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8" r:id="rId1"/>
  </p:sldMasterIdLst>
  <p:sldIdLst>
    <p:sldId id="256" r:id="rId2"/>
    <p:sldId id="257" r:id="rId3"/>
    <p:sldId id="285" r:id="rId4"/>
    <p:sldId id="280" r:id="rId5"/>
    <p:sldId id="258" r:id="rId6"/>
    <p:sldId id="260" r:id="rId7"/>
    <p:sldId id="261" r:id="rId8"/>
    <p:sldId id="275" r:id="rId9"/>
    <p:sldId id="262" r:id="rId10"/>
    <p:sldId id="265" r:id="rId11"/>
    <p:sldId id="269" r:id="rId12"/>
    <p:sldId id="272" r:id="rId13"/>
    <p:sldId id="266" r:id="rId14"/>
    <p:sldId id="271" r:id="rId15"/>
    <p:sldId id="28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C4B3"/>
    <a:srgbClr val="F0E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53" autoAdjust="0"/>
    <p:restoredTop sz="94660"/>
  </p:normalViewPr>
  <p:slideViewPr>
    <p:cSldViewPr snapToGrid="0">
      <p:cViewPr varScale="1">
        <p:scale>
          <a:sx n="97" d="100"/>
          <a:sy n="97" d="100"/>
        </p:scale>
        <p:origin x="8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19444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94361688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3370496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75345511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23688913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9433833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1925911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168243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497329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607562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9221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36410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9013162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3/5/2019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63068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3/5/2019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46731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2983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pPr/>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94332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160EA64-D806-43AC-9DF2-F8C432F32B4C}" type="datetimeFigureOut">
              <a:rPr lang="en-US" smtClean="0"/>
              <a:t>3/5/2019</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49347157"/>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Jasmine.ruys@canyons.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79460" y="1908869"/>
            <a:ext cx="7950540" cy="1754326"/>
          </a:xfrm>
          <a:prstGeom prst="rect">
            <a:avLst/>
          </a:prstGeom>
          <a:noFill/>
        </p:spPr>
        <p:txBody>
          <a:bodyPr wrap="square" rtlCol="0">
            <a:spAutoFit/>
          </a:bodyPr>
          <a:lstStyle/>
          <a:p>
            <a:pPr algn="ctr"/>
            <a:r>
              <a:rPr lang="en-US" sz="3600" dirty="0" smtClean="0">
                <a:latin typeface="Candara" panose="020E0502030303020204" pitchFamily="34" charset="0"/>
              </a:rPr>
              <a:t>Assessment at College of the Canyons</a:t>
            </a:r>
          </a:p>
          <a:p>
            <a:pPr algn="ctr"/>
            <a:endParaRPr lang="en-US" sz="3600" dirty="0">
              <a:latin typeface="Candara" panose="020E0502030303020204" pitchFamily="34" charset="0"/>
            </a:endParaRPr>
          </a:p>
          <a:p>
            <a:pPr algn="ctr"/>
            <a:r>
              <a:rPr lang="en-US" sz="3600" dirty="0" smtClean="0">
                <a:latin typeface="Candara" panose="020E0502030303020204" pitchFamily="34" charset="0"/>
              </a:rPr>
              <a:t>Post- AB 705</a:t>
            </a:r>
            <a:endParaRPr lang="en-US" sz="3600" dirty="0">
              <a:latin typeface="Candara" panose="020E0502030303020204" pitchFamily="34" charset="0"/>
            </a:endParaRPr>
          </a:p>
        </p:txBody>
      </p:sp>
    </p:spTree>
    <p:extLst>
      <p:ext uri="{BB962C8B-B14F-4D97-AF65-F5344CB8AC3E}">
        <p14:creationId xmlns:p14="http://schemas.microsoft.com/office/powerpoint/2010/main" val="601804432"/>
      </p:ext>
    </p:extLst>
  </p:cSld>
  <p:clrMapOvr>
    <a:masterClrMapping/>
  </p:clrMapOvr>
  <mc:AlternateContent xmlns:mc="http://schemas.openxmlformats.org/markup-compatibility/2006" xmlns:p14="http://schemas.microsoft.com/office/powerpoint/2010/main">
    <mc:Choice Requires="p14">
      <p:transition spd="slow" p14:dur="2000" advTm="21191"/>
    </mc:Choice>
    <mc:Fallback xmlns="">
      <p:transition spd="slow" advTm="2119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2"/>
          <a:stretch>
            <a:fillRect/>
          </a:stretch>
        </p:blipFill>
        <p:spPr>
          <a:xfrm>
            <a:off x="607706" y="324595"/>
            <a:ext cx="9706272" cy="6431908"/>
          </a:xfrm>
          <a:prstGeom prst="rect">
            <a:avLst/>
          </a:prstGeom>
        </p:spPr>
      </p:pic>
    </p:spTree>
    <p:extLst>
      <p:ext uri="{BB962C8B-B14F-4D97-AF65-F5344CB8AC3E}">
        <p14:creationId xmlns:p14="http://schemas.microsoft.com/office/powerpoint/2010/main" val="2123010787"/>
      </p:ext>
    </p:extLst>
  </p:cSld>
  <p:clrMapOvr>
    <a:masterClrMapping/>
  </p:clrMapOvr>
  <mc:AlternateContent xmlns:mc="http://schemas.openxmlformats.org/markup-compatibility/2006" xmlns:p14="http://schemas.microsoft.com/office/powerpoint/2010/main">
    <mc:Choice Requires="p14">
      <p:transition spd="slow" p14:dur="2000" advTm="184826"/>
    </mc:Choice>
    <mc:Fallback xmlns="">
      <p:transition spd="slow" advTm="184826"/>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5814" y="0"/>
            <a:ext cx="9875520" cy="1356360"/>
          </a:xfrm>
        </p:spPr>
        <p:txBody>
          <a:bodyPr/>
          <a:lstStyle/>
          <a:p>
            <a:r>
              <a:rPr lang="en-US" dirty="0" smtClean="0"/>
              <a:t>Math Support Courses</a:t>
            </a:r>
            <a:endParaRPr lang="en-US" dirty="0"/>
          </a:p>
        </p:txBody>
      </p:sp>
      <p:sp>
        <p:nvSpPr>
          <p:cNvPr id="3" name="Content Placeholder 2"/>
          <p:cNvSpPr>
            <a:spLocks noGrp="1"/>
          </p:cNvSpPr>
          <p:nvPr>
            <p:ph idx="1"/>
          </p:nvPr>
        </p:nvSpPr>
        <p:spPr>
          <a:xfrm>
            <a:off x="1228299" y="1037230"/>
            <a:ext cx="9368252" cy="4895544"/>
          </a:xfrm>
        </p:spPr>
        <p:txBody>
          <a:bodyPr>
            <a:normAutofit fontScale="77500" lnSpcReduction="20000"/>
          </a:bodyPr>
          <a:lstStyle/>
          <a:p>
            <a:r>
              <a:rPr lang="en-US" sz="2400" dirty="0" smtClean="0">
                <a:solidFill>
                  <a:schemeClr val="tx1"/>
                </a:solidFill>
              </a:rPr>
              <a:t>The new one unit support courses are all 90’s - level courses. TIP: Use the last number to help remember which one goes with which. </a:t>
            </a:r>
          </a:p>
          <a:p>
            <a:endParaRPr lang="en-US" sz="3300" dirty="0">
              <a:solidFill>
                <a:schemeClr val="tx1"/>
              </a:solidFill>
            </a:endParaRPr>
          </a:p>
          <a:p>
            <a:r>
              <a:rPr lang="en-US" sz="3300" dirty="0" smtClean="0">
                <a:solidFill>
                  <a:schemeClr val="tx1"/>
                </a:solidFill>
              </a:rPr>
              <a:t>14</a:t>
            </a:r>
            <a:r>
              <a:rPr lang="en-US" sz="3300" b="1" u="sng" dirty="0" smtClean="0">
                <a:solidFill>
                  <a:schemeClr val="tx1"/>
                </a:solidFill>
              </a:rPr>
              <a:t>0</a:t>
            </a:r>
            <a:r>
              <a:rPr lang="en-US" sz="3300" dirty="0" smtClean="0">
                <a:solidFill>
                  <a:schemeClr val="tx1"/>
                </a:solidFill>
              </a:rPr>
              <a:t> </a:t>
            </a:r>
            <a:r>
              <a:rPr lang="en-US" sz="3300" dirty="0" smtClean="0">
                <a:solidFill>
                  <a:schemeClr val="tx1"/>
                </a:solidFill>
                <a:sym typeface="Wingdings" panose="05000000000000000000" pitchFamily="2" charset="2"/>
              </a:rPr>
              <a:t> 9</a:t>
            </a:r>
            <a:r>
              <a:rPr lang="en-US" sz="3300" b="1" u="sng" dirty="0" smtClean="0">
                <a:solidFill>
                  <a:schemeClr val="tx1"/>
                </a:solidFill>
                <a:sym typeface="Wingdings" panose="05000000000000000000" pitchFamily="2" charset="2"/>
              </a:rPr>
              <a:t>0</a:t>
            </a:r>
            <a:r>
              <a:rPr lang="en-US" sz="3300" dirty="0" smtClean="0">
                <a:solidFill>
                  <a:schemeClr val="tx1"/>
                </a:solidFill>
                <a:sym typeface="Wingdings" panose="05000000000000000000" pitchFamily="2" charset="2"/>
              </a:rPr>
              <a:t> </a:t>
            </a:r>
          </a:p>
          <a:p>
            <a:r>
              <a:rPr lang="en-US" sz="3300" dirty="0" smtClean="0">
                <a:solidFill>
                  <a:schemeClr val="tx1"/>
                </a:solidFill>
                <a:sym typeface="Wingdings" panose="05000000000000000000" pitchFamily="2" charset="2"/>
              </a:rPr>
              <a:t>10</a:t>
            </a:r>
            <a:r>
              <a:rPr lang="en-US" sz="3300" b="1" u="sng" dirty="0" smtClean="0">
                <a:solidFill>
                  <a:schemeClr val="tx1"/>
                </a:solidFill>
                <a:sym typeface="Wingdings" panose="05000000000000000000" pitchFamily="2" charset="2"/>
              </a:rPr>
              <a:t>2</a:t>
            </a:r>
            <a:r>
              <a:rPr lang="en-US" sz="3300" dirty="0" smtClean="0">
                <a:solidFill>
                  <a:schemeClr val="tx1"/>
                </a:solidFill>
                <a:sym typeface="Wingdings" panose="05000000000000000000" pitchFamily="2" charset="2"/>
              </a:rPr>
              <a:t>  9</a:t>
            </a:r>
            <a:r>
              <a:rPr lang="en-US" sz="3300" b="1" u="sng" dirty="0" smtClean="0">
                <a:solidFill>
                  <a:schemeClr val="tx1"/>
                </a:solidFill>
                <a:sym typeface="Wingdings" panose="05000000000000000000" pitchFamily="2" charset="2"/>
              </a:rPr>
              <a:t>2</a:t>
            </a:r>
          </a:p>
          <a:p>
            <a:r>
              <a:rPr lang="en-US" sz="3300" dirty="0" smtClean="0">
                <a:solidFill>
                  <a:schemeClr val="tx1"/>
                </a:solidFill>
                <a:sym typeface="Wingdings" panose="05000000000000000000" pitchFamily="2" charset="2"/>
              </a:rPr>
              <a:t>10</a:t>
            </a:r>
            <a:r>
              <a:rPr lang="en-US" sz="3300" b="1" u="sng" dirty="0" smtClean="0">
                <a:solidFill>
                  <a:schemeClr val="tx1"/>
                </a:solidFill>
                <a:sym typeface="Wingdings" panose="05000000000000000000" pitchFamily="2" charset="2"/>
              </a:rPr>
              <a:t>3</a:t>
            </a:r>
            <a:r>
              <a:rPr lang="en-US" sz="3300" dirty="0" smtClean="0">
                <a:solidFill>
                  <a:schemeClr val="tx1"/>
                </a:solidFill>
                <a:sym typeface="Wingdings" panose="05000000000000000000" pitchFamily="2" charset="2"/>
              </a:rPr>
              <a:t>  9</a:t>
            </a:r>
            <a:r>
              <a:rPr lang="en-US" sz="3300" b="1" u="sng" dirty="0" smtClean="0">
                <a:solidFill>
                  <a:schemeClr val="tx1"/>
                </a:solidFill>
                <a:sym typeface="Wingdings" panose="05000000000000000000" pitchFamily="2" charset="2"/>
              </a:rPr>
              <a:t>3</a:t>
            </a:r>
          </a:p>
          <a:p>
            <a:endParaRPr lang="en-US" sz="2400" dirty="0">
              <a:solidFill>
                <a:schemeClr val="tx1"/>
              </a:solidFill>
              <a:sym typeface="Wingdings" panose="05000000000000000000" pitchFamily="2" charset="2"/>
            </a:endParaRPr>
          </a:p>
          <a:p>
            <a:r>
              <a:rPr lang="en-US" sz="2400" dirty="0" smtClean="0">
                <a:solidFill>
                  <a:schemeClr val="tx1"/>
                </a:solidFill>
                <a:sym typeface="Wingdings" panose="05000000000000000000" pitchFamily="2" charset="2"/>
              </a:rPr>
              <a:t>These </a:t>
            </a:r>
            <a:r>
              <a:rPr lang="en-US" sz="2400" u="sng" dirty="0" smtClean="0">
                <a:solidFill>
                  <a:schemeClr val="tx1"/>
                </a:solidFill>
                <a:sym typeface="Wingdings" panose="05000000000000000000" pitchFamily="2" charset="2"/>
              </a:rPr>
              <a:t>mandatory</a:t>
            </a:r>
            <a:r>
              <a:rPr lang="en-US" sz="2400" dirty="0" smtClean="0">
                <a:solidFill>
                  <a:schemeClr val="tx1"/>
                </a:solidFill>
                <a:sym typeface="Wingdings" panose="05000000000000000000" pitchFamily="2" charset="2"/>
              </a:rPr>
              <a:t> support classes only come into play if the student places in Level 1 or (Level 2 – and a STEM major). Don’t make a student take a support class if their placement doesn’t require it, those spaces are intended for those who are truly in need of support. </a:t>
            </a:r>
            <a:endParaRPr lang="en-US" sz="2400" dirty="0">
              <a:solidFill>
                <a:schemeClr val="tx1"/>
              </a:solidFill>
              <a:sym typeface="Wingdings" panose="05000000000000000000" pitchFamily="2" charset="2"/>
            </a:endParaRPr>
          </a:p>
          <a:p>
            <a:r>
              <a:rPr lang="en-US" sz="2400" dirty="0" smtClean="0">
                <a:solidFill>
                  <a:schemeClr val="tx1"/>
                </a:solidFill>
                <a:sym typeface="Wingdings" panose="05000000000000000000" pitchFamily="2" charset="2"/>
              </a:rPr>
              <a:t>Students must enroll in both parts (core and support class) at the time of registration (similar to registering for PAL). They are treated as separate courses, unlike the English support which is built into the new 101. </a:t>
            </a:r>
          </a:p>
        </p:txBody>
      </p:sp>
    </p:spTree>
    <p:extLst>
      <p:ext uri="{BB962C8B-B14F-4D97-AF65-F5344CB8AC3E}">
        <p14:creationId xmlns:p14="http://schemas.microsoft.com/office/powerpoint/2010/main" val="1962348437"/>
      </p:ext>
    </p:extLst>
  </p:cSld>
  <p:clrMapOvr>
    <a:masterClrMapping/>
  </p:clrMapOvr>
  <mc:AlternateContent xmlns:mc="http://schemas.openxmlformats.org/markup-compatibility/2006" xmlns:p14="http://schemas.microsoft.com/office/powerpoint/2010/main">
    <mc:Choice Requires="p14">
      <p:transition spd="slow" p14:dur="2000" advTm="120510"/>
    </mc:Choice>
    <mc:Fallback xmlns="">
      <p:transition spd="slow" advTm="12051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7581" y="1062067"/>
            <a:ext cx="9875520" cy="1356360"/>
          </a:xfrm>
        </p:spPr>
        <p:txBody>
          <a:bodyPr/>
          <a:lstStyle/>
          <a:p>
            <a:pPr algn="ctr"/>
            <a:r>
              <a:rPr lang="en-US" dirty="0" smtClean="0"/>
              <a:t>Math 100</a:t>
            </a:r>
            <a:endParaRPr lang="en-US" dirty="0"/>
          </a:p>
        </p:txBody>
      </p:sp>
      <p:sp>
        <p:nvSpPr>
          <p:cNvPr id="3" name="Content Placeholder 2"/>
          <p:cNvSpPr>
            <a:spLocks noGrp="1"/>
          </p:cNvSpPr>
          <p:nvPr>
            <p:ph idx="1"/>
          </p:nvPr>
        </p:nvSpPr>
        <p:spPr>
          <a:xfrm>
            <a:off x="1167581" y="2324691"/>
            <a:ext cx="9872871" cy="4038600"/>
          </a:xfrm>
        </p:spPr>
        <p:txBody>
          <a:bodyPr>
            <a:normAutofit/>
          </a:bodyPr>
          <a:lstStyle/>
          <a:p>
            <a:r>
              <a:rPr lang="en-US" sz="2400" dirty="0" smtClean="0">
                <a:solidFill>
                  <a:schemeClr val="tx1"/>
                </a:solidFill>
              </a:rPr>
              <a:t>In addition to adding support courses for fall, math intends to launch a new transfer-level course for liberal arts students called Math 100. Details will be available soon, but it will be a 3 units course that will be open to any new placement group (part of level 1). </a:t>
            </a:r>
            <a:endParaRPr lang="en-US" sz="2400" dirty="0">
              <a:solidFill>
                <a:schemeClr val="tx1"/>
              </a:solidFill>
            </a:endParaRPr>
          </a:p>
        </p:txBody>
      </p:sp>
    </p:spTree>
    <p:extLst>
      <p:ext uri="{BB962C8B-B14F-4D97-AF65-F5344CB8AC3E}">
        <p14:creationId xmlns:p14="http://schemas.microsoft.com/office/powerpoint/2010/main" val="1059201851"/>
      </p:ext>
    </p:extLst>
  </p:cSld>
  <p:clrMapOvr>
    <a:masterClrMapping/>
  </p:clrMapOvr>
  <mc:AlternateContent xmlns:mc="http://schemas.openxmlformats.org/markup-compatibility/2006" xmlns:p14="http://schemas.microsoft.com/office/powerpoint/2010/main">
    <mc:Choice Requires="p14">
      <p:transition spd="slow" p14:dur="2000" advTm="23829"/>
    </mc:Choice>
    <mc:Fallback xmlns="">
      <p:transition spd="slow" advTm="23829"/>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5032" y="340770"/>
            <a:ext cx="9007412" cy="813337"/>
          </a:xfrm>
        </p:spPr>
        <p:txBody>
          <a:bodyPr>
            <a:normAutofit/>
          </a:bodyPr>
          <a:lstStyle/>
          <a:p>
            <a:r>
              <a:rPr lang="en-US" sz="3200" dirty="0" smtClean="0"/>
              <a:t>Placement Addendum For Spring &amp; Summer</a:t>
            </a:r>
            <a:endParaRPr lang="en-US" sz="3200" dirty="0"/>
          </a:p>
        </p:txBody>
      </p:sp>
      <p:sp>
        <p:nvSpPr>
          <p:cNvPr id="7" name="TextBox 6"/>
          <p:cNvSpPr txBox="1"/>
          <p:nvPr/>
        </p:nvSpPr>
        <p:spPr>
          <a:xfrm>
            <a:off x="1301468" y="1222991"/>
            <a:ext cx="9772079" cy="1323439"/>
          </a:xfrm>
          <a:prstGeom prst="rect">
            <a:avLst/>
          </a:prstGeom>
          <a:noFill/>
        </p:spPr>
        <p:txBody>
          <a:bodyPr wrap="square" rtlCol="0">
            <a:spAutoFit/>
          </a:bodyPr>
          <a:lstStyle/>
          <a:p>
            <a:r>
              <a:rPr lang="en-US" sz="1600" dirty="0" smtClean="0"/>
              <a:t>The math department has not stopped and will not stop offering developmental courses, and some students may find them useful preparation for transfer-level, especially if their transfer-level course is not yet available. Since developmental courses will not be part of the placement chart anymore, we will staple-on an addendum to placements (for those in levels 1 and 2) to notify students about these options. </a:t>
            </a:r>
            <a:endParaRPr lang="en-US" sz="1600" dirty="0"/>
          </a:p>
        </p:txBody>
      </p:sp>
      <p:pic>
        <p:nvPicPr>
          <p:cNvPr id="8" name="Picture 7"/>
          <p:cNvPicPr>
            <a:picLocks noChangeAspect="1"/>
          </p:cNvPicPr>
          <p:nvPr/>
        </p:nvPicPr>
        <p:blipFill rotWithShape="1">
          <a:blip r:embed="rId2"/>
          <a:srcRect l="17638" t="28540" r="22362" b="12190"/>
          <a:stretch/>
        </p:blipFill>
        <p:spPr>
          <a:xfrm>
            <a:off x="2383740" y="2636844"/>
            <a:ext cx="7106111" cy="4007059"/>
          </a:xfrm>
          <a:prstGeom prst="rect">
            <a:avLst/>
          </a:prstGeom>
        </p:spPr>
      </p:pic>
    </p:spTree>
    <p:extLst>
      <p:ext uri="{BB962C8B-B14F-4D97-AF65-F5344CB8AC3E}">
        <p14:creationId xmlns:p14="http://schemas.microsoft.com/office/powerpoint/2010/main" val="1714750448"/>
      </p:ext>
    </p:extLst>
  </p:cSld>
  <p:clrMapOvr>
    <a:masterClrMapping/>
  </p:clrMapOvr>
  <mc:AlternateContent xmlns:mc="http://schemas.openxmlformats.org/markup-compatibility/2006" xmlns:p14="http://schemas.microsoft.com/office/powerpoint/2010/main">
    <mc:Choice Requires="p14">
      <p:transition spd="slow" p14:dur="2000" advTm="61444"/>
    </mc:Choice>
    <mc:Fallback xmlns="">
      <p:transition spd="slow" advTm="6144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158" y="602027"/>
            <a:ext cx="9875520" cy="835872"/>
          </a:xfrm>
        </p:spPr>
        <p:txBody>
          <a:bodyPr/>
          <a:lstStyle/>
          <a:p>
            <a:pPr algn="ctr"/>
            <a:r>
              <a:rPr lang="en-US" dirty="0" smtClean="0"/>
              <a:t>ESL</a:t>
            </a:r>
            <a:endParaRPr lang="en-US" dirty="0"/>
          </a:p>
        </p:txBody>
      </p:sp>
      <p:sp>
        <p:nvSpPr>
          <p:cNvPr id="4" name="Rectangle 3"/>
          <p:cNvSpPr/>
          <p:nvPr/>
        </p:nvSpPr>
        <p:spPr>
          <a:xfrm>
            <a:off x="1095136" y="1356360"/>
            <a:ext cx="10313599" cy="4401205"/>
          </a:xfrm>
          <a:prstGeom prst="rect">
            <a:avLst/>
          </a:prstGeom>
        </p:spPr>
        <p:txBody>
          <a:bodyPr wrap="square">
            <a:spAutoFit/>
          </a:bodyPr>
          <a:lstStyle/>
          <a:p>
            <a:r>
              <a:rPr lang="en-US" sz="2800" dirty="0"/>
              <a:t>ESL placements are part of the </a:t>
            </a:r>
            <a:r>
              <a:rPr lang="en-US" sz="2800" dirty="0" smtClean="0"/>
              <a:t>new placement system too.  However, we don’t need to spend much time training on this because their chart, course options, and </a:t>
            </a:r>
            <a:r>
              <a:rPr lang="en-US" sz="2800" dirty="0"/>
              <a:t>placement levels are </a:t>
            </a:r>
            <a:r>
              <a:rPr lang="en-US" sz="2800" dirty="0" smtClean="0"/>
              <a:t>unchanged. The ESL department has developed their own unique question sets to determine the right placement levels. </a:t>
            </a:r>
          </a:p>
          <a:p>
            <a:endParaRPr lang="en-US" sz="2800" dirty="0"/>
          </a:p>
          <a:p>
            <a:r>
              <a:rPr lang="en-US" sz="2800" dirty="0" smtClean="0"/>
              <a:t>Continue to use yellow ESL placement charts. Remember, if the student is asking about ESL it is important to ask if they are credit or non-credit students, as non-credit is a very different assessment process.  </a:t>
            </a:r>
          </a:p>
        </p:txBody>
      </p:sp>
    </p:spTree>
    <p:extLst>
      <p:ext uri="{BB962C8B-B14F-4D97-AF65-F5344CB8AC3E}">
        <p14:creationId xmlns:p14="http://schemas.microsoft.com/office/powerpoint/2010/main" val="3540620142"/>
      </p:ext>
    </p:extLst>
  </p:cSld>
  <p:clrMapOvr>
    <a:masterClrMapping/>
  </p:clrMapOvr>
  <mc:AlternateContent xmlns:mc="http://schemas.openxmlformats.org/markup-compatibility/2006" xmlns:p14="http://schemas.microsoft.com/office/powerpoint/2010/main">
    <mc:Choice Requires="p14">
      <p:transition spd="slow" p14:dur="2000" advTm="63253"/>
    </mc:Choice>
    <mc:Fallback xmlns="">
      <p:transition spd="slow" advTm="63253"/>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That’s all we have. </a:t>
            </a:r>
            <a:endParaRPr lang="en-US" dirty="0"/>
          </a:p>
        </p:txBody>
      </p:sp>
      <p:sp>
        <p:nvSpPr>
          <p:cNvPr id="3" name="Content Placeholder 2"/>
          <p:cNvSpPr>
            <a:spLocks noGrp="1"/>
          </p:cNvSpPr>
          <p:nvPr>
            <p:ph idx="1"/>
          </p:nvPr>
        </p:nvSpPr>
        <p:spPr/>
        <p:txBody>
          <a:bodyPr/>
          <a:lstStyle/>
          <a:p>
            <a:r>
              <a:rPr lang="en-US" dirty="0" smtClean="0"/>
              <a:t>Questions</a:t>
            </a:r>
            <a:r>
              <a:rPr lang="en-US" dirty="0" smtClean="0"/>
              <a:t>? Contact Jasmine Ruys by email or phone</a:t>
            </a:r>
          </a:p>
          <a:p>
            <a:pPr lvl="1"/>
            <a:r>
              <a:rPr lang="en-US" dirty="0" smtClean="0">
                <a:hlinkClick r:id="rId2"/>
              </a:rPr>
              <a:t>Jasmine.ruys@canyons.edu</a:t>
            </a:r>
            <a:endParaRPr lang="en-US" dirty="0" smtClean="0"/>
          </a:p>
          <a:p>
            <a:pPr lvl="1"/>
            <a:r>
              <a:rPr lang="en-US" dirty="0" smtClean="0"/>
              <a:t>X3466 </a:t>
            </a:r>
          </a:p>
          <a:p>
            <a:pPr lvl="1"/>
            <a:r>
              <a:rPr lang="en-US" dirty="0" smtClean="0"/>
              <a:t>It is easier to get to me by email. I am hardly ever at my desk. </a:t>
            </a:r>
          </a:p>
        </p:txBody>
      </p:sp>
    </p:spTree>
    <p:extLst>
      <p:ext uri="{BB962C8B-B14F-4D97-AF65-F5344CB8AC3E}">
        <p14:creationId xmlns:p14="http://schemas.microsoft.com/office/powerpoint/2010/main" val="4083137342"/>
      </p:ext>
    </p:extLst>
  </p:cSld>
  <p:clrMapOvr>
    <a:masterClrMapping/>
  </p:clrMapOvr>
  <mc:AlternateContent xmlns:mc="http://schemas.openxmlformats.org/markup-compatibility/2006" xmlns:p14="http://schemas.microsoft.com/office/powerpoint/2010/main">
    <mc:Choice Requires="p14">
      <p:transition spd="slow" p14:dur="2000" advTm="71590"/>
    </mc:Choice>
    <mc:Fallback xmlns="">
      <p:transition spd="slow" advTm="7159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79" y="252248"/>
            <a:ext cx="9399578" cy="1356360"/>
          </a:xfrm>
        </p:spPr>
        <p:txBody>
          <a:bodyPr/>
          <a:lstStyle/>
          <a:p>
            <a:pPr algn="ctr"/>
            <a:r>
              <a:rPr lang="en-US" dirty="0" smtClean="0"/>
              <a:t>New Onboarding Process</a:t>
            </a:r>
            <a:endParaRPr lang="en-US" dirty="0"/>
          </a:p>
        </p:txBody>
      </p:sp>
      <p:sp>
        <p:nvSpPr>
          <p:cNvPr id="4" name="TextBox 3"/>
          <p:cNvSpPr txBox="1"/>
          <p:nvPr/>
        </p:nvSpPr>
        <p:spPr>
          <a:xfrm>
            <a:off x="2332653" y="1720889"/>
            <a:ext cx="8163070" cy="3354765"/>
          </a:xfrm>
          <a:prstGeom prst="rect">
            <a:avLst/>
          </a:prstGeom>
          <a:noFill/>
        </p:spPr>
        <p:txBody>
          <a:bodyPr wrap="square" rtlCol="0">
            <a:spAutoFit/>
          </a:bodyPr>
          <a:lstStyle/>
          <a:p>
            <a:r>
              <a:rPr lang="en-US" sz="2400" dirty="0" smtClean="0"/>
              <a:t>On January 2, 2019 – we will have a new onboarding process for all new students. </a:t>
            </a:r>
          </a:p>
          <a:p>
            <a:endParaRPr lang="en-US" sz="2400" dirty="0"/>
          </a:p>
          <a:p>
            <a:pPr marL="457200" indent="-457200">
              <a:buAutoNum type="arabicPeriod"/>
            </a:pPr>
            <a:r>
              <a:rPr lang="en-US" sz="2400" dirty="0" smtClean="0"/>
              <a:t>Apply, Welcome email with Student ID and video</a:t>
            </a:r>
          </a:p>
          <a:p>
            <a:pPr marL="457200" indent="-457200">
              <a:buAutoNum type="arabicPeriod"/>
            </a:pPr>
            <a:r>
              <a:rPr lang="en-US" sz="2400" dirty="0" smtClean="0"/>
              <a:t>Financial Aid</a:t>
            </a:r>
          </a:p>
          <a:p>
            <a:pPr marL="457200" indent="-457200">
              <a:buAutoNum type="arabicPeriod"/>
            </a:pPr>
            <a:r>
              <a:rPr lang="en-US" sz="2400" dirty="0" smtClean="0"/>
              <a:t>Assessment and Advisement</a:t>
            </a:r>
          </a:p>
          <a:p>
            <a:pPr marL="457200" indent="-457200">
              <a:buAutoNum type="arabicPeriod"/>
            </a:pPr>
            <a:r>
              <a:rPr lang="en-US" sz="2400" dirty="0" smtClean="0"/>
              <a:t>Orientation</a:t>
            </a:r>
          </a:p>
          <a:p>
            <a:pPr marL="457200" indent="-457200">
              <a:buAutoNum type="arabicPeriod"/>
            </a:pPr>
            <a:r>
              <a:rPr lang="en-US" sz="2400" dirty="0" smtClean="0"/>
              <a:t>Register and Pay</a:t>
            </a:r>
            <a:endParaRPr lang="en-US" sz="2400" dirty="0"/>
          </a:p>
          <a:p>
            <a:endParaRPr lang="en-US" sz="2000" u="sng" dirty="0"/>
          </a:p>
        </p:txBody>
      </p:sp>
    </p:spTree>
    <p:extLst>
      <p:ext uri="{BB962C8B-B14F-4D97-AF65-F5344CB8AC3E}">
        <p14:creationId xmlns:p14="http://schemas.microsoft.com/office/powerpoint/2010/main" val="473738973"/>
      </p:ext>
    </p:extLst>
  </p:cSld>
  <p:clrMapOvr>
    <a:masterClrMapping/>
  </p:clrMapOvr>
  <mc:AlternateContent xmlns:mc="http://schemas.openxmlformats.org/markup-compatibility/2006" xmlns:p14="http://schemas.microsoft.com/office/powerpoint/2010/main">
    <mc:Choice Requires="p14">
      <p:transition spd="slow" p14:dur="2000" advTm="38386"/>
    </mc:Choice>
    <mc:Fallback xmlns="">
      <p:transition spd="slow" advTm="3838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68561"/>
            <a:ext cx="10018713" cy="1105678"/>
          </a:xfrm>
        </p:spPr>
        <p:txBody>
          <a:bodyPr/>
          <a:lstStyle/>
          <a:p>
            <a:r>
              <a:rPr lang="en-US" dirty="0" smtClean="0"/>
              <a:t>Welcome email and video</a:t>
            </a:r>
            <a:endParaRPr lang="en-US" dirty="0"/>
          </a:p>
        </p:txBody>
      </p:sp>
      <p:sp>
        <p:nvSpPr>
          <p:cNvPr id="3" name="Content Placeholder 2"/>
          <p:cNvSpPr>
            <a:spLocks noGrp="1"/>
          </p:cNvSpPr>
          <p:nvPr>
            <p:ph idx="1"/>
          </p:nvPr>
        </p:nvSpPr>
        <p:spPr>
          <a:xfrm>
            <a:off x="2425959" y="1726162"/>
            <a:ext cx="9077064" cy="4338735"/>
          </a:xfrm>
        </p:spPr>
        <p:txBody>
          <a:bodyPr>
            <a:noAutofit/>
          </a:bodyPr>
          <a:lstStyle/>
          <a:p>
            <a:pPr marL="0" indent="0">
              <a:buNone/>
            </a:pPr>
            <a:r>
              <a:rPr lang="en-US" dirty="0" smtClean="0"/>
              <a:t>The email includes the student’s ID number, next steps, and a video to watch. The video is only about 3 minutes long.</a:t>
            </a:r>
            <a:endParaRPr lang="en-US" dirty="0" smtClean="0"/>
          </a:p>
          <a:p>
            <a:pPr marL="0" indent="0">
              <a:buNone/>
            </a:pPr>
            <a:r>
              <a:rPr lang="en-US" dirty="0" smtClean="0"/>
              <a:t>Video</a:t>
            </a:r>
          </a:p>
          <a:p>
            <a:pPr lvl="1"/>
            <a:r>
              <a:rPr lang="en-US" dirty="0" smtClean="0"/>
              <a:t>Welcome</a:t>
            </a:r>
          </a:p>
          <a:p>
            <a:pPr lvl="1"/>
            <a:r>
              <a:rPr lang="en-US" dirty="0" smtClean="0"/>
              <a:t>Locations of campuses</a:t>
            </a:r>
          </a:p>
          <a:p>
            <a:pPr lvl="1"/>
            <a:r>
              <a:rPr lang="en-US" dirty="0" smtClean="0"/>
              <a:t>Parking information</a:t>
            </a:r>
          </a:p>
          <a:p>
            <a:pPr lvl="1"/>
            <a:r>
              <a:rPr lang="en-US" dirty="0" smtClean="0"/>
              <a:t>New Steps to take</a:t>
            </a:r>
          </a:p>
          <a:p>
            <a:pPr lvl="1"/>
            <a:r>
              <a:rPr lang="en-US" dirty="0" smtClean="0"/>
              <a:t>Career info</a:t>
            </a:r>
          </a:p>
          <a:p>
            <a:pPr marL="0" indent="0">
              <a:buNone/>
            </a:pPr>
            <a:endParaRPr lang="en-US" dirty="0"/>
          </a:p>
          <a:p>
            <a:pPr marL="0" indent="0">
              <a:buNone/>
            </a:pPr>
            <a:r>
              <a:rPr lang="en-US" dirty="0" smtClean="0"/>
              <a:t>Step 2 is Financial Aid</a:t>
            </a:r>
            <a:endParaRPr lang="en-US" dirty="0"/>
          </a:p>
        </p:txBody>
      </p:sp>
    </p:spTree>
    <p:extLst>
      <p:ext uri="{BB962C8B-B14F-4D97-AF65-F5344CB8AC3E}">
        <p14:creationId xmlns:p14="http://schemas.microsoft.com/office/powerpoint/2010/main" val="2941263379"/>
      </p:ext>
    </p:extLst>
  </p:cSld>
  <p:clrMapOvr>
    <a:masterClrMapping/>
  </p:clrMapOvr>
  <mc:AlternateContent xmlns:mc="http://schemas.openxmlformats.org/markup-compatibility/2006" xmlns:p14="http://schemas.microsoft.com/office/powerpoint/2010/main">
    <mc:Choice Requires="p14">
      <p:transition spd="slow" p14:dur="2000" advTm="38261"/>
    </mc:Choice>
    <mc:Fallback xmlns="">
      <p:transition spd="slow" advTm="3826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1738" y="202798"/>
            <a:ext cx="8779298" cy="902677"/>
          </a:xfrm>
        </p:spPr>
        <p:txBody>
          <a:bodyPr/>
          <a:lstStyle/>
          <a:p>
            <a:pPr algn="ctr"/>
            <a:r>
              <a:rPr lang="en-US" sz="3200" dirty="0" smtClean="0"/>
              <a:t>Assessment: How should students prepare?</a:t>
            </a:r>
            <a:endParaRPr lang="en-US" sz="3200" dirty="0"/>
          </a:p>
        </p:txBody>
      </p:sp>
      <p:sp>
        <p:nvSpPr>
          <p:cNvPr id="4" name="TextBox 3"/>
          <p:cNvSpPr txBox="1"/>
          <p:nvPr/>
        </p:nvSpPr>
        <p:spPr>
          <a:xfrm>
            <a:off x="1959427" y="1105475"/>
            <a:ext cx="9423919" cy="5601533"/>
          </a:xfrm>
          <a:prstGeom prst="rect">
            <a:avLst/>
          </a:prstGeom>
          <a:noFill/>
        </p:spPr>
        <p:txBody>
          <a:bodyPr wrap="square" rtlCol="0">
            <a:spAutoFit/>
          </a:bodyPr>
          <a:lstStyle/>
          <a:p>
            <a:endParaRPr lang="en-US" u="sng" dirty="0"/>
          </a:p>
          <a:p>
            <a:r>
              <a:rPr lang="en-US" dirty="0" smtClean="0"/>
              <a:t>In general, the primary factors for Math and English placement will be prior coursework, grades, </a:t>
            </a:r>
          </a:p>
          <a:p>
            <a:r>
              <a:rPr lang="en-US" dirty="0" smtClean="0"/>
              <a:t> and high school GPA.  This is why we strongly recommend students come to assess with an </a:t>
            </a:r>
          </a:p>
          <a:p>
            <a:r>
              <a:rPr lang="en-US" dirty="0" smtClean="0"/>
              <a:t>unofficial high school transcript to reference (students can assess without it). </a:t>
            </a:r>
          </a:p>
          <a:p>
            <a:endParaRPr lang="en-US" dirty="0"/>
          </a:p>
          <a:p>
            <a:endParaRPr lang="en-US" dirty="0" smtClean="0"/>
          </a:p>
          <a:p>
            <a:r>
              <a:rPr lang="en-US" dirty="0" smtClean="0"/>
              <a:t>Required To Assess: A </a:t>
            </a:r>
            <a:r>
              <a:rPr lang="en-US" b="1" dirty="0" smtClean="0"/>
              <a:t>Photo ID</a:t>
            </a:r>
            <a:r>
              <a:rPr lang="en-US" dirty="0" smtClean="0"/>
              <a:t>, </a:t>
            </a:r>
            <a:r>
              <a:rPr lang="en-US" b="1" dirty="0" smtClean="0"/>
              <a:t>COC Student ID #   </a:t>
            </a:r>
          </a:p>
          <a:p>
            <a:endParaRPr lang="en-US" dirty="0" smtClean="0"/>
          </a:p>
          <a:p>
            <a:pPr algn="ctr"/>
            <a:r>
              <a:rPr lang="en-US" b="1" i="1" dirty="0" smtClean="0"/>
              <a:t>Students do not need to study for the new assessments, they are not tests</a:t>
            </a:r>
            <a:r>
              <a:rPr lang="en-US" b="1" i="1" dirty="0" smtClean="0"/>
              <a:t>.</a:t>
            </a:r>
          </a:p>
          <a:p>
            <a:pPr algn="ctr"/>
            <a:r>
              <a:rPr lang="en-US" b="1" i="1" dirty="0" smtClean="0"/>
              <a:t> </a:t>
            </a:r>
            <a:endParaRPr lang="en-US" b="1" i="1" dirty="0" smtClean="0"/>
          </a:p>
          <a:p>
            <a:r>
              <a:rPr lang="en-US" dirty="0"/>
              <a:t>The new assessment will ask students questions about their academic histories for placement purposes, but also asks other questions that help us match students to our campus programs and resources.  </a:t>
            </a:r>
          </a:p>
          <a:p>
            <a:endParaRPr lang="en-US" dirty="0"/>
          </a:p>
          <a:p>
            <a:r>
              <a:rPr lang="en-US" dirty="0"/>
              <a:t>There are about 40 possible questions on the new assessment, though most students will only see about 15-20 multiple choice questions. The new assessment is adaptive/nonlinear. For example, most won’t get ‘branched’ to the additional ESL questions. </a:t>
            </a:r>
          </a:p>
          <a:p>
            <a:endParaRPr lang="en-US" dirty="0" smtClean="0"/>
          </a:p>
          <a:p>
            <a:r>
              <a:rPr lang="en-US" dirty="0" smtClean="0"/>
              <a:t>Recommended: Unofficial high </a:t>
            </a:r>
            <a:r>
              <a:rPr lang="en-US" dirty="0"/>
              <a:t>s</a:t>
            </a:r>
            <a:r>
              <a:rPr lang="en-US" dirty="0" smtClean="0"/>
              <a:t>chool transcript, if easily obtained</a:t>
            </a:r>
          </a:p>
          <a:p>
            <a:endParaRPr lang="en-US" sz="1600" dirty="0" smtClean="0"/>
          </a:p>
        </p:txBody>
      </p:sp>
    </p:spTree>
    <p:extLst>
      <p:ext uri="{BB962C8B-B14F-4D97-AF65-F5344CB8AC3E}">
        <p14:creationId xmlns:p14="http://schemas.microsoft.com/office/powerpoint/2010/main" val="188927115"/>
      </p:ext>
    </p:extLst>
  </p:cSld>
  <p:clrMapOvr>
    <a:masterClrMapping/>
  </p:clrMapOvr>
  <mc:AlternateContent xmlns:mc="http://schemas.openxmlformats.org/markup-compatibility/2006" xmlns:p14="http://schemas.microsoft.com/office/powerpoint/2010/main">
    <mc:Choice Requires="p14">
      <p:transition spd="slow" p14:dur="2000" advTm="95076"/>
    </mc:Choice>
    <mc:Fallback xmlns="">
      <p:transition spd="slow" advTm="95076"/>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392" y="105103"/>
            <a:ext cx="9875520" cy="1356360"/>
          </a:xfrm>
        </p:spPr>
        <p:txBody>
          <a:bodyPr/>
          <a:lstStyle/>
          <a:p>
            <a:r>
              <a:rPr lang="en-US" dirty="0" smtClean="0"/>
              <a:t>A New Step: Assessment-Advisement</a:t>
            </a:r>
            <a:endParaRPr lang="en-US" dirty="0"/>
          </a:p>
        </p:txBody>
      </p:sp>
      <p:sp>
        <p:nvSpPr>
          <p:cNvPr id="3" name="Content Placeholder 2"/>
          <p:cNvSpPr>
            <a:spLocks noGrp="1"/>
          </p:cNvSpPr>
          <p:nvPr>
            <p:ph idx="1"/>
          </p:nvPr>
        </p:nvSpPr>
        <p:spPr>
          <a:xfrm>
            <a:off x="2435290" y="1700048"/>
            <a:ext cx="8845420" cy="4579453"/>
          </a:xfrm>
        </p:spPr>
        <p:txBody>
          <a:bodyPr>
            <a:normAutofit/>
          </a:bodyPr>
          <a:lstStyle/>
          <a:p>
            <a:r>
              <a:rPr lang="en-US" sz="2400" dirty="0" smtClean="0">
                <a:solidFill>
                  <a:schemeClr val="tx1"/>
                </a:solidFill>
              </a:rPr>
              <a:t>Assessment is still an on-ground process, but it is no longer an isolated step.  Since the new Assessment will typically take less than 20 minutes to complete, it is now intended to be combined with the advisement step on the same day.  Academic Advisers will be on rolling ‘drop-in’ for students finishing the assessment.  </a:t>
            </a:r>
          </a:p>
          <a:p>
            <a:pPr marL="45720" indent="0">
              <a:buNone/>
            </a:pPr>
            <a:endParaRPr lang="en-US" sz="2400" dirty="0">
              <a:solidFill>
                <a:schemeClr val="tx1"/>
              </a:solidFill>
            </a:endParaRPr>
          </a:p>
          <a:p>
            <a:r>
              <a:rPr lang="en-US" sz="2400" dirty="0" smtClean="0">
                <a:solidFill>
                  <a:schemeClr val="tx1"/>
                </a:solidFill>
              </a:rPr>
              <a:t>At the Valencia campus, appointments will be generated for students as soon as their results print-out</a:t>
            </a:r>
            <a:r>
              <a:rPr lang="en-US" sz="2400" dirty="0" smtClean="0"/>
              <a:t>. The appointment will be for drop in and be on the screen in the Counseling office. </a:t>
            </a:r>
            <a:endParaRPr lang="en-US" dirty="0" smtClean="0"/>
          </a:p>
          <a:p>
            <a:endParaRPr lang="en-US" dirty="0" smtClean="0"/>
          </a:p>
        </p:txBody>
      </p:sp>
    </p:spTree>
    <p:extLst>
      <p:ext uri="{BB962C8B-B14F-4D97-AF65-F5344CB8AC3E}">
        <p14:creationId xmlns:p14="http://schemas.microsoft.com/office/powerpoint/2010/main" val="3025515654"/>
      </p:ext>
    </p:extLst>
  </p:cSld>
  <p:clrMapOvr>
    <a:masterClrMapping/>
  </p:clrMapOvr>
  <mc:AlternateContent xmlns:mc="http://schemas.openxmlformats.org/markup-compatibility/2006" xmlns:p14="http://schemas.microsoft.com/office/powerpoint/2010/main">
    <mc:Choice Requires="p14">
      <p:transition spd="slow" p14:dur="2000" advTm="82958"/>
    </mc:Choice>
    <mc:Fallback xmlns="">
      <p:transition spd="slow" advTm="8295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6102" y="23168"/>
            <a:ext cx="9875520" cy="1356360"/>
          </a:xfrm>
        </p:spPr>
        <p:txBody>
          <a:bodyPr>
            <a:normAutofit/>
          </a:bodyPr>
          <a:lstStyle/>
          <a:p>
            <a:r>
              <a:rPr lang="en-US" sz="3600" dirty="0" smtClean="0"/>
              <a:t>What does the new Assessment look </a:t>
            </a:r>
            <a:r>
              <a:rPr lang="en-US" sz="3600" dirty="0"/>
              <a:t>l</a:t>
            </a:r>
            <a:r>
              <a:rPr lang="en-US" sz="3600" dirty="0" smtClean="0"/>
              <a:t>ike?</a:t>
            </a:r>
            <a:endParaRPr lang="en-US" sz="3600" dirty="0"/>
          </a:p>
        </p:txBody>
      </p:sp>
      <p:pic>
        <p:nvPicPr>
          <p:cNvPr id="5" name="Picture 4"/>
          <p:cNvPicPr>
            <a:picLocks noChangeAspect="1"/>
          </p:cNvPicPr>
          <p:nvPr/>
        </p:nvPicPr>
        <p:blipFill rotWithShape="1">
          <a:blip r:embed="rId2"/>
          <a:srcRect l="35436" t="24179" r="35499" b="7272"/>
          <a:stretch/>
        </p:blipFill>
        <p:spPr>
          <a:xfrm>
            <a:off x="6710708" y="1046652"/>
            <a:ext cx="5156989" cy="5591764"/>
          </a:xfrm>
          <a:prstGeom prst="rect">
            <a:avLst/>
          </a:prstGeom>
        </p:spPr>
      </p:pic>
      <p:sp>
        <p:nvSpPr>
          <p:cNvPr id="6" name="TextBox 5"/>
          <p:cNvSpPr txBox="1"/>
          <p:nvPr/>
        </p:nvSpPr>
        <p:spPr>
          <a:xfrm>
            <a:off x="2814198" y="1351443"/>
            <a:ext cx="1867545" cy="369332"/>
          </a:xfrm>
          <a:prstGeom prst="rect">
            <a:avLst/>
          </a:prstGeom>
          <a:noFill/>
        </p:spPr>
        <p:txBody>
          <a:bodyPr wrap="square" rtlCol="0">
            <a:spAutoFit/>
          </a:bodyPr>
          <a:lstStyle/>
          <a:p>
            <a:r>
              <a:rPr lang="en-US" dirty="0" smtClean="0"/>
              <a:t>START</a:t>
            </a:r>
            <a:endParaRPr lang="en-US" dirty="0"/>
          </a:p>
        </p:txBody>
      </p:sp>
      <p:sp>
        <p:nvSpPr>
          <p:cNvPr id="7" name="TextBox 6"/>
          <p:cNvSpPr txBox="1"/>
          <p:nvPr/>
        </p:nvSpPr>
        <p:spPr>
          <a:xfrm>
            <a:off x="9433426" y="932170"/>
            <a:ext cx="2677476" cy="369332"/>
          </a:xfrm>
          <a:prstGeom prst="rect">
            <a:avLst/>
          </a:prstGeom>
          <a:noFill/>
        </p:spPr>
        <p:txBody>
          <a:bodyPr wrap="square" rtlCol="0">
            <a:spAutoFit/>
          </a:bodyPr>
          <a:lstStyle/>
          <a:p>
            <a:r>
              <a:rPr lang="en-US" dirty="0" smtClean="0"/>
              <a:t>STUDENT RESULT PAGE</a:t>
            </a:r>
            <a:endParaRPr lang="en-US" dirty="0"/>
          </a:p>
        </p:txBody>
      </p:sp>
      <p:pic>
        <p:nvPicPr>
          <p:cNvPr id="8" name="Picture 7"/>
          <p:cNvPicPr>
            <a:picLocks noChangeAspect="1"/>
          </p:cNvPicPr>
          <p:nvPr/>
        </p:nvPicPr>
        <p:blipFill>
          <a:blip r:embed="rId3"/>
          <a:stretch>
            <a:fillRect/>
          </a:stretch>
        </p:blipFill>
        <p:spPr>
          <a:xfrm>
            <a:off x="200053" y="1046652"/>
            <a:ext cx="6267450" cy="5591764"/>
          </a:xfrm>
          <a:prstGeom prst="rect">
            <a:avLst/>
          </a:prstGeom>
        </p:spPr>
      </p:pic>
    </p:spTree>
    <p:extLst>
      <p:ext uri="{BB962C8B-B14F-4D97-AF65-F5344CB8AC3E}">
        <p14:creationId xmlns:p14="http://schemas.microsoft.com/office/powerpoint/2010/main" val="3731840152"/>
      </p:ext>
    </p:extLst>
  </p:cSld>
  <p:clrMapOvr>
    <a:masterClrMapping/>
  </p:clrMapOvr>
  <mc:AlternateContent xmlns:mc="http://schemas.openxmlformats.org/markup-compatibility/2006" xmlns:p14="http://schemas.microsoft.com/office/powerpoint/2010/main">
    <mc:Choice Requires="p14">
      <p:transition spd="slow" p14:dur="2000" advTm="50538"/>
    </mc:Choice>
    <mc:Fallback xmlns="">
      <p:transition spd="slow" advTm="50538"/>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1607" y="0"/>
            <a:ext cx="9875520" cy="1356360"/>
          </a:xfrm>
        </p:spPr>
        <p:txBody>
          <a:bodyPr/>
          <a:lstStyle/>
          <a:p>
            <a:r>
              <a:rPr lang="en-US" dirty="0" smtClean="0"/>
              <a:t>English Placements</a:t>
            </a:r>
            <a:endParaRPr lang="en-US" dirty="0"/>
          </a:p>
        </p:txBody>
      </p:sp>
      <p:sp>
        <p:nvSpPr>
          <p:cNvPr id="3" name="Content Placeholder 2"/>
          <p:cNvSpPr>
            <a:spLocks noGrp="1"/>
          </p:cNvSpPr>
          <p:nvPr>
            <p:ph idx="1"/>
          </p:nvPr>
        </p:nvSpPr>
        <p:spPr>
          <a:xfrm>
            <a:off x="1552599" y="1425662"/>
            <a:ext cx="9563074" cy="4763382"/>
          </a:xfrm>
        </p:spPr>
        <p:txBody>
          <a:bodyPr>
            <a:normAutofit fontScale="47500" lnSpcReduction="20000"/>
          </a:bodyPr>
          <a:lstStyle/>
          <a:p>
            <a:pPr marL="0" indent="0">
              <a:buNone/>
            </a:pPr>
            <a:r>
              <a:rPr lang="en-US" sz="5000" dirty="0" smtClean="0">
                <a:solidFill>
                  <a:schemeClr val="tx1"/>
                </a:solidFill>
              </a:rPr>
              <a:t>In the Spring and Summer terms students will place into one of two levels:</a:t>
            </a:r>
          </a:p>
          <a:p>
            <a:pPr marL="0" indent="0">
              <a:buNone/>
            </a:pPr>
            <a:endParaRPr lang="en-US" sz="5000" b="1" dirty="0" smtClean="0">
              <a:solidFill>
                <a:schemeClr val="tx1"/>
              </a:solidFill>
            </a:endParaRPr>
          </a:p>
          <a:p>
            <a:pPr marL="0" indent="0">
              <a:buNone/>
            </a:pPr>
            <a:r>
              <a:rPr lang="en-US" sz="5000" b="1" dirty="0" smtClean="0">
                <a:solidFill>
                  <a:schemeClr val="tx1"/>
                </a:solidFill>
              </a:rPr>
              <a:t>Level 1= </a:t>
            </a:r>
            <a:r>
              <a:rPr lang="en-US" sz="5000" dirty="0" smtClean="0">
                <a:solidFill>
                  <a:schemeClr val="tx1"/>
                </a:solidFill>
              </a:rPr>
              <a:t>Take </a:t>
            </a:r>
            <a:r>
              <a:rPr lang="en-US" sz="5000" dirty="0" err="1" smtClean="0">
                <a:solidFill>
                  <a:schemeClr val="tx1"/>
                </a:solidFill>
              </a:rPr>
              <a:t>Eng</a:t>
            </a:r>
            <a:r>
              <a:rPr lang="en-US" sz="5000" dirty="0" smtClean="0">
                <a:solidFill>
                  <a:schemeClr val="tx1"/>
                </a:solidFill>
              </a:rPr>
              <a:t> 91 now, OR,  must wait until fall for English 101 4-unit version (English 101 with the built-in support)</a:t>
            </a:r>
          </a:p>
          <a:p>
            <a:pPr marL="0" indent="0">
              <a:buNone/>
            </a:pPr>
            <a:endParaRPr lang="en-US" sz="5000" dirty="0" smtClean="0">
              <a:solidFill>
                <a:schemeClr val="tx1"/>
              </a:solidFill>
            </a:endParaRPr>
          </a:p>
          <a:p>
            <a:pPr marL="0" indent="0">
              <a:buNone/>
            </a:pPr>
            <a:r>
              <a:rPr lang="en-US" sz="5000" b="1" dirty="0" smtClean="0">
                <a:solidFill>
                  <a:schemeClr val="tx1"/>
                </a:solidFill>
              </a:rPr>
              <a:t>Level 2</a:t>
            </a:r>
            <a:r>
              <a:rPr lang="en-US" sz="5000" dirty="0" smtClean="0">
                <a:solidFill>
                  <a:schemeClr val="tx1"/>
                </a:solidFill>
              </a:rPr>
              <a:t> = </a:t>
            </a:r>
            <a:r>
              <a:rPr lang="en-US" sz="5000" dirty="0" smtClean="0">
                <a:solidFill>
                  <a:schemeClr val="tx1"/>
                </a:solidFill>
              </a:rPr>
              <a:t>English </a:t>
            </a:r>
            <a:r>
              <a:rPr lang="en-US" sz="5000" dirty="0" smtClean="0">
                <a:solidFill>
                  <a:schemeClr val="tx1"/>
                </a:solidFill>
              </a:rPr>
              <a:t>101 any (3 or 4) unit version, students may enroll before fall.</a:t>
            </a:r>
          </a:p>
          <a:p>
            <a:pPr marL="0" indent="0">
              <a:buNone/>
            </a:pPr>
            <a:endParaRPr lang="en-US" sz="5000" dirty="0" smtClean="0">
              <a:solidFill>
                <a:schemeClr val="tx1"/>
              </a:solidFill>
            </a:endParaRPr>
          </a:p>
          <a:p>
            <a:pPr marL="0" indent="0">
              <a:buNone/>
            </a:pPr>
            <a:r>
              <a:rPr lang="en-US" sz="5000" u="sng" dirty="0" smtClean="0">
                <a:solidFill>
                  <a:schemeClr val="tx1"/>
                </a:solidFill>
              </a:rPr>
              <a:t>Starting fall, </a:t>
            </a:r>
            <a:r>
              <a:rPr lang="en-US" sz="5000" dirty="0" smtClean="0">
                <a:solidFill>
                  <a:schemeClr val="tx1"/>
                </a:solidFill>
              </a:rPr>
              <a:t>regardless of where students are in the English non-transfer level sequence, they will gain eligibility for English 101 4 units. </a:t>
            </a:r>
          </a:p>
          <a:p>
            <a:pPr marL="0" indent="0">
              <a:buNone/>
            </a:pPr>
            <a:r>
              <a:rPr lang="en-US" sz="5000" dirty="0" smtClean="0">
                <a:solidFill>
                  <a:schemeClr val="tx1"/>
                </a:solidFill>
              </a:rPr>
              <a:t>We will also update the Assessment system before fall to start placing all students into English 101 -4 units going forward. </a:t>
            </a:r>
            <a:endParaRPr lang="en-US" dirty="0" smtClean="0"/>
          </a:p>
        </p:txBody>
      </p:sp>
    </p:spTree>
    <p:extLst>
      <p:ext uri="{BB962C8B-B14F-4D97-AF65-F5344CB8AC3E}">
        <p14:creationId xmlns:p14="http://schemas.microsoft.com/office/powerpoint/2010/main" val="377578061"/>
      </p:ext>
    </p:extLst>
  </p:cSld>
  <p:clrMapOvr>
    <a:masterClrMapping/>
  </p:clrMapOvr>
  <mc:AlternateContent xmlns:mc="http://schemas.openxmlformats.org/markup-compatibility/2006" xmlns:p14="http://schemas.microsoft.com/office/powerpoint/2010/main">
    <mc:Choice Requires="p14">
      <p:transition spd="slow" p14:dur="2000" advTm="107068"/>
    </mc:Choice>
    <mc:Fallback xmlns="">
      <p:transition spd="slow" advTm="107068"/>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10863" y="471399"/>
            <a:ext cx="11409577" cy="6082750"/>
          </a:xfrm>
          <a:prstGeom prst="rect">
            <a:avLst/>
          </a:prstGeom>
        </p:spPr>
      </p:pic>
    </p:spTree>
    <p:extLst>
      <p:ext uri="{BB962C8B-B14F-4D97-AF65-F5344CB8AC3E}">
        <p14:creationId xmlns:p14="http://schemas.microsoft.com/office/powerpoint/2010/main" val="2877149415"/>
      </p:ext>
    </p:extLst>
  </p:cSld>
  <p:clrMapOvr>
    <a:masterClrMapping/>
  </p:clrMapOvr>
  <mc:AlternateContent xmlns:mc="http://schemas.openxmlformats.org/markup-compatibility/2006" xmlns:p14="http://schemas.microsoft.com/office/powerpoint/2010/main">
    <mc:Choice Requires="p14">
      <p:transition spd="slow" p14:dur="2000" advTm="91576"/>
    </mc:Choice>
    <mc:Fallback xmlns="">
      <p:transition spd="slow" advTm="91576"/>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916" y="244960"/>
            <a:ext cx="9875520" cy="1356360"/>
          </a:xfrm>
        </p:spPr>
        <p:txBody>
          <a:bodyPr/>
          <a:lstStyle/>
          <a:p>
            <a:r>
              <a:rPr lang="en-US" dirty="0" smtClean="0"/>
              <a:t>Math Placements</a:t>
            </a:r>
            <a:endParaRPr lang="en-US" dirty="0"/>
          </a:p>
        </p:txBody>
      </p:sp>
      <p:sp>
        <p:nvSpPr>
          <p:cNvPr id="3" name="Content Placeholder 2"/>
          <p:cNvSpPr>
            <a:spLocks noGrp="1"/>
          </p:cNvSpPr>
          <p:nvPr>
            <p:ph idx="1"/>
          </p:nvPr>
        </p:nvSpPr>
        <p:spPr>
          <a:xfrm>
            <a:off x="1809198" y="1866075"/>
            <a:ext cx="8524688" cy="3962717"/>
          </a:xfrm>
        </p:spPr>
        <p:txBody>
          <a:bodyPr>
            <a:normAutofit fontScale="92500"/>
          </a:bodyPr>
          <a:lstStyle/>
          <a:p>
            <a:r>
              <a:rPr lang="en-US" sz="2400" dirty="0" smtClean="0">
                <a:solidFill>
                  <a:schemeClr val="tx1"/>
                </a:solidFill>
              </a:rPr>
              <a:t>Student will place into </a:t>
            </a:r>
            <a:r>
              <a:rPr lang="en-US" sz="2400" u="sng" dirty="0" smtClean="0">
                <a:solidFill>
                  <a:schemeClr val="tx1"/>
                </a:solidFill>
              </a:rPr>
              <a:t>5 levels </a:t>
            </a:r>
            <a:r>
              <a:rPr lang="en-US" sz="2400" dirty="0" smtClean="0">
                <a:solidFill>
                  <a:schemeClr val="tx1"/>
                </a:solidFill>
              </a:rPr>
              <a:t>of Math.  All placements are at the transfer-level, but some courses will not be available until Fall. </a:t>
            </a:r>
          </a:p>
          <a:p>
            <a:pPr marL="0" indent="0">
              <a:buNone/>
            </a:pPr>
            <a:endParaRPr lang="en-US" sz="2400" dirty="0">
              <a:solidFill>
                <a:schemeClr val="tx1"/>
              </a:solidFill>
            </a:endParaRPr>
          </a:p>
          <a:p>
            <a:r>
              <a:rPr lang="en-US" sz="2400" dirty="0" smtClean="0">
                <a:solidFill>
                  <a:schemeClr val="tx1"/>
                </a:solidFill>
              </a:rPr>
              <a:t>Critical for math: Students can take course from at </a:t>
            </a:r>
            <a:r>
              <a:rPr lang="en-US" sz="2400" u="sng" dirty="0" smtClean="0">
                <a:solidFill>
                  <a:schemeClr val="tx1"/>
                </a:solidFill>
              </a:rPr>
              <a:t>or below </a:t>
            </a:r>
            <a:r>
              <a:rPr lang="en-US" sz="2400" dirty="0" smtClean="0">
                <a:solidFill>
                  <a:schemeClr val="tx1"/>
                </a:solidFill>
              </a:rPr>
              <a:t>their level. </a:t>
            </a:r>
          </a:p>
          <a:p>
            <a:pPr marL="45720" indent="0">
              <a:buNone/>
            </a:pPr>
            <a:endParaRPr lang="en-US" sz="2400" dirty="0" smtClean="0">
              <a:solidFill>
                <a:schemeClr val="tx1"/>
              </a:solidFill>
            </a:endParaRPr>
          </a:p>
          <a:p>
            <a:pPr marL="45720" indent="0">
              <a:buNone/>
            </a:pPr>
            <a:r>
              <a:rPr lang="en-US" sz="2400" dirty="0" smtClean="0">
                <a:solidFill>
                  <a:schemeClr val="tx1"/>
                </a:solidFill>
              </a:rPr>
              <a:t>For example, if a student is placed at level 2, and they are a STEM student, you would likely be best severed by taking a course from level 1 like trig 102-92 (with support).  See chart next.</a:t>
            </a:r>
            <a:endParaRPr lang="en-US" dirty="0">
              <a:solidFill>
                <a:schemeClr val="tx1"/>
              </a:solidFill>
            </a:endParaRPr>
          </a:p>
          <a:p>
            <a:pPr marL="0" indent="0">
              <a:buNone/>
            </a:pPr>
            <a:endParaRPr lang="en-US" dirty="0"/>
          </a:p>
        </p:txBody>
      </p:sp>
    </p:spTree>
    <p:extLst>
      <p:ext uri="{BB962C8B-B14F-4D97-AF65-F5344CB8AC3E}">
        <p14:creationId xmlns:p14="http://schemas.microsoft.com/office/powerpoint/2010/main" val="3122876240"/>
      </p:ext>
    </p:extLst>
  </p:cSld>
  <p:clrMapOvr>
    <a:masterClrMapping/>
  </p:clrMapOvr>
  <mc:AlternateContent xmlns:mc="http://schemas.openxmlformats.org/markup-compatibility/2006" xmlns:p14="http://schemas.microsoft.com/office/powerpoint/2010/main">
    <mc:Choice Requires="p14">
      <p:transition spd="slow" p14:dur="2000" advTm="50366"/>
    </mc:Choice>
    <mc:Fallback xmlns="">
      <p:transition spd="slow" advTm="50366"/>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3276</TotalTime>
  <Words>975</Words>
  <Application>Microsoft Office PowerPoint</Application>
  <PresentationFormat>Widescreen</PresentationFormat>
  <Paragraphs>81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Candara</vt:lpstr>
      <vt:lpstr>Corbel</vt:lpstr>
      <vt:lpstr>Wingdings</vt:lpstr>
      <vt:lpstr>Parallax</vt:lpstr>
      <vt:lpstr>PowerPoint Presentation</vt:lpstr>
      <vt:lpstr>New Onboarding Process</vt:lpstr>
      <vt:lpstr>Welcome email and video</vt:lpstr>
      <vt:lpstr>Assessment: How should students prepare?</vt:lpstr>
      <vt:lpstr>A New Step: Assessment-Advisement</vt:lpstr>
      <vt:lpstr>What does the new Assessment look like?</vt:lpstr>
      <vt:lpstr>English Placements</vt:lpstr>
      <vt:lpstr>PowerPoint Presentation</vt:lpstr>
      <vt:lpstr>Math Placements</vt:lpstr>
      <vt:lpstr>PowerPoint Presentation</vt:lpstr>
      <vt:lpstr>Math Support Courses</vt:lpstr>
      <vt:lpstr>Math 100</vt:lpstr>
      <vt:lpstr>Placement Addendum For Spring &amp; Summer</vt:lpstr>
      <vt:lpstr>ESL</vt:lpstr>
      <vt:lpstr>That’s all we have. </vt:lpstr>
    </vt:vector>
  </TitlesOfParts>
  <Company>College of the Canyons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Post AB 705</dc:title>
  <dc:creator>Monsour, Michael</dc:creator>
  <cp:lastModifiedBy>Ruys, Jasmine</cp:lastModifiedBy>
  <cp:revision>90</cp:revision>
  <dcterms:created xsi:type="dcterms:W3CDTF">2018-12-08T00:41:41Z</dcterms:created>
  <dcterms:modified xsi:type="dcterms:W3CDTF">2019-03-05T17:32:01Z</dcterms:modified>
</cp:coreProperties>
</file>