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Lst>
  <p:sldSz cx="18288000" cy="10287000"/>
  <p:notesSz cx="6858000" cy="9144000"/>
  <p:embeddedFontLst>
    <p:embeddedFont>
      <p:font typeface="Bryndan Write" panose="020B0604020202020204" charset="0"/>
      <p:regular r:id="rId27"/>
    </p:embeddedFont>
    <p:embeddedFont>
      <p:font typeface="Calibri" panose="020F0502020204030204" pitchFamily="34" charset="0"/>
      <p:regular r:id="rId28"/>
      <p:bold r:id="rId29"/>
      <p:italic r:id="rId30"/>
      <p:boldItalic r:id="rId31"/>
    </p:embeddedFont>
    <p:embeddedFont>
      <p:font typeface="Homemade Apple" panose="020B0604020202020204" charset="0"/>
      <p:regular r:id="rId32"/>
    </p:embeddedFont>
    <p:embeddedFont>
      <p:font typeface="Kollektif" panose="020B0604020202020204" charset="0"/>
      <p:regular r:id="rId33"/>
    </p:embeddedFont>
    <p:embeddedFont>
      <p:font typeface="Kollektif Bold" panose="020B0604020202020204" charset="0"/>
      <p:regular r:id="rId34"/>
    </p:embeddedFont>
    <p:embeddedFont>
      <p:font typeface="Open Sans" panose="020B0606030504020204" pitchFamily="34" charset="0"/>
      <p:regular r:id="rId35"/>
      <p:bold r:id="rId36"/>
      <p:italic r:id="rId37"/>
      <p:boldItalic r:id="rId38"/>
    </p:embeddedFont>
    <p:embeddedFont>
      <p:font typeface="Open Sans Bold" panose="020B0806030504020204" pitchFamily="34" charset="0"/>
      <p:regular r:id="rId39"/>
      <p:bold r:id="rId40"/>
    </p:embeddedFont>
    <p:embeddedFont>
      <p:font typeface="Open Sans Extra Bold" panose="020B0604020202020204" charset="0"/>
      <p:regular r:id="rId41"/>
    </p:embeddedFont>
    <p:embeddedFont>
      <p:font typeface="Open Sans Light Bold"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1031" autoAdjust="0"/>
  </p:normalViewPr>
  <p:slideViewPr>
    <p:cSldViewPr>
      <p:cViewPr varScale="1">
        <p:scale>
          <a:sx n="27" d="100"/>
          <a:sy n="27" d="100"/>
        </p:scale>
        <p:origin x="166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a:p>
            <a:pPr algn="ctr">
              <a:lnSpc>
                <a:spcPts val="3764"/>
              </a:lnSpc>
            </a:pPr>
            <a:endParaRPr lang="en-US" sz="1200" dirty="0">
              <a:solidFill>
                <a:srgbClr val="000000"/>
              </a:solidFill>
              <a:latin typeface="Open Sans"/>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61373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 benefit of online instruction is the ease with which we can present information in multiple ways (i.e. text and images).  This lets students choose the path that best fits their learning needs.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 goal is to provide students choices, options, alternatives, which increases autonomy -</a:t>
            </a:r>
          </a:p>
          <a:p>
            <a:pPr lvl="0"/>
            <a:endParaRPr lang="en-US" dirty="0"/>
          </a:p>
          <a:p>
            <a:pPr lvl="0"/>
            <a:r>
              <a:rPr lang="en-US" dirty="0"/>
              <a:t>in both learning (consuming content) and in demonstrating learning</a:t>
            </a:r>
          </a:p>
          <a:p>
            <a:pPr lvl="0"/>
            <a:endParaRPr lang="en-US" dirty="0"/>
          </a:p>
          <a:p>
            <a:pPr lvl="0"/>
            <a:r>
              <a:rPr lang="en-US" dirty="0"/>
              <a:t>Visual assignment,</a:t>
            </a:r>
          </a:p>
          <a:p>
            <a:pPr lvl="0"/>
            <a:r>
              <a:rPr lang="en-US" dirty="0"/>
              <a:t>written representation,</a:t>
            </a:r>
          </a:p>
          <a:p>
            <a:pPr lvl="0"/>
            <a:r>
              <a:rPr lang="en-US" dirty="0"/>
              <a:t>audio, etc.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090768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157453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https://jamboard.google.com/d/1ysWP-7e2lteQnoBY4l1KvcwBAAeX0jcqYl7N1Y4FH0c/edit?usp=sharing</a:t>
            </a:r>
          </a:p>
          <a:p>
            <a:pPr lvl="0"/>
            <a:endParaRPr lang="en-US" dirty="0"/>
          </a:p>
          <a:p>
            <a:pPr lvl="0"/>
            <a:r>
              <a:rPr lang="en-US" dirty="0"/>
              <a:t>What strategies do you use? (video, audio, multiple </a:t>
            </a:r>
          </a:p>
          <a:p>
            <a:pPr lvl="0"/>
            <a:r>
              <a:rPr lang="en-US" dirty="0"/>
              <a:t>Which strategies do you think you'd like to try? </a:t>
            </a:r>
          </a:p>
          <a:p>
            <a:pPr lvl="0"/>
            <a:r>
              <a:rPr lang="en-US" dirty="0"/>
              <a:t>Which strategies do you think your students would most appreciate?</a:t>
            </a:r>
          </a:p>
          <a:p>
            <a:pPr lvl="0"/>
            <a:r>
              <a:rPr lang="en-US" dirty="0"/>
              <a:t>Which seem 'easy' to put into practice?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836318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Teaching a student-centered online class is a lot of work, and although we may spend a significant amount of time setting up our course content, these behind-the-scenes actions do not convey a sense of who you are as a real person to your students.</a:t>
            </a:r>
          </a:p>
          <a:p>
            <a:pPr lvl="0"/>
            <a:endParaRPr lang="en-US" dirty="0"/>
          </a:p>
          <a:p>
            <a:pPr lvl="0"/>
            <a:r>
              <a:rPr lang="en-US" dirty="0"/>
              <a:t>Establishing your presence in a class is done throughout the semester through engagement with your students. </a:t>
            </a:r>
          </a:p>
          <a:p>
            <a:pPr lvl="0"/>
            <a:r>
              <a:rPr lang="en-US" dirty="0"/>
              <a:t>Michelle </a:t>
            </a:r>
            <a:r>
              <a:rPr lang="en-US" dirty="0" err="1"/>
              <a:t>Pacansky</a:t>
            </a:r>
            <a:r>
              <a:rPr lang="en-US" dirty="0"/>
              <a:t>-Brock suggests three principles and related strategies will help faculty keep humans front-and-center of their online courses...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2727992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Course surveys include:</a:t>
            </a:r>
          </a:p>
          <a:p>
            <a:pPr lvl="0"/>
            <a:r>
              <a:rPr lang="en-US" dirty="0"/>
              <a:t>Week 1 "getting to know you" and surveys throughout the course (see course)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Research tells us the lack of instructor-student relationships in many online courses exacerbates equity gaps.</a:t>
            </a:r>
          </a:p>
          <a:p>
            <a:pPr lvl="0"/>
            <a:endParaRPr lang="en-US" dirty="0"/>
          </a:p>
          <a:p>
            <a:pPr lvl="0"/>
            <a:r>
              <a:rPr lang="en-US" dirty="0"/>
              <a:t>Positive instructor-student relationships are leveraged to hold students to high standards, validate their effort and ability, and support them with achieving their goals. </a:t>
            </a:r>
          </a:p>
          <a:p>
            <a:pPr lvl="0"/>
            <a:endParaRPr lang="en-US" dirty="0"/>
          </a:p>
          <a:p>
            <a:pPr lvl="0"/>
            <a:r>
              <a:rPr lang="en-US" dirty="0"/>
              <a:t>When we invest in relationships, community building, and humanizing, this builds trust and belonging which supports student learning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937972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How long does it take to write comments? Have you written and deleted agonizing over how it will be 'read'?  There is so much we can communicate through affective nonverbal cues - voice tone, facial expression, even phrasing and pacing.  Video feedback may save you time and avoid uncomfortable miscommunication.</a:t>
            </a:r>
          </a:p>
          <a:p>
            <a:pPr lvl="0"/>
            <a:endParaRPr lang="en-US" dirty="0"/>
          </a:p>
          <a:p>
            <a:pPr lvl="0"/>
            <a:r>
              <a:rPr lang="en-US" dirty="0"/>
              <a:t>Audio and video comments just may save time and potentially being 'misunderstood.'</a:t>
            </a:r>
          </a:p>
          <a:p>
            <a:pPr lvl="0"/>
            <a:endParaRPr lang="en-US" dirty="0"/>
          </a:p>
          <a:p>
            <a:pPr lvl="0"/>
            <a:r>
              <a:rPr lang="en-US" dirty="0"/>
              <a:t>(reflect on how people initially interpreted it, and have volunteers read out loud. </a:t>
            </a:r>
          </a:p>
          <a:p>
            <a:pPr lvl="0"/>
            <a:endParaRPr lang="en-US" dirty="0"/>
          </a:p>
          <a:p>
            <a:pPr lvl="0"/>
            <a:r>
              <a:rPr lang="en-US" dirty="0"/>
              <a:t>Ideas for Uses of Video/Audio</a:t>
            </a:r>
          </a:p>
          <a:p>
            <a:pPr lvl="0"/>
            <a:r>
              <a:rPr lang="en-US" dirty="0"/>
              <a:t>A weekly module overview </a:t>
            </a:r>
          </a:p>
          <a:p>
            <a:pPr lvl="0"/>
            <a:r>
              <a:rPr lang="en-US" dirty="0"/>
              <a:t>Weekly announcements</a:t>
            </a:r>
          </a:p>
          <a:p>
            <a:pPr lvl="0"/>
            <a:r>
              <a:rPr lang="en-US" dirty="0"/>
              <a:t>Assignment / Gradebook feedback</a:t>
            </a:r>
          </a:p>
          <a:p>
            <a:pPr lvl="0"/>
            <a:r>
              <a:rPr lang="en-US" dirty="0"/>
              <a:t>A dramatic reading of poetry/literature</a:t>
            </a:r>
          </a:p>
          <a:p>
            <a:pPr lvl="0"/>
            <a:r>
              <a:rPr lang="en-US" dirty="0"/>
              <a:t>Add an audio option to written directions</a:t>
            </a:r>
          </a:p>
          <a:p>
            <a:pPr lvl="0"/>
            <a:r>
              <a:rPr lang="en-US" dirty="0"/>
              <a:t>Virtual field trips</a:t>
            </a:r>
          </a:p>
          <a:p>
            <a:pPr lvl="0"/>
            <a:r>
              <a:rPr lang="en-US" dirty="0"/>
              <a:t>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21</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 review of the literature shows that strong instructor social presence is a significant factor in online student success.  </a:t>
            </a:r>
          </a:p>
          <a:p>
            <a:pPr lvl="0"/>
            <a:endParaRPr lang="en-US" dirty="0"/>
          </a:p>
          <a:p>
            <a:pPr lvl="0"/>
            <a:r>
              <a:rPr lang="en-US" dirty="0"/>
              <a:t>Research has identified three categories within communication that convey the immediacy, or the ability to close psychological distance between individuals: Affective, Interactive, and Cohesive. Let’s look at examples of this.</a:t>
            </a:r>
          </a:p>
          <a:p>
            <a:pPr lvl="0"/>
            <a:endParaRPr lang="en-US" dirty="0"/>
          </a:p>
          <a:p>
            <a:pPr lvl="0"/>
            <a:r>
              <a:rPr lang="en-US" dirty="0"/>
              <a:t>Content from: https://coc.instructure.com/courses/37154/pages/the-science-of-social-presence?module_item_id=2307961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22</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Show resources in Canvas - Ice breaker activities, example discussion prompt for water cooler, </a:t>
            </a:r>
          </a:p>
          <a:p>
            <a:pPr lvl="0"/>
            <a:endParaRPr lang="en-US" dirty="0"/>
          </a:p>
          <a:p>
            <a:pPr lvl="0"/>
            <a:r>
              <a:rPr lang="en-US" dirty="0"/>
              <a:t>Directions</a:t>
            </a:r>
          </a:p>
          <a:p>
            <a:pPr lvl="0"/>
            <a:r>
              <a:rPr lang="en-US" dirty="0"/>
              <a:t>Give people a minute or two to think about or write down an example of an activity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23</a:t>
            </a:fld>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Share Canvas resources </a:t>
            </a:r>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1754692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Online courses do not have to be passive environments defined by  video lectures or limited to text-based interaction.  In fact, online courses, like any meaningful learning experience, should be rich with interaction. </a:t>
            </a:r>
          </a:p>
          <a:p>
            <a:pPr lvl="0"/>
            <a:endParaRPr lang="en-US" dirty="0"/>
          </a:p>
          <a:p>
            <a:pPr lvl="0"/>
            <a:r>
              <a:rPr lang="en-US" dirty="0"/>
              <a:t>In this workshop, we'll look specifically at what we, as instructors, can do to develop social presence, and create a learning environment where strong connections lead to meaningful interaction and satisfying learning.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In its simplest form,  enabling connectedness with students begins by establishing social presence.  This means we (instructors) project and interact with our online students with the same warmth and empathy we can so effortlessly project in a face-to-face class.  While also creating space and opportunity for students to interact with their peers as real humans.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316343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815972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Ice Breakers: </a:t>
            </a:r>
          </a:p>
          <a:p>
            <a:pPr lvl="0"/>
            <a:r>
              <a:rPr lang="en-US" dirty="0"/>
              <a:t>Begin a new group assignment with an online ice breaker discussion or video sharing activity. </a:t>
            </a:r>
          </a:p>
          <a:p>
            <a:pPr lvl="0"/>
            <a:endParaRPr lang="en-US" dirty="0"/>
          </a:p>
          <a:p>
            <a:pPr lvl="0"/>
            <a:r>
              <a:rPr lang="en-US" dirty="0"/>
              <a:t>Water Cooler Space:</a:t>
            </a:r>
          </a:p>
          <a:p>
            <a:pPr lvl="0"/>
            <a:r>
              <a:rPr lang="en-US" dirty="0"/>
              <a:t>Include 'norms' to guide behavior.</a:t>
            </a:r>
          </a:p>
          <a:p>
            <a:pPr lvl="0"/>
            <a:r>
              <a:rPr lang="en-US" dirty="0"/>
              <a:t>Encourage participation with bonus points for posting </a:t>
            </a:r>
          </a:p>
          <a:p>
            <a:pPr lvl="0"/>
            <a:endParaRPr lang="en-US" dirty="0"/>
          </a:p>
          <a:p>
            <a:pPr lvl="0"/>
            <a:r>
              <a:rPr lang="en-US" dirty="0"/>
              <a:t>Reading Groups: </a:t>
            </a:r>
          </a:p>
          <a:p>
            <a:pPr lvl="0"/>
            <a:r>
              <a:rPr lang="en-US" dirty="0"/>
              <a:t>Make annotating a piece of reading, which is typically an individual endeavor, more engaging by grouping students on a shared document to annotate collaboratively. You can do this by using a Google Document. Students can highlight keywords and phrases in the text and capture their annotations.</a:t>
            </a:r>
          </a:p>
          <a:p>
            <a:pPr lvl="0"/>
            <a:endParaRPr lang="en-US" dirty="0"/>
          </a:p>
          <a:p>
            <a:pPr lvl="0"/>
            <a:r>
              <a:rPr lang="en-US" dirty="0"/>
              <a:t>As they work they can use the chat feature inside of the document to discuss the reading if they are working synchronously or insert comments with questions for the other members of the group to answer. This adds a social component to the learning task, which can help students who are working on the assignment at home feel connected to their peers.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ice breaker activity</a:t>
            </a:r>
          </a:p>
          <a:p>
            <a:pPr lvl="0"/>
            <a:endParaRPr lang="en-US" dirty="0"/>
          </a:p>
          <a:p>
            <a:pPr lvl="0"/>
            <a:r>
              <a:rPr lang="en-US" dirty="0"/>
              <a:t>https://jamboard.google.com/d/1ysWP-7e2lteQnoBY4l1KvcwBAAeX0jcqYl7N1Y4FH0c/edit?usp=sharing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jpe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sv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9.svg"/><Relationship Id="rId5" Type="http://schemas.openxmlformats.org/officeDocument/2006/relationships/image" Target="../media/image19.svg"/><Relationship Id="rId10" Type="http://schemas.openxmlformats.org/officeDocument/2006/relationships/image" Target="../media/image48.png"/><Relationship Id="rId4" Type="http://schemas.openxmlformats.org/officeDocument/2006/relationships/image" Target="../media/image18.png"/><Relationship Id="rId9"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4.svg"/><Relationship Id="rId3" Type="http://schemas.openxmlformats.org/officeDocument/2006/relationships/image" Target="../media/image17.jpeg"/><Relationship Id="rId7" Type="http://schemas.openxmlformats.org/officeDocument/2006/relationships/image" Target="../media/image60.svg"/><Relationship Id="rId12"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2.svg"/><Relationship Id="rId5" Type="http://schemas.openxmlformats.org/officeDocument/2006/relationships/image" Target="../media/image19.sv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18.png"/><Relationship Id="rId9" Type="http://schemas.openxmlformats.org/officeDocument/2006/relationships/image" Target="../media/image21.svg"/><Relationship Id="rId1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12" b="7812"/>
          <a:stretch>
            <a:fillRect/>
          </a:stretch>
        </p:blipFill>
        <p:spPr>
          <a:xfrm>
            <a:off x="0" y="0"/>
            <a:ext cx="18288000" cy="10287000"/>
          </a:xfrm>
          <a:prstGeom prst="rect">
            <a:avLst/>
          </a:prstGeom>
        </p:spPr>
      </p:pic>
      <p:grpSp>
        <p:nvGrpSpPr>
          <p:cNvPr id="3" name="Group 3"/>
          <p:cNvGrpSpPr/>
          <p:nvPr/>
        </p:nvGrpSpPr>
        <p:grpSpPr>
          <a:xfrm>
            <a:off x="2896988" y="2314575"/>
            <a:ext cx="12494025" cy="5657850"/>
            <a:chOff x="0" y="0"/>
            <a:chExt cx="4226374" cy="1913890"/>
          </a:xfrm>
        </p:grpSpPr>
        <p:sp>
          <p:nvSpPr>
            <p:cNvPr id="4" name="Freeform 4"/>
            <p:cNvSpPr/>
            <p:nvPr/>
          </p:nvSpPr>
          <p:spPr>
            <a:xfrm>
              <a:off x="0" y="0"/>
              <a:ext cx="4226374" cy="1913890"/>
            </a:xfrm>
            <a:custGeom>
              <a:avLst/>
              <a:gdLst/>
              <a:ahLst/>
              <a:cxnLst/>
              <a:rect l="l" t="t" r="r" b="b"/>
              <a:pathLst>
                <a:path w="4226374" h="1913890">
                  <a:moveTo>
                    <a:pt x="0" y="0"/>
                  </a:moveTo>
                  <a:lnTo>
                    <a:pt x="4226374" y="0"/>
                  </a:lnTo>
                  <a:lnTo>
                    <a:pt x="4226374" y="1913890"/>
                  </a:lnTo>
                  <a:lnTo>
                    <a:pt x="0" y="1913890"/>
                  </a:lnTo>
                  <a:close/>
                </a:path>
              </a:pathLst>
            </a:custGeom>
            <a:solidFill>
              <a:srgbClr val="FFFFFF">
                <a:alpha val="80000"/>
              </a:srgbClr>
            </a:solidFill>
          </p:spPr>
        </p:sp>
      </p:grpSp>
      <p:grpSp>
        <p:nvGrpSpPr>
          <p:cNvPr id="5" name="Group 5"/>
          <p:cNvGrpSpPr/>
          <p:nvPr/>
        </p:nvGrpSpPr>
        <p:grpSpPr>
          <a:xfrm>
            <a:off x="15611668" y="2314575"/>
            <a:ext cx="1023712" cy="5657850"/>
            <a:chOff x="0" y="0"/>
            <a:chExt cx="346293" cy="1913890"/>
          </a:xfrm>
        </p:grpSpPr>
        <p:sp>
          <p:nvSpPr>
            <p:cNvPr id="6" name="Freeform 6"/>
            <p:cNvSpPr/>
            <p:nvPr/>
          </p:nvSpPr>
          <p:spPr>
            <a:xfrm>
              <a:off x="0" y="0"/>
              <a:ext cx="346293" cy="1913890"/>
            </a:xfrm>
            <a:custGeom>
              <a:avLst/>
              <a:gdLst/>
              <a:ahLst/>
              <a:cxnLst/>
              <a:rect l="l" t="t" r="r" b="b"/>
              <a:pathLst>
                <a:path w="346293" h="1913890">
                  <a:moveTo>
                    <a:pt x="0" y="0"/>
                  </a:moveTo>
                  <a:lnTo>
                    <a:pt x="346293" y="0"/>
                  </a:lnTo>
                  <a:lnTo>
                    <a:pt x="346293" y="1913890"/>
                  </a:lnTo>
                  <a:lnTo>
                    <a:pt x="0" y="1913890"/>
                  </a:lnTo>
                  <a:close/>
                </a:path>
              </a:pathLst>
            </a:custGeom>
            <a:solidFill>
              <a:srgbClr val="FFFFFF">
                <a:alpha val="80000"/>
              </a:srgbClr>
            </a:solidFill>
          </p:spPr>
        </p:sp>
      </p:grpSp>
      <p:grpSp>
        <p:nvGrpSpPr>
          <p:cNvPr id="7" name="Group 7"/>
          <p:cNvGrpSpPr/>
          <p:nvPr/>
        </p:nvGrpSpPr>
        <p:grpSpPr>
          <a:xfrm>
            <a:off x="16856036" y="2314575"/>
            <a:ext cx="760782" cy="5657850"/>
            <a:chOff x="0" y="0"/>
            <a:chExt cx="257351" cy="1913890"/>
          </a:xfrm>
        </p:grpSpPr>
        <p:sp>
          <p:nvSpPr>
            <p:cNvPr id="8" name="Freeform 8"/>
            <p:cNvSpPr/>
            <p:nvPr/>
          </p:nvSpPr>
          <p:spPr>
            <a:xfrm>
              <a:off x="0" y="0"/>
              <a:ext cx="257351" cy="1913890"/>
            </a:xfrm>
            <a:custGeom>
              <a:avLst/>
              <a:gdLst/>
              <a:ahLst/>
              <a:cxnLst/>
              <a:rect l="l" t="t" r="r" b="b"/>
              <a:pathLst>
                <a:path w="257351" h="1913890">
                  <a:moveTo>
                    <a:pt x="0" y="0"/>
                  </a:moveTo>
                  <a:lnTo>
                    <a:pt x="257351" y="0"/>
                  </a:lnTo>
                  <a:lnTo>
                    <a:pt x="257351" y="1913890"/>
                  </a:lnTo>
                  <a:lnTo>
                    <a:pt x="0" y="1913890"/>
                  </a:lnTo>
                  <a:close/>
                </a:path>
              </a:pathLst>
            </a:custGeom>
            <a:solidFill>
              <a:srgbClr val="FFFFFF">
                <a:alpha val="80000"/>
              </a:srgbClr>
            </a:solidFill>
          </p:spPr>
        </p:sp>
      </p:grpSp>
      <p:grpSp>
        <p:nvGrpSpPr>
          <p:cNvPr id="9" name="Group 9"/>
          <p:cNvGrpSpPr/>
          <p:nvPr/>
        </p:nvGrpSpPr>
        <p:grpSpPr>
          <a:xfrm>
            <a:off x="17837474" y="2314575"/>
            <a:ext cx="450526" cy="5657850"/>
            <a:chOff x="0" y="0"/>
            <a:chExt cx="152400" cy="1913890"/>
          </a:xfrm>
        </p:grpSpPr>
        <p:sp>
          <p:nvSpPr>
            <p:cNvPr id="10" name="Freeform 10"/>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FFFFF">
                <a:alpha val="80000"/>
              </a:srgbClr>
            </a:solidFill>
          </p:spPr>
        </p:sp>
      </p:grpSp>
      <p:grpSp>
        <p:nvGrpSpPr>
          <p:cNvPr id="11" name="Group 11"/>
          <p:cNvGrpSpPr/>
          <p:nvPr/>
        </p:nvGrpSpPr>
        <p:grpSpPr>
          <a:xfrm rot="-10800000">
            <a:off x="1652620" y="2314575"/>
            <a:ext cx="1023712" cy="5657850"/>
            <a:chOff x="0" y="0"/>
            <a:chExt cx="346293" cy="1913890"/>
          </a:xfrm>
        </p:grpSpPr>
        <p:sp>
          <p:nvSpPr>
            <p:cNvPr id="12" name="Freeform 12"/>
            <p:cNvSpPr/>
            <p:nvPr/>
          </p:nvSpPr>
          <p:spPr>
            <a:xfrm>
              <a:off x="0" y="0"/>
              <a:ext cx="346293" cy="1913890"/>
            </a:xfrm>
            <a:custGeom>
              <a:avLst/>
              <a:gdLst/>
              <a:ahLst/>
              <a:cxnLst/>
              <a:rect l="l" t="t" r="r" b="b"/>
              <a:pathLst>
                <a:path w="346293" h="1913890">
                  <a:moveTo>
                    <a:pt x="0" y="0"/>
                  </a:moveTo>
                  <a:lnTo>
                    <a:pt x="346293" y="0"/>
                  </a:lnTo>
                  <a:lnTo>
                    <a:pt x="346293" y="1913890"/>
                  </a:lnTo>
                  <a:lnTo>
                    <a:pt x="0" y="1913890"/>
                  </a:lnTo>
                  <a:close/>
                </a:path>
              </a:pathLst>
            </a:custGeom>
            <a:solidFill>
              <a:srgbClr val="FFFFFF">
                <a:alpha val="80000"/>
              </a:srgbClr>
            </a:solidFill>
          </p:spPr>
        </p:sp>
      </p:grpSp>
      <p:grpSp>
        <p:nvGrpSpPr>
          <p:cNvPr id="13" name="Group 13"/>
          <p:cNvGrpSpPr/>
          <p:nvPr/>
        </p:nvGrpSpPr>
        <p:grpSpPr>
          <a:xfrm rot="-10800000">
            <a:off x="671181" y="2314575"/>
            <a:ext cx="760782" cy="5657850"/>
            <a:chOff x="0" y="0"/>
            <a:chExt cx="257351" cy="1913890"/>
          </a:xfrm>
        </p:grpSpPr>
        <p:sp>
          <p:nvSpPr>
            <p:cNvPr id="14" name="Freeform 14"/>
            <p:cNvSpPr/>
            <p:nvPr/>
          </p:nvSpPr>
          <p:spPr>
            <a:xfrm>
              <a:off x="0" y="0"/>
              <a:ext cx="257351" cy="1913890"/>
            </a:xfrm>
            <a:custGeom>
              <a:avLst/>
              <a:gdLst/>
              <a:ahLst/>
              <a:cxnLst/>
              <a:rect l="l" t="t" r="r" b="b"/>
              <a:pathLst>
                <a:path w="257351" h="1913890">
                  <a:moveTo>
                    <a:pt x="0" y="0"/>
                  </a:moveTo>
                  <a:lnTo>
                    <a:pt x="257351" y="0"/>
                  </a:lnTo>
                  <a:lnTo>
                    <a:pt x="257351" y="1913890"/>
                  </a:lnTo>
                  <a:lnTo>
                    <a:pt x="0" y="1913890"/>
                  </a:lnTo>
                  <a:close/>
                </a:path>
              </a:pathLst>
            </a:custGeom>
            <a:solidFill>
              <a:srgbClr val="FFFFFF">
                <a:alpha val="80000"/>
              </a:srgbClr>
            </a:solidFill>
          </p:spPr>
        </p:sp>
      </p:grpSp>
      <p:grpSp>
        <p:nvGrpSpPr>
          <p:cNvPr id="15" name="Group 15"/>
          <p:cNvGrpSpPr/>
          <p:nvPr/>
        </p:nvGrpSpPr>
        <p:grpSpPr>
          <a:xfrm rot="-10800000">
            <a:off x="0" y="2314575"/>
            <a:ext cx="450526" cy="5657850"/>
            <a:chOff x="0" y="0"/>
            <a:chExt cx="152400" cy="1913890"/>
          </a:xfrm>
        </p:grpSpPr>
        <p:sp>
          <p:nvSpPr>
            <p:cNvPr id="16" name="Freeform 16"/>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FFFFF">
                <a:alpha val="80000"/>
              </a:srgbClr>
            </a:solidFill>
          </p:spPr>
        </p:sp>
      </p:grpSp>
      <p:sp>
        <p:nvSpPr>
          <p:cNvPr id="17" name="TextBox 17"/>
          <p:cNvSpPr txBox="1"/>
          <p:nvPr/>
        </p:nvSpPr>
        <p:spPr>
          <a:xfrm>
            <a:off x="2896988" y="3440484"/>
            <a:ext cx="12494025" cy="3238073"/>
          </a:xfrm>
          <a:prstGeom prst="rect">
            <a:avLst/>
          </a:prstGeom>
        </p:spPr>
        <p:txBody>
          <a:bodyPr lIns="0" tIns="0" rIns="0" bIns="0" rtlCol="0" anchor="t">
            <a:spAutoFit/>
          </a:bodyPr>
          <a:lstStyle/>
          <a:p>
            <a:pPr algn="ctr">
              <a:lnSpc>
                <a:spcPts val="13090"/>
              </a:lnSpc>
            </a:pPr>
            <a:r>
              <a:rPr lang="en-US" sz="8391" spc="-167">
                <a:solidFill>
                  <a:srgbClr val="000000"/>
                </a:solidFill>
                <a:latin typeface="Homemade Apple"/>
              </a:rPr>
              <a:t>Building Community Online</a:t>
            </a:r>
          </a:p>
        </p:txBody>
      </p:sp>
      <p:grpSp>
        <p:nvGrpSpPr>
          <p:cNvPr id="18" name="Group 18"/>
          <p:cNvGrpSpPr/>
          <p:nvPr/>
        </p:nvGrpSpPr>
        <p:grpSpPr>
          <a:xfrm>
            <a:off x="0" y="345832"/>
            <a:ext cx="5562600" cy="1219360"/>
            <a:chOff x="0" y="0"/>
            <a:chExt cx="11227104" cy="1913890"/>
          </a:xfrm>
        </p:grpSpPr>
        <p:sp>
          <p:nvSpPr>
            <p:cNvPr id="19" name="Freeform 19"/>
            <p:cNvSpPr/>
            <p:nvPr/>
          </p:nvSpPr>
          <p:spPr>
            <a:xfrm>
              <a:off x="0" y="0"/>
              <a:ext cx="11227104" cy="1913890"/>
            </a:xfrm>
            <a:custGeom>
              <a:avLst/>
              <a:gdLst/>
              <a:ahLst/>
              <a:cxnLst/>
              <a:rect l="l" t="t" r="r" b="b"/>
              <a:pathLst>
                <a:path w="11227104" h="1913890">
                  <a:moveTo>
                    <a:pt x="0" y="0"/>
                  </a:moveTo>
                  <a:lnTo>
                    <a:pt x="11227104" y="0"/>
                  </a:lnTo>
                  <a:lnTo>
                    <a:pt x="11227104" y="1913890"/>
                  </a:lnTo>
                  <a:lnTo>
                    <a:pt x="0" y="1913890"/>
                  </a:lnTo>
                  <a:close/>
                </a:path>
              </a:pathLst>
            </a:custGeom>
            <a:solidFill>
              <a:srgbClr val="5B4F47"/>
            </a:solidFill>
          </p:spPr>
        </p:sp>
      </p:grpSp>
      <p:sp>
        <p:nvSpPr>
          <p:cNvPr id="20" name="TextBox 20"/>
          <p:cNvSpPr txBox="1"/>
          <p:nvPr/>
        </p:nvSpPr>
        <p:spPr>
          <a:xfrm>
            <a:off x="186124" y="797193"/>
            <a:ext cx="5190352" cy="569067"/>
          </a:xfrm>
          <a:prstGeom prst="rect">
            <a:avLst/>
          </a:prstGeom>
        </p:spPr>
        <p:txBody>
          <a:bodyPr wrap="square" lIns="0" tIns="0" rIns="0" bIns="0" rtlCol="0" anchor="t">
            <a:spAutoFit/>
          </a:bodyPr>
          <a:lstStyle/>
          <a:p>
            <a:pPr algn="ctr">
              <a:lnSpc>
                <a:spcPts val="3919"/>
              </a:lnSpc>
              <a:spcBef>
                <a:spcPct val="0"/>
              </a:spcBef>
            </a:pPr>
            <a:r>
              <a:rPr lang="en-US" sz="6600" spc="69" dirty="0">
                <a:solidFill>
                  <a:srgbClr val="FFFFFF"/>
                </a:solidFill>
                <a:latin typeface="Kollektif"/>
              </a:rPr>
              <a:t>Welcome to</a:t>
            </a:r>
          </a:p>
        </p:txBody>
      </p:sp>
      <p:sp>
        <p:nvSpPr>
          <p:cNvPr id="21" name="TextBox 21"/>
          <p:cNvSpPr txBox="1"/>
          <p:nvPr/>
        </p:nvSpPr>
        <p:spPr>
          <a:xfrm>
            <a:off x="4505558" y="8721808"/>
            <a:ext cx="9276883" cy="338426"/>
          </a:xfrm>
          <a:prstGeom prst="rect">
            <a:avLst/>
          </a:prstGeom>
        </p:spPr>
        <p:txBody>
          <a:bodyPr wrap="square" lIns="0" tIns="0" rIns="0" bIns="0" rtlCol="0" anchor="t">
            <a:spAutoFit/>
          </a:bodyPr>
          <a:lstStyle/>
          <a:p>
            <a:pPr algn="ctr">
              <a:lnSpc>
                <a:spcPts val="2519"/>
              </a:lnSpc>
              <a:spcBef>
                <a:spcPct val="0"/>
              </a:spcBef>
            </a:pPr>
            <a:r>
              <a:rPr lang="en-US" sz="4000" spc="107" dirty="0">
                <a:solidFill>
                  <a:srgbClr val="FFFFFF"/>
                </a:solidFill>
                <a:latin typeface="Kollektif Bold"/>
              </a:rPr>
              <a:t>www.canyons.edu/onlinefaculty</a:t>
            </a:r>
          </a:p>
        </p:txBody>
      </p:sp>
      <p:sp>
        <p:nvSpPr>
          <p:cNvPr id="22" name="Rectangle 21">
            <a:extLst>
              <a:ext uri="{FF2B5EF4-FFF2-40B4-BE49-F238E27FC236}">
                <a16:creationId xmlns:a16="http://schemas.microsoft.com/office/drawing/2014/main" id="{849117DB-1E6C-4281-831A-CAAC54EB37A9}"/>
              </a:ext>
            </a:extLst>
          </p:cNvPr>
          <p:cNvSpPr/>
          <p:nvPr/>
        </p:nvSpPr>
        <p:spPr>
          <a:xfrm>
            <a:off x="11963401" y="7427941"/>
            <a:ext cx="3048000" cy="461665"/>
          </a:xfrm>
          <a:prstGeom prst="rect">
            <a:avLst/>
          </a:prstGeom>
        </p:spPr>
        <p:txBody>
          <a:bodyPr wrap="square">
            <a:spAutoFit/>
          </a:bodyPr>
          <a:lstStyle/>
          <a:p>
            <a:pPr algn="r"/>
            <a:r>
              <a:rPr lang="en-US" sz="2400" dirty="0">
                <a:solidFill>
                  <a:srgbClr val="000000"/>
                </a:solidFill>
                <a:latin typeface="Open Sans"/>
              </a:rPr>
              <a:t>January 31, 2022</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940974"/>
            <a:ext cx="175452" cy="17545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4" name="Group 4"/>
          <p:cNvGrpSpPr/>
          <p:nvPr/>
        </p:nvGrpSpPr>
        <p:grpSpPr>
          <a:xfrm>
            <a:off x="1371471" y="940974"/>
            <a:ext cx="175452" cy="17545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6" name="Group 6"/>
          <p:cNvGrpSpPr/>
          <p:nvPr/>
        </p:nvGrpSpPr>
        <p:grpSpPr>
          <a:xfrm>
            <a:off x="1714242" y="940974"/>
            <a:ext cx="175452" cy="175452"/>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8" name="Group 8"/>
          <p:cNvGrpSpPr/>
          <p:nvPr/>
        </p:nvGrpSpPr>
        <p:grpSpPr>
          <a:xfrm>
            <a:off x="2057013" y="940974"/>
            <a:ext cx="175452" cy="175452"/>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10" name="Group 10"/>
          <p:cNvGrpSpPr>
            <a:grpSpLocks noChangeAspect="1"/>
          </p:cNvGrpSpPr>
          <p:nvPr/>
        </p:nvGrpSpPr>
        <p:grpSpPr>
          <a:xfrm>
            <a:off x="4692047" y="0"/>
            <a:ext cx="6925620" cy="10287000"/>
            <a:chOff x="0" y="0"/>
            <a:chExt cx="4275074" cy="6350000"/>
          </a:xfrm>
        </p:grpSpPr>
        <p:sp>
          <p:nvSpPr>
            <p:cNvPr id="11" name="Freeform 11"/>
            <p:cNvSpPr/>
            <p:nvPr/>
          </p:nvSpPr>
          <p:spPr>
            <a:xfrm>
              <a:off x="0" y="0"/>
              <a:ext cx="4275074" cy="6350000"/>
            </a:xfrm>
            <a:custGeom>
              <a:avLst/>
              <a:gdLst/>
              <a:ahLst/>
              <a:cxnLst/>
              <a:rect l="l" t="t" r="r" b="b"/>
              <a:pathLst>
                <a:path w="4275074" h="6350000">
                  <a:moveTo>
                    <a:pt x="4275074" y="0"/>
                  </a:moveTo>
                  <a:lnTo>
                    <a:pt x="2736723" y="6350000"/>
                  </a:lnTo>
                  <a:lnTo>
                    <a:pt x="0" y="6350000"/>
                  </a:lnTo>
                  <a:lnTo>
                    <a:pt x="1520444" y="0"/>
                  </a:lnTo>
                  <a:lnTo>
                    <a:pt x="4275074" y="0"/>
                  </a:lnTo>
                  <a:close/>
                </a:path>
              </a:pathLst>
            </a:custGeom>
            <a:blipFill>
              <a:blip r:embed="rId3">
                <a:alphaModFix amt="86000"/>
              </a:blip>
              <a:stretch>
                <a:fillRect t="-524" b="-524"/>
              </a:stretch>
            </a:blipFill>
          </p:spPr>
        </p:sp>
      </p:grpSp>
      <p:grpSp>
        <p:nvGrpSpPr>
          <p:cNvPr id="12" name="Group 12"/>
          <p:cNvGrpSpPr/>
          <p:nvPr/>
        </p:nvGrpSpPr>
        <p:grpSpPr>
          <a:xfrm>
            <a:off x="0" y="1667608"/>
            <a:ext cx="7851786" cy="2308679"/>
            <a:chOff x="0" y="0"/>
            <a:chExt cx="7132838" cy="2097285"/>
          </a:xfrm>
        </p:grpSpPr>
        <p:sp>
          <p:nvSpPr>
            <p:cNvPr id="13" name="Freeform 13"/>
            <p:cNvSpPr/>
            <p:nvPr/>
          </p:nvSpPr>
          <p:spPr>
            <a:xfrm>
              <a:off x="0" y="0"/>
              <a:ext cx="7132838" cy="2097285"/>
            </a:xfrm>
            <a:custGeom>
              <a:avLst/>
              <a:gdLst/>
              <a:ahLst/>
              <a:cxnLst/>
              <a:rect l="l" t="t" r="r" b="b"/>
              <a:pathLst>
                <a:path w="7132838" h="2097285">
                  <a:moveTo>
                    <a:pt x="0" y="0"/>
                  </a:moveTo>
                  <a:lnTo>
                    <a:pt x="7132838" y="0"/>
                  </a:lnTo>
                  <a:lnTo>
                    <a:pt x="7132838" y="2097285"/>
                  </a:lnTo>
                  <a:lnTo>
                    <a:pt x="0" y="2097285"/>
                  </a:lnTo>
                  <a:close/>
                </a:path>
              </a:pathLst>
            </a:custGeom>
            <a:solidFill>
              <a:srgbClr val="5B4F47"/>
            </a:solidFill>
          </p:spPr>
        </p:sp>
      </p:grpSp>
      <p:sp>
        <p:nvSpPr>
          <p:cNvPr id="14" name="TextBox 14"/>
          <p:cNvSpPr txBox="1"/>
          <p:nvPr/>
        </p:nvSpPr>
        <p:spPr>
          <a:xfrm>
            <a:off x="236554" y="1861773"/>
            <a:ext cx="5657242" cy="2114514"/>
          </a:xfrm>
          <a:prstGeom prst="rect">
            <a:avLst/>
          </a:prstGeom>
        </p:spPr>
        <p:txBody>
          <a:bodyPr lIns="0" tIns="0" rIns="0" bIns="0" rtlCol="0" anchor="t">
            <a:spAutoFit/>
          </a:bodyPr>
          <a:lstStyle/>
          <a:p>
            <a:pPr algn="ctr">
              <a:lnSpc>
                <a:spcPts val="8400"/>
              </a:lnSpc>
              <a:spcBef>
                <a:spcPct val="0"/>
              </a:spcBef>
            </a:pPr>
            <a:r>
              <a:rPr lang="en-US" sz="6000" spc="576">
                <a:solidFill>
                  <a:srgbClr val="FFFFFF"/>
                </a:solidFill>
                <a:latin typeface="Homemade Apple"/>
              </a:rPr>
              <a:t>3 Essential Connections</a:t>
            </a:r>
          </a:p>
        </p:txBody>
      </p:sp>
      <p:sp>
        <p:nvSpPr>
          <p:cNvPr id="15" name="TextBox 15"/>
          <p:cNvSpPr txBox="1"/>
          <p:nvPr/>
        </p:nvSpPr>
        <p:spPr>
          <a:xfrm>
            <a:off x="198037" y="4991100"/>
            <a:ext cx="4910391" cy="3320927"/>
          </a:xfrm>
          <a:prstGeom prst="rect">
            <a:avLst/>
          </a:prstGeom>
        </p:spPr>
        <p:txBody>
          <a:bodyPr lIns="0" tIns="0" rIns="0" bIns="0" rtlCol="0" anchor="t">
            <a:spAutoFit/>
          </a:bodyPr>
          <a:lstStyle/>
          <a:p>
            <a:pPr>
              <a:lnSpc>
                <a:spcPts val="7599"/>
              </a:lnSpc>
            </a:pPr>
            <a:r>
              <a:rPr lang="en-US" sz="4999" spc="99">
                <a:solidFill>
                  <a:srgbClr val="433831"/>
                </a:solidFill>
                <a:latin typeface="Kollektif"/>
              </a:rPr>
              <a:t>1) Peers</a:t>
            </a:r>
          </a:p>
          <a:p>
            <a:pPr>
              <a:lnSpc>
                <a:spcPts val="11400"/>
              </a:lnSpc>
            </a:pPr>
            <a:r>
              <a:rPr lang="en-US" sz="7500" spc="187">
                <a:solidFill>
                  <a:srgbClr val="433831"/>
                </a:solidFill>
                <a:latin typeface="Kollektif"/>
              </a:rPr>
              <a:t>2) </a:t>
            </a:r>
            <a:r>
              <a:rPr lang="en-US" sz="7500" spc="187">
                <a:solidFill>
                  <a:srgbClr val="351F17"/>
                </a:solidFill>
                <a:latin typeface="Kollektif Bold"/>
              </a:rPr>
              <a:t>Content</a:t>
            </a:r>
          </a:p>
          <a:p>
            <a:pPr>
              <a:lnSpc>
                <a:spcPts val="7599"/>
              </a:lnSpc>
            </a:pPr>
            <a:r>
              <a:rPr lang="en-US" sz="4999" spc="124">
                <a:solidFill>
                  <a:srgbClr val="433831"/>
                </a:solidFill>
                <a:latin typeface="Kollektif"/>
              </a:rPr>
              <a:t>3) Instructor</a:t>
            </a:r>
          </a:p>
        </p:txBody>
      </p:sp>
      <p:sp>
        <p:nvSpPr>
          <p:cNvPr id="16" name="TextBox 16"/>
          <p:cNvSpPr txBox="1"/>
          <p:nvPr/>
        </p:nvSpPr>
        <p:spPr>
          <a:xfrm>
            <a:off x="0" y="4238962"/>
            <a:ext cx="5306464" cy="904538"/>
          </a:xfrm>
          <a:prstGeom prst="rect">
            <a:avLst/>
          </a:prstGeom>
        </p:spPr>
        <p:txBody>
          <a:bodyPr lIns="0" tIns="0" rIns="0" bIns="0" rtlCol="0" anchor="t">
            <a:spAutoFit/>
          </a:bodyPr>
          <a:lstStyle/>
          <a:p>
            <a:pPr algn="ctr">
              <a:lnSpc>
                <a:spcPts val="7364"/>
              </a:lnSpc>
              <a:spcBef>
                <a:spcPct val="0"/>
              </a:spcBef>
            </a:pPr>
            <a:r>
              <a:rPr lang="en-US" sz="5260" spc="315">
                <a:solidFill>
                  <a:srgbClr val="433831"/>
                </a:solidFill>
                <a:latin typeface="Kollektif"/>
              </a:rPr>
              <a:t>Connection to... </a:t>
            </a:r>
          </a:p>
        </p:txBody>
      </p:sp>
      <p:grpSp>
        <p:nvGrpSpPr>
          <p:cNvPr id="17" name="Group 17"/>
          <p:cNvGrpSpPr>
            <a:grpSpLocks noChangeAspect="1"/>
          </p:cNvGrpSpPr>
          <p:nvPr/>
        </p:nvGrpSpPr>
        <p:grpSpPr>
          <a:xfrm>
            <a:off x="14226617" y="0"/>
            <a:ext cx="6925620" cy="10287000"/>
            <a:chOff x="0" y="0"/>
            <a:chExt cx="4275074" cy="6350000"/>
          </a:xfrm>
        </p:grpSpPr>
        <p:sp>
          <p:nvSpPr>
            <p:cNvPr id="18" name="Freeform 18"/>
            <p:cNvSpPr/>
            <p:nvPr/>
          </p:nvSpPr>
          <p:spPr>
            <a:xfrm>
              <a:off x="0" y="0"/>
              <a:ext cx="4275074" cy="6350000"/>
            </a:xfrm>
            <a:custGeom>
              <a:avLst/>
              <a:gdLst/>
              <a:ahLst/>
              <a:cxnLst/>
              <a:rect l="l" t="t" r="r" b="b"/>
              <a:pathLst>
                <a:path w="4275074" h="6350000">
                  <a:moveTo>
                    <a:pt x="4275074" y="0"/>
                  </a:moveTo>
                  <a:lnTo>
                    <a:pt x="2736723" y="6350000"/>
                  </a:lnTo>
                  <a:lnTo>
                    <a:pt x="0" y="6350000"/>
                  </a:lnTo>
                  <a:lnTo>
                    <a:pt x="1520444" y="0"/>
                  </a:lnTo>
                  <a:lnTo>
                    <a:pt x="4275074" y="0"/>
                  </a:lnTo>
                  <a:close/>
                </a:path>
              </a:pathLst>
            </a:custGeom>
            <a:blipFill>
              <a:blip r:embed="rId4">
                <a:alphaModFix amt="91000"/>
              </a:blip>
              <a:stretch>
                <a:fillRect l="-122942"/>
              </a:stretch>
            </a:blipFill>
          </p:spPr>
        </p:sp>
      </p:grpSp>
      <p:grpSp>
        <p:nvGrpSpPr>
          <p:cNvPr id="19" name="Group 19"/>
          <p:cNvGrpSpPr>
            <a:grpSpLocks noChangeAspect="1"/>
          </p:cNvGrpSpPr>
          <p:nvPr/>
        </p:nvGrpSpPr>
        <p:grpSpPr>
          <a:xfrm>
            <a:off x="9435145" y="0"/>
            <a:ext cx="6925620" cy="10287000"/>
            <a:chOff x="0" y="0"/>
            <a:chExt cx="4275074" cy="6350000"/>
          </a:xfrm>
        </p:grpSpPr>
        <p:sp>
          <p:nvSpPr>
            <p:cNvPr id="20" name="Freeform 20"/>
            <p:cNvSpPr/>
            <p:nvPr/>
          </p:nvSpPr>
          <p:spPr>
            <a:xfrm>
              <a:off x="0" y="0"/>
              <a:ext cx="4275074" cy="6350000"/>
            </a:xfrm>
            <a:custGeom>
              <a:avLst/>
              <a:gdLst/>
              <a:ahLst/>
              <a:cxnLst/>
              <a:rect l="l" t="t" r="r" b="b"/>
              <a:pathLst>
                <a:path w="4275074" h="6350000">
                  <a:moveTo>
                    <a:pt x="4275074" y="0"/>
                  </a:moveTo>
                  <a:lnTo>
                    <a:pt x="2736723" y="6350000"/>
                  </a:lnTo>
                  <a:lnTo>
                    <a:pt x="0" y="6350000"/>
                  </a:lnTo>
                  <a:lnTo>
                    <a:pt x="1520444" y="0"/>
                  </a:lnTo>
                  <a:lnTo>
                    <a:pt x="4275074" y="0"/>
                  </a:lnTo>
                  <a:close/>
                </a:path>
              </a:pathLst>
            </a:custGeom>
            <a:blipFill>
              <a:blip r:embed="rId5"/>
              <a:stretch>
                <a:fillRect l="-77647" r="-77647"/>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1912" y="232432"/>
            <a:ext cx="237266" cy="237266"/>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4" name="Group 4"/>
          <p:cNvGrpSpPr/>
          <p:nvPr/>
        </p:nvGrpSpPr>
        <p:grpSpPr>
          <a:xfrm>
            <a:off x="765446" y="232432"/>
            <a:ext cx="237266" cy="237266"/>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6" name="Group 6"/>
          <p:cNvGrpSpPr/>
          <p:nvPr/>
        </p:nvGrpSpPr>
        <p:grpSpPr>
          <a:xfrm>
            <a:off x="1228981" y="232432"/>
            <a:ext cx="237266" cy="237266"/>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8" name="Group 8"/>
          <p:cNvGrpSpPr/>
          <p:nvPr/>
        </p:nvGrpSpPr>
        <p:grpSpPr>
          <a:xfrm>
            <a:off x="1692515" y="232432"/>
            <a:ext cx="237266" cy="237266"/>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10" name="Group 10"/>
          <p:cNvGrpSpPr/>
          <p:nvPr/>
        </p:nvGrpSpPr>
        <p:grpSpPr>
          <a:xfrm>
            <a:off x="0" y="4132936"/>
            <a:ext cx="18288000" cy="2627270"/>
            <a:chOff x="0" y="0"/>
            <a:chExt cx="6686635" cy="888731"/>
          </a:xfrm>
        </p:grpSpPr>
        <p:sp>
          <p:nvSpPr>
            <p:cNvPr id="11" name="Freeform 11"/>
            <p:cNvSpPr/>
            <p:nvPr/>
          </p:nvSpPr>
          <p:spPr>
            <a:xfrm>
              <a:off x="0" y="0"/>
              <a:ext cx="6686635" cy="888731"/>
            </a:xfrm>
            <a:custGeom>
              <a:avLst/>
              <a:gdLst/>
              <a:ahLst/>
              <a:cxnLst/>
              <a:rect l="l" t="t" r="r" b="b"/>
              <a:pathLst>
                <a:path w="6686635" h="888731">
                  <a:moveTo>
                    <a:pt x="0" y="0"/>
                  </a:moveTo>
                  <a:lnTo>
                    <a:pt x="6686635" y="0"/>
                  </a:lnTo>
                  <a:lnTo>
                    <a:pt x="6686635" y="888731"/>
                  </a:lnTo>
                  <a:lnTo>
                    <a:pt x="0" y="888731"/>
                  </a:lnTo>
                  <a:close/>
                </a:path>
              </a:pathLst>
            </a:custGeom>
            <a:solidFill>
              <a:srgbClr val="5B4F47"/>
            </a:solidFill>
          </p:spPr>
        </p:sp>
      </p:grpSp>
      <p:pic>
        <p:nvPicPr>
          <p:cNvPr id="12" name="Picture 12"/>
          <p:cNvPicPr>
            <a:picLocks noChangeAspect="1"/>
          </p:cNvPicPr>
          <p:nvPr/>
        </p:nvPicPr>
        <p:blipFill>
          <a:blip r:embed="rId3"/>
          <a:srcRect l="10282" t="3794" r="26590"/>
          <a:stretch>
            <a:fillRect/>
          </a:stretch>
        </p:blipFill>
        <p:spPr>
          <a:xfrm>
            <a:off x="0" y="2369658"/>
            <a:ext cx="6384068" cy="7917342"/>
          </a:xfrm>
          <a:prstGeom prst="rect">
            <a:avLst/>
          </a:prstGeom>
        </p:spPr>
      </p:pic>
      <p:pic>
        <p:nvPicPr>
          <p:cNvPr id="13" name="Picture 13"/>
          <p:cNvPicPr>
            <a:picLocks noChangeAspect="1"/>
          </p:cNvPicPr>
          <p:nvPr/>
        </p:nvPicPr>
        <p:blipFill>
          <a:blip r:embed="rId4"/>
          <a:srcRect/>
          <a:stretch>
            <a:fillRect/>
          </a:stretch>
        </p:blipFill>
        <p:spPr>
          <a:xfrm>
            <a:off x="14273635" y="6917857"/>
            <a:ext cx="4014365" cy="3211492"/>
          </a:xfrm>
          <a:prstGeom prst="rect">
            <a:avLst/>
          </a:prstGeom>
        </p:spPr>
      </p:pic>
      <p:sp>
        <p:nvSpPr>
          <p:cNvPr id="14" name="TextBox 14"/>
          <p:cNvSpPr txBox="1"/>
          <p:nvPr/>
        </p:nvSpPr>
        <p:spPr>
          <a:xfrm>
            <a:off x="6888618" y="509468"/>
            <a:ext cx="10370682" cy="2552248"/>
          </a:xfrm>
          <a:prstGeom prst="rect">
            <a:avLst/>
          </a:prstGeom>
        </p:spPr>
        <p:txBody>
          <a:bodyPr lIns="0" tIns="0" rIns="0" bIns="0" rtlCol="0" anchor="t">
            <a:spAutoFit/>
          </a:bodyPr>
          <a:lstStyle/>
          <a:p>
            <a:pPr algn="ctr">
              <a:lnSpc>
                <a:spcPts val="10215"/>
              </a:lnSpc>
            </a:pPr>
            <a:r>
              <a:rPr lang="en-US" sz="7296">
                <a:solidFill>
                  <a:srgbClr val="000000"/>
                </a:solidFill>
                <a:latin typeface="Open Sans Extra Bold"/>
              </a:rPr>
              <a:t>Plan for Learner Variability</a:t>
            </a:r>
          </a:p>
        </p:txBody>
      </p:sp>
      <p:sp>
        <p:nvSpPr>
          <p:cNvPr id="15" name="TextBox 15"/>
          <p:cNvSpPr txBox="1"/>
          <p:nvPr/>
        </p:nvSpPr>
        <p:spPr>
          <a:xfrm>
            <a:off x="7066735" y="7450833"/>
            <a:ext cx="10875232" cy="917193"/>
          </a:xfrm>
          <a:prstGeom prst="rect">
            <a:avLst/>
          </a:prstGeom>
        </p:spPr>
        <p:txBody>
          <a:bodyPr lIns="0" tIns="0" rIns="0" bIns="0" rtlCol="0" anchor="t">
            <a:spAutoFit/>
          </a:bodyPr>
          <a:lstStyle/>
          <a:p>
            <a:pPr>
              <a:lnSpc>
                <a:spcPts val="7407"/>
              </a:lnSpc>
              <a:spcBef>
                <a:spcPct val="0"/>
              </a:spcBef>
            </a:pPr>
            <a:r>
              <a:rPr lang="en-US" sz="5290">
                <a:solidFill>
                  <a:srgbClr val="5B4F47"/>
                </a:solidFill>
                <a:latin typeface="Homemade Apple"/>
              </a:rPr>
              <a:t>One size does not fit all</a:t>
            </a:r>
          </a:p>
        </p:txBody>
      </p:sp>
      <p:sp>
        <p:nvSpPr>
          <p:cNvPr id="16" name="TextBox 16"/>
          <p:cNvSpPr txBox="1"/>
          <p:nvPr/>
        </p:nvSpPr>
        <p:spPr>
          <a:xfrm>
            <a:off x="301912" y="1192000"/>
            <a:ext cx="4918712" cy="1177657"/>
          </a:xfrm>
          <a:prstGeom prst="rect">
            <a:avLst/>
          </a:prstGeom>
        </p:spPr>
        <p:txBody>
          <a:bodyPr lIns="0" tIns="0" rIns="0" bIns="0" rtlCol="0" anchor="t">
            <a:spAutoFit/>
          </a:bodyPr>
          <a:lstStyle/>
          <a:p>
            <a:pPr algn="just">
              <a:lnSpc>
                <a:spcPts val="9511"/>
              </a:lnSpc>
              <a:spcBef>
                <a:spcPct val="0"/>
              </a:spcBef>
            </a:pPr>
            <a:r>
              <a:rPr lang="en-US" sz="6793" spc="407">
                <a:solidFill>
                  <a:srgbClr val="433831"/>
                </a:solidFill>
                <a:latin typeface="Kollektif Bold"/>
              </a:rPr>
              <a:t>CONTENT</a:t>
            </a:r>
          </a:p>
        </p:txBody>
      </p:sp>
      <p:sp>
        <p:nvSpPr>
          <p:cNvPr id="17" name="TextBox 17"/>
          <p:cNvSpPr txBox="1"/>
          <p:nvPr/>
        </p:nvSpPr>
        <p:spPr>
          <a:xfrm>
            <a:off x="420545" y="664043"/>
            <a:ext cx="4252463" cy="680357"/>
          </a:xfrm>
          <a:prstGeom prst="rect">
            <a:avLst/>
          </a:prstGeom>
        </p:spPr>
        <p:txBody>
          <a:bodyPr lIns="0" tIns="0" rIns="0" bIns="0" rtlCol="0" anchor="t">
            <a:spAutoFit/>
          </a:bodyPr>
          <a:lstStyle/>
          <a:p>
            <a:pPr algn="just">
              <a:lnSpc>
                <a:spcPts val="5560"/>
              </a:lnSpc>
              <a:spcBef>
                <a:spcPct val="0"/>
              </a:spcBef>
            </a:pPr>
            <a:r>
              <a:rPr lang="en-US" sz="3971" spc="99">
                <a:solidFill>
                  <a:srgbClr val="433831"/>
                </a:solidFill>
                <a:latin typeface="Kollektif"/>
              </a:rPr>
              <a:t>Connection to </a:t>
            </a:r>
          </a:p>
        </p:txBody>
      </p:sp>
      <p:sp>
        <p:nvSpPr>
          <p:cNvPr id="18" name="TextBox 18"/>
          <p:cNvSpPr txBox="1"/>
          <p:nvPr/>
        </p:nvSpPr>
        <p:spPr>
          <a:xfrm>
            <a:off x="6277121" y="4678612"/>
            <a:ext cx="12010879" cy="1459718"/>
          </a:xfrm>
          <a:prstGeom prst="rect">
            <a:avLst/>
          </a:prstGeom>
        </p:spPr>
        <p:txBody>
          <a:bodyPr lIns="0" tIns="0" rIns="0" bIns="0" rtlCol="0" anchor="t">
            <a:spAutoFit/>
          </a:bodyPr>
          <a:lstStyle/>
          <a:p>
            <a:pPr algn="ctr">
              <a:lnSpc>
                <a:spcPts val="5889"/>
              </a:lnSpc>
              <a:spcBef>
                <a:spcPct val="0"/>
              </a:spcBef>
            </a:pPr>
            <a:r>
              <a:rPr lang="en-US" sz="4207" spc="105">
                <a:solidFill>
                  <a:srgbClr val="FFFFFF"/>
                </a:solidFill>
                <a:latin typeface="Kollektif"/>
              </a:rPr>
              <a:t>Providing choice, lets students connect with content in the way that works best for them.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t="26159" r="20178" b="26159"/>
          <a:stretch/>
        </p:blipFill>
        <p:spPr>
          <a:xfrm>
            <a:off x="1" y="1379076"/>
            <a:ext cx="18288000" cy="7364697"/>
          </a:xfrm>
          <a:prstGeom prst="rect">
            <a:avLst/>
          </a:prstGeom>
        </p:spPr>
      </p:pic>
      <p:grpSp>
        <p:nvGrpSpPr>
          <p:cNvPr id="3" name="Group 3"/>
          <p:cNvGrpSpPr/>
          <p:nvPr/>
        </p:nvGrpSpPr>
        <p:grpSpPr>
          <a:xfrm>
            <a:off x="0" y="8179280"/>
            <a:ext cx="18288000" cy="2107720"/>
            <a:chOff x="0" y="0"/>
            <a:chExt cx="7372618" cy="712982"/>
          </a:xfrm>
        </p:grpSpPr>
        <p:sp>
          <p:nvSpPr>
            <p:cNvPr id="4" name="Freeform 4"/>
            <p:cNvSpPr/>
            <p:nvPr/>
          </p:nvSpPr>
          <p:spPr>
            <a:xfrm>
              <a:off x="0" y="0"/>
              <a:ext cx="7372618" cy="712982"/>
            </a:xfrm>
            <a:custGeom>
              <a:avLst/>
              <a:gdLst/>
              <a:ahLst/>
              <a:cxnLst/>
              <a:rect l="l" t="t" r="r" b="b"/>
              <a:pathLst>
                <a:path w="7372618" h="712982">
                  <a:moveTo>
                    <a:pt x="0" y="0"/>
                  </a:moveTo>
                  <a:lnTo>
                    <a:pt x="7372618" y="0"/>
                  </a:lnTo>
                  <a:lnTo>
                    <a:pt x="7372618" y="712982"/>
                  </a:lnTo>
                  <a:lnTo>
                    <a:pt x="0" y="712982"/>
                  </a:lnTo>
                  <a:close/>
                </a:path>
              </a:pathLst>
            </a:custGeom>
            <a:solidFill>
              <a:srgbClr val="5B4F47"/>
            </a:solidFill>
          </p:spPr>
        </p:sp>
      </p:grpSp>
      <p:grpSp>
        <p:nvGrpSpPr>
          <p:cNvPr id="5" name="Group 5"/>
          <p:cNvGrpSpPr/>
          <p:nvPr/>
        </p:nvGrpSpPr>
        <p:grpSpPr>
          <a:xfrm>
            <a:off x="0" y="4880"/>
            <a:ext cx="18470922" cy="2303954"/>
            <a:chOff x="0" y="0"/>
            <a:chExt cx="19914182" cy="2097285"/>
          </a:xfrm>
        </p:grpSpPr>
        <p:sp>
          <p:nvSpPr>
            <p:cNvPr id="6" name="Freeform 6"/>
            <p:cNvSpPr/>
            <p:nvPr/>
          </p:nvSpPr>
          <p:spPr>
            <a:xfrm>
              <a:off x="0" y="0"/>
              <a:ext cx="19914181" cy="2097285"/>
            </a:xfrm>
            <a:custGeom>
              <a:avLst/>
              <a:gdLst/>
              <a:ahLst/>
              <a:cxnLst/>
              <a:rect l="l" t="t" r="r" b="b"/>
              <a:pathLst>
                <a:path w="19914181" h="2097285">
                  <a:moveTo>
                    <a:pt x="0" y="0"/>
                  </a:moveTo>
                  <a:lnTo>
                    <a:pt x="19914181" y="0"/>
                  </a:lnTo>
                  <a:lnTo>
                    <a:pt x="19914181" y="2097285"/>
                  </a:lnTo>
                  <a:lnTo>
                    <a:pt x="0" y="2097285"/>
                  </a:lnTo>
                  <a:close/>
                </a:path>
              </a:pathLst>
            </a:custGeom>
            <a:solidFill>
              <a:srgbClr val="5B4F47"/>
            </a:solidFill>
          </p:spPr>
        </p:sp>
      </p:grpSp>
      <p:grpSp>
        <p:nvGrpSpPr>
          <p:cNvPr id="7" name="Group 7"/>
          <p:cNvGrpSpPr/>
          <p:nvPr/>
        </p:nvGrpSpPr>
        <p:grpSpPr>
          <a:xfrm>
            <a:off x="496009" y="556806"/>
            <a:ext cx="175452" cy="175452"/>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DFDFD"/>
            </a:solidFill>
          </p:spPr>
        </p:sp>
      </p:grpSp>
      <p:grpSp>
        <p:nvGrpSpPr>
          <p:cNvPr id="9" name="Group 9"/>
          <p:cNvGrpSpPr/>
          <p:nvPr/>
        </p:nvGrpSpPr>
        <p:grpSpPr>
          <a:xfrm>
            <a:off x="838780" y="556806"/>
            <a:ext cx="175452" cy="175452"/>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DFDFD"/>
            </a:solidFill>
          </p:spPr>
        </p:sp>
      </p:grpSp>
      <p:grpSp>
        <p:nvGrpSpPr>
          <p:cNvPr id="11" name="Group 11"/>
          <p:cNvGrpSpPr/>
          <p:nvPr/>
        </p:nvGrpSpPr>
        <p:grpSpPr>
          <a:xfrm>
            <a:off x="1181551" y="556806"/>
            <a:ext cx="175452" cy="175452"/>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DFDFD"/>
            </a:solidFill>
          </p:spPr>
        </p:sp>
      </p:grpSp>
      <p:grpSp>
        <p:nvGrpSpPr>
          <p:cNvPr id="13" name="Group 13"/>
          <p:cNvGrpSpPr/>
          <p:nvPr/>
        </p:nvGrpSpPr>
        <p:grpSpPr>
          <a:xfrm>
            <a:off x="1524321" y="556806"/>
            <a:ext cx="175452" cy="175452"/>
            <a:chOff x="0" y="0"/>
            <a:chExt cx="1913890" cy="1913890"/>
          </a:xfrm>
        </p:grpSpPr>
        <p:sp>
          <p:nvSpPr>
            <p:cNvPr id="14" name="Freeform 1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DFDFD"/>
            </a:solidFill>
          </p:spPr>
        </p:sp>
      </p:grpSp>
      <p:grpSp>
        <p:nvGrpSpPr>
          <p:cNvPr id="15" name="Group 15"/>
          <p:cNvGrpSpPr/>
          <p:nvPr/>
        </p:nvGrpSpPr>
        <p:grpSpPr>
          <a:xfrm>
            <a:off x="1443651" y="2387931"/>
            <a:ext cx="15575073" cy="5704006"/>
            <a:chOff x="0" y="0"/>
            <a:chExt cx="4526155" cy="1567935"/>
          </a:xfrm>
        </p:grpSpPr>
        <p:sp>
          <p:nvSpPr>
            <p:cNvPr id="16" name="Freeform 16"/>
            <p:cNvSpPr/>
            <p:nvPr/>
          </p:nvSpPr>
          <p:spPr>
            <a:xfrm>
              <a:off x="0" y="0"/>
              <a:ext cx="4526155" cy="1567935"/>
            </a:xfrm>
            <a:custGeom>
              <a:avLst/>
              <a:gdLst/>
              <a:ahLst/>
              <a:cxnLst/>
              <a:rect l="l" t="t" r="r" b="b"/>
              <a:pathLst>
                <a:path w="4526155" h="1567935">
                  <a:moveTo>
                    <a:pt x="0" y="0"/>
                  </a:moveTo>
                  <a:lnTo>
                    <a:pt x="4526155" y="0"/>
                  </a:lnTo>
                  <a:lnTo>
                    <a:pt x="4526155" y="1567935"/>
                  </a:lnTo>
                  <a:lnTo>
                    <a:pt x="0" y="1567935"/>
                  </a:lnTo>
                  <a:close/>
                </a:path>
              </a:pathLst>
            </a:custGeom>
            <a:solidFill>
              <a:srgbClr val="FFFFFF">
                <a:alpha val="80000"/>
              </a:srgbClr>
            </a:solidFill>
          </p:spPr>
        </p:sp>
      </p:grpSp>
      <p:grpSp>
        <p:nvGrpSpPr>
          <p:cNvPr id="17" name="Group 17"/>
          <p:cNvGrpSpPr/>
          <p:nvPr/>
        </p:nvGrpSpPr>
        <p:grpSpPr>
          <a:xfrm>
            <a:off x="4133261" y="-48642"/>
            <a:ext cx="14337661" cy="2362200"/>
            <a:chOff x="0" y="0"/>
            <a:chExt cx="4850024" cy="872413"/>
          </a:xfrm>
        </p:grpSpPr>
        <p:sp>
          <p:nvSpPr>
            <p:cNvPr id="18" name="Freeform 18"/>
            <p:cNvSpPr/>
            <p:nvPr/>
          </p:nvSpPr>
          <p:spPr>
            <a:xfrm>
              <a:off x="0" y="0"/>
              <a:ext cx="4850024" cy="872413"/>
            </a:xfrm>
            <a:custGeom>
              <a:avLst/>
              <a:gdLst/>
              <a:ahLst/>
              <a:cxnLst/>
              <a:rect l="l" t="t" r="r" b="b"/>
              <a:pathLst>
                <a:path w="4850024" h="872413">
                  <a:moveTo>
                    <a:pt x="0" y="0"/>
                  </a:moveTo>
                  <a:lnTo>
                    <a:pt x="4850024" y="0"/>
                  </a:lnTo>
                  <a:lnTo>
                    <a:pt x="4850024" y="872413"/>
                  </a:lnTo>
                  <a:lnTo>
                    <a:pt x="0" y="872413"/>
                  </a:lnTo>
                  <a:close/>
                </a:path>
              </a:pathLst>
            </a:custGeom>
            <a:solidFill>
              <a:srgbClr val="FFFFFF"/>
            </a:solidFill>
          </p:spPr>
        </p:sp>
      </p:grpSp>
      <p:sp>
        <p:nvSpPr>
          <p:cNvPr id="19" name="TextBox 19"/>
          <p:cNvSpPr txBox="1"/>
          <p:nvPr/>
        </p:nvSpPr>
        <p:spPr>
          <a:xfrm>
            <a:off x="2588347" y="8424471"/>
            <a:ext cx="13111306" cy="1486684"/>
          </a:xfrm>
          <a:prstGeom prst="rect">
            <a:avLst/>
          </a:prstGeom>
        </p:spPr>
        <p:txBody>
          <a:bodyPr lIns="0" tIns="0" rIns="0" bIns="0" rtlCol="0" anchor="t">
            <a:spAutoFit/>
          </a:bodyPr>
          <a:lstStyle/>
          <a:p>
            <a:pPr algn="ctr">
              <a:lnSpc>
                <a:spcPts val="12031"/>
              </a:lnSpc>
            </a:pPr>
            <a:r>
              <a:rPr lang="en-US" sz="8594">
                <a:solidFill>
                  <a:srgbClr val="FFFFFF"/>
                </a:solidFill>
                <a:latin typeface="Homemade Apple"/>
              </a:rPr>
              <a:t>Give students Options!</a:t>
            </a:r>
          </a:p>
        </p:txBody>
      </p:sp>
      <p:sp>
        <p:nvSpPr>
          <p:cNvPr id="20" name="TextBox 20"/>
          <p:cNvSpPr txBox="1"/>
          <p:nvPr/>
        </p:nvSpPr>
        <p:spPr>
          <a:xfrm>
            <a:off x="1269276" y="2781300"/>
            <a:ext cx="15828089" cy="2362200"/>
          </a:xfrm>
          <a:prstGeom prst="rect">
            <a:avLst/>
          </a:prstGeom>
        </p:spPr>
        <p:txBody>
          <a:bodyPr lIns="0" tIns="0" rIns="0" bIns="0" rtlCol="0" anchor="t">
            <a:spAutoFit/>
          </a:bodyPr>
          <a:lstStyle/>
          <a:p>
            <a:pPr algn="ctr">
              <a:lnSpc>
                <a:spcPts val="6299"/>
              </a:lnSpc>
            </a:pPr>
            <a:r>
              <a:rPr lang="en-US" sz="4500" dirty="0">
                <a:solidFill>
                  <a:srgbClr val="000000"/>
                </a:solidFill>
                <a:latin typeface="Open Sans"/>
              </a:rPr>
              <a:t>Universal Design for Learning (UDL) guidelines include providing multiple means of engagement, representation, action &amp; expression. </a:t>
            </a:r>
          </a:p>
        </p:txBody>
      </p:sp>
      <p:sp>
        <p:nvSpPr>
          <p:cNvPr id="21" name="TextBox 21"/>
          <p:cNvSpPr txBox="1"/>
          <p:nvPr/>
        </p:nvSpPr>
        <p:spPr>
          <a:xfrm>
            <a:off x="2181766" y="6846646"/>
            <a:ext cx="3093095" cy="887095"/>
          </a:xfrm>
          <a:prstGeom prst="rect">
            <a:avLst/>
          </a:prstGeom>
        </p:spPr>
        <p:txBody>
          <a:bodyPr lIns="0" tIns="0" rIns="0" bIns="0" rtlCol="0" anchor="t">
            <a:spAutoFit/>
          </a:bodyPr>
          <a:lstStyle/>
          <a:p>
            <a:pPr marL="1122679" lvl="1" indent="-561340" algn="ctr">
              <a:lnSpc>
                <a:spcPts val="7279"/>
              </a:lnSpc>
              <a:buFont typeface="Arial"/>
              <a:buChar char="•"/>
            </a:pPr>
            <a:r>
              <a:rPr lang="en-US" sz="5199">
                <a:solidFill>
                  <a:srgbClr val="000000"/>
                </a:solidFill>
                <a:latin typeface="Open Sans"/>
              </a:rPr>
              <a:t>choice</a:t>
            </a:r>
          </a:p>
        </p:txBody>
      </p:sp>
      <p:sp>
        <p:nvSpPr>
          <p:cNvPr id="22" name="TextBox 22"/>
          <p:cNvSpPr txBox="1"/>
          <p:nvPr/>
        </p:nvSpPr>
        <p:spPr>
          <a:xfrm>
            <a:off x="6829087" y="5615967"/>
            <a:ext cx="4278511" cy="887095"/>
          </a:xfrm>
          <a:prstGeom prst="rect">
            <a:avLst/>
          </a:prstGeom>
        </p:spPr>
        <p:txBody>
          <a:bodyPr lIns="0" tIns="0" rIns="0" bIns="0" rtlCol="0" anchor="t">
            <a:spAutoFit/>
          </a:bodyPr>
          <a:lstStyle/>
          <a:p>
            <a:pPr marL="1122679" lvl="1" indent="-561340" algn="ctr">
              <a:lnSpc>
                <a:spcPts val="7279"/>
              </a:lnSpc>
              <a:buFont typeface="Arial"/>
              <a:buChar char="•"/>
            </a:pPr>
            <a:r>
              <a:rPr lang="en-US" sz="5199">
                <a:solidFill>
                  <a:srgbClr val="000000"/>
                </a:solidFill>
                <a:latin typeface="Open Sans"/>
              </a:rPr>
              <a:t>autonomy</a:t>
            </a:r>
          </a:p>
        </p:txBody>
      </p:sp>
      <p:sp>
        <p:nvSpPr>
          <p:cNvPr id="23" name="TextBox 23"/>
          <p:cNvSpPr txBox="1"/>
          <p:nvPr/>
        </p:nvSpPr>
        <p:spPr>
          <a:xfrm>
            <a:off x="11748738" y="6663712"/>
            <a:ext cx="4719191" cy="887095"/>
          </a:xfrm>
          <a:prstGeom prst="rect">
            <a:avLst/>
          </a:prstGeom>
        </p:spPr>
        <p:txBody>
          <a:bodyPr lIns="0" tIns="0" rIns="0" bIns="0" rtlCol="0" anchor="t">
            <a:spAutoFit/>
          </a:bodyPr>
          <a:lstStyle/>
          <a:p>
            <a:pPr marL="1122679" lvl="1" indent="-561340" algn="ctr">
              <a:lnSpc>
                <a:spcPts val="7279"/>
              </a:lnSpc>
              <a:buFont typeface="Arial"/>
              <a:buChar char="•"/>
            </a:pPr>
            <a:r>
              <a:rPr lang="en-US" sz="5199">
                <a:solidFill>
                  <a:srgbClr val="000000"/>
                </a:solidFill>
                <a:latin typeface="Open Sans"/>
              </a:rPr>
              <a:t>alternatives</a:t>
            </a:r>
          </a:p>
        </p:txBody>
      </p:sp>
      <p:sp>
        <p:nvSpPr>
          <p:cNvPr id="24" name="TextBox 24"/>
          <p:cNvSpPr txBox="1"/>
          <p:nvPr/>
        </p:nvSpPr>
        <p:spPr>
          <a:xfrm>
            <a:off x="496009" y="1274301"/>
            <a:ext cx="3637252" cy="862925"/>
          </a:xfrm>
          <a:prstGeom prst="rect">
            <a:avLst/>
          </a:prstGeom>
        </p:spPr>
        <p:txBody>
          <a:bodyPr lIns="0" tIns="0" rIns="0" bIns="0" rtlCol="0" anchor="t">
            <a:spAutoFit/>
          </a:bodyPr>
          <a:lstStyle/>
          <a:p>
            <a:pPr algn="just">
              <a:lnSpc>
                <a:spcPts val="7033"/>
              </a:lnSpc>
              <a:spcBef>
                <a:spcPct val="0"/>
              </a:spcBef>
            </a:pPr>
            <a:r>
              <a:rPr lang="en-US" sz="5023" spc="301">
                <a:solidFill>
                  <a:srgbClr val="FFFFFF"/>
                </a:solidFill>
                <a:latin typeface="Kollektif Bold"/>
              </a:rPr>
              <a:t>CONTENT</a:t>
            </a:r>
          </a:p>
        </p:txBody>
      </p:sp>
      <p:sp>
        <p:nvSpPr>
          <p:cNvPr id="25" name="TextBox 25"/>
          <p:cNvSpPr txBox="1"/>
          <p:nvPr/>
        </p:nvSpPr>
        <p:spPr>
          <a:xfrm>
            <a:off x="583735" y="863162"/>
            <a:ext cx="3144579" cy="515950"/>
          </a:xfrm>
          <a:prstGeom prst="rect">
            <a:avLst/>
          </a:prstGeom>
        </p:spPr>
        <p:txBody>
          <a:bodyPr lIns="0" tIns="0" rIns="0" bIns="0" rtlCol="0" anchor="t">
            <a:spAutoFit/>
          </a:bodyPr>
          <a:lstStyle/>
          <a:p>
            <a:pPr algn="just">
              <a:lnSpc>
                <a:spcPts val="4111"/>
              </a:lnSpc>
              <a:spcBef>
                <a:spcPct val="0"/>
              </a:spcBef>
            </a:pPr>
            <a:r>
              <a:rPr lang="en-US" sz="2936" spc="73">
                <a:solidFill>
                  <a:srgbClr val="FFFFFF"/>
                </a:solidFill>
                <a:latin typeface="Kollektif"/>
              </a:rPr>
              <a:t>Connection to </a:t>
            </a:r>
          </a:p>
        </p:txBody>
      </p:sp>
      <p:sp>
        <p:nvSpPr>
          <p:cNvPr id="26" name="TextBox 26"/>
          <p:cNvSpPr txBox="1"/>
          <p:nvPr/>
        </p:nvSpPr>
        <p:spPr>
          <a:xfrm>
            <a:off x="2972730" y="365692"/>
            <a:ext cx="15498193" cy="1219927"/>
          </a:xfrm>
          <a:prstGeom prst="rect">
            <a:avLst/>
          </a:prstGeom>
        </p:spPr>
        <p:txBody>
          <a:bodyPr lIns="0" tIns="0" rIns="0" bIns="0" rtlCol="0" anchor="t">
            <a:spAutoFit/>
          </a:bodyPr>
          <a:lstStyle/>
          <a:p>
            <a:pPr algn="ctr">
              <a:lnSpc>
                <a:spcPts val="9934"/>
              </a:lnSpc>
              <a:spcBef>
                <a:spcPct val="0"/>
              </a:spcBef>
            </a:pPr>
            <a:r>
              <a:rPr lang="en-US" sz="7096">
                <a:solidFill>
                  <a:srgbClr val="433831"/>
                </a:solidFill>
                <a:latin typeface="Open Sans Extra Bold"/>
              </a:rPr>
              <a:t>Variability in Assignments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9881" b="9881"/>
          <a:stretch>
            <a:fillRect/>
          </a:stretch>
        </p:blipFill>
        <p:spPr>
          <a:xfrm>
            <a:off x="-258112" y="218300"/>
            <a:ext cx="19415166" cy="10378957"/>
          </a:xfrm>
          <a:prstGeom prst="rect">
            <a:avLst/>
          </a:prstGeom>
        </p:spPr>
      </p:pic>
      <p:sp>
        <p:nvSpPr>
          <p:cNvPr id="3" name="TextBox 3"/>
          <p:cNvSpPr txBox="1"/>
          <p:nvPr/>
        </p:nvSpPr>
        <p:spPr>
          <a:xfrm>
            <a:off x="1394904" y="337783"/>
            <a:ext cx="15498193" cy="1368389"/>
          </a:xfrm>
          <a:prstGeom prst="rect">
            <a:avLst/>
          </a:prstGeom>
        </p:spPr>
        <p:txBody>
          <a:bodyPr lIns="0" tIns="0" rIns="0" bIns="0" rtlCol="0" anchor="t">
            <a:spAutoFit/>
          </a:bodyPr>
          <a:lstStyle/>
          <a:p>
            <a:pPr algn="ctr">
              <a:lnSpc>
                <a:spcPts val="11200"/>
              </a:lnSpc>
              <a:spcBef>
                <a:spcPct val="0"/>
              </a:spcBef>
            </a:pPr>
            <a:r>
              <a:rPr lang="en-US" sz="8000">
                <a:solidFill>
                  <a:srgbClr val="000000"/>
                </a:solidFill>
                <a:latin typeface="Open Sans Extra Bold"/>
              </a:rPr>
              <a:t>Planning for Variability</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095458" y="4599053"/>
            <a:ext cx="2029340" cy="261008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093093" y="6771493"/>
            <a:ext cx="2012812" cy="2588826"/>
          </a:xfrm>
          <a:prstGeom prst="rect">
            <a:avLst/>
          </a:prstGeom>
        </p:spPr>
      </p:pic>
      <p:grpSp>
        <p:nvGrpSpPr>
          <p:cNvPr id="6" name="Group 6"/>
          <p:cNvGrpSpPr/>
          <p:nvPr/>
        </p:nvGrpSpPr>
        <p:grpSpPr>
          <a:xfrm>
            <a:off x="-258112" y="50307"/>
            <a:ext cx="19415166" cy="2308679"/>
            <a:chOff x="0" y="0"/>
            <a:chExt cx="19914182" cy="2097285"/>
          </a:xfrm>
        </p:grpSpPr>
        <p:sp>
          <p:nvSpPr>
            <p:cNvPr id="7" name="Freeform 7"/>
            <p:cNvSpPr/>
            <p:nvPr/>
          </p:nvSpPr>
          <p:spPr>
            <a:xfrm>
              <a:off x="0" y="0"/>
              <a:ext cx="19914181" cy="2097285"/>
            </a:xfrm>
            <a:custGeom>
              <a:avLst/>
              <a:gdLst/>
              <a:ahLst/>
              <a:cxnLst/>
              <a:rect l="l" t="t" r="r" b="b"/>
              <a:pathLst>
                <a:path w="19914181" h="2097285">
                  <a:moveTo>
                    <a:pt x="0" y="0"/>
                  </a:moveTo>
                  <a:lnTo>
                    <a:pt x="19914181" y="0"/>
                  </a:lnTo>
                  <a:lnTo>
                    <a:pt x="19914181" y="2097285"/>
                  </a:lnTo>
                  <a:lnTo>
                    <a:pt x="0" y="2097285"/>
                  </a:lnTo>
                  <a:close/>
                </a:path>
              </a:pathLst>
            </a:custGeom>
            <a:solidFill>
              <a:srgbClr val="5B4F47"/>
            </a:solidFill>
          </p:spPr>
        </p:sp>
      </p:grpSp>
      <p:grpSp>
        <p:nvGrpSpPr>
          <p:cNvPr id="8" name="Group 8"/>
          <p:cNvGrpSpPr/>
          <p:nvPr/>
        </p:nvGrpSpPr>
        <p:grpSpPr>
          <a:xfrm>
            <a:off x="496009" y="556806"/>
            <a:ext cx="175452" cy="175452"/>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DFDFD"/>
            </a:solidFill>
          </p:spPr>
        </p:sp>
      </p:grpSp>
      <p:grpSp>
        <p:nvGrpSpPr>
          <p:cNvPr id="10" name="Group 10"/>
          <p:cNvGrpSpPr/>
          <p:nvPr/>
        </p:nvGrpSpPr>
        <p:grpSpPr>
          <a:xfrm>
            <a:off x="838780" y="556806"/>
            <a:ext cx="175452" cy="175452"/>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DFDFD"/>
            </a:solidFill>
          </p:spPr>
        </p:sp>
      </p:grpSp>
      <p:grpSp>
        <p:nvGrpSpPr>
          <p:cNvPr id="12" name="Group 12"/>
          <p:cNvGrpSpPr/>
          <p:nvPr/>
        </p:nvGrpSpPr>
        <p:grpSpPr>
          <a:xfrm>
            <a:off x="1181551" y="556806"/>
            <a:ext cx="175452" cy="175452"/>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DFDFD"/>
            </a:solidFill>
          </p:spPr>
        </p:sp>
      </p:grpSp>
      <p:grpSp>
        <p:nvGrpSpPr>
          <p:cNvPr id="14" name="Group 14"/>
          <p:cNvGrpSpPr/>
          <p:nvPr/>
        </p:nvGrpSpPr>
        <p:grpSpPr>
          <a:xfrm>
            <a:off x="1524321" y="556806"/>
            <a:ext cx="175452" cy="175452"/>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DFDFD"/>
            </a:solidFill>
          </p:spPr>
        </p:sp>
      </p:grpSp>
      <p:grpSp>
        <p:nvGrpSpPr>
          <p:cNvPr id="16" name="Group 16"/>
          <p:cNvGrpSpPr/>
          <p:nvPr/>
        </p:nvGrpSpPr>
        <p:grpSpPr>
          <a:xfrm>
            <a:off x="4184389" y="-53119"/>
            <a:ext cx="14337661" cy="2412106"/>
            <a:chOff x="0" y="0"/>
            <a:chExt cx="4850024" cy="872413"/>
          </a:xfrm>
        </p:grpSpPr>
        <p:sp>
          <p:nvSpPr>
            <p:cNvPr id="17" name="Freeform 17"/>
            <p:cNvSpPr/>
            <p:nvPr/>
          </p:nvSpPr>
          <p:spPr>
            <a:xfrm>
              <a:off x="0" y="0"/>
              <a:ext cx="4850024" cy="872413"/>
            </a:xfrm>
            <a:custGeom>
              <a:avLst/>
              <a:gdLst/>
              <a:ahLst/>
              <a:cxnLst/>
              <a:rect l="l" t="t" r="r" b="b"/>
              <a:pathLst>
                <a:path w="4850024" h="872413">
                  <a:moveTo>
                    <a:pt x="0" y="0"/>
                  </a:moveTo>
                  <a:lnTo>
                    <a:pt x="4850024" y="0"/>
                  </a:lnTo>
                  <a:lnTo>
                    <a:pt x="4850024" y="872413"/>
                  </a:lnTo>
                  <a:lnTo>
                    <a:pt x="0" y="872413"/>
                  </a:lnTo>
                  <a:close/>
                </a:path>
              </a:pathLst>
            </a:custGeom>
            <a:solidFill>
              <a:srgbClr val="FFFFFF"/>
            </a:solidFill>
          </p:spPr>
        </p:sp>
      </p:grpSp>
      <p:grpSp>
        <p:nvGrpSpPr>
          <p:cNvPr id="18" name="Group 18"/>
          <p:cNvGrpSpPr/>
          <p:nvPr/>
        </p:nvGrpSpPr>
        <p:grpSpPr>
          <a:xfrm>
            <a:off x="5011531" y="2462412"/>
            <a:ext cx="11605769" cy="7131929"/>
            <a:chOff x="0" y="0"/>
            <a:chExt cx="3372665" cy="2077393"/>
          </a:xfrm>
        </p:grpSpPr>
        <p:sp>
          <p:nvSpPr>
            <p:cNvPr id="19" name="Freeform 19"/>
            <p:cNvSpPr/>
            <p:nvPr/>
          </p:nvSpPr>
          <p:spPr>
            <a:xfrm>
              <a:off x="0" y="0"/>
              <a:ext cx="3372665" cy="2077393"/>
            </a:xfrm>
            <a:custGeom>
              <a:avLst/>
              <a:gdLst/>
              <a:ahLst/>
              <a:cxnLst/>
              <a:rect l="l" t="t" r="r" b="b"/>
              <a:pathLst>
                <a:path w="3372665" h="2077393">
                  <a:moveTo>
                    <a:pt x="0" y="0"/>
                  </a:moveTo>
                  <a:lnTo>
                    <a:pt x="3372665" y="0"/>
                  </a:lnTo>
                  <a:lnTo>
                    <a:pt x="3372665" y="2077393"/>
                  </a:lnTo>
                  <a:lnTo>
                    <a:pt x="0" y="2077393"/>
                  </a:lnTo>
                  <a:close/>
                </a:path>
              </a:pathLst>
            </a:custGeom>
            <a:solidFill>
              <a:srgbClr val="FFFFFF">
                <a:alpha val="80000"/>
              </a:srgbClr>
            </a:solidFill>
          </p:spPr>
        </p:sp>
      </p:grpSp>
      <p:sp>
        <p:nvSpPr>
          <p:cNvPr id="20" name="TextBox 20"/>
          <p:cNvSpPr txBox="1"/>
          <p:nvPr/>
        </p:nvSpPr>
        <p:spPr>
          <a:xfrm>
            <a:off x="5580345" y="5173880"/>
            <a:ext cx="10801334" cy="1384228"/>
          </a:xfrm>
          <a:prstGeom prst="rect">
            <a:avLst/>
          </a:prstGeom>
        </p:spPr>
        <p:txBody>
          <a:bodyPr lIns="0" tIns="0" rIns="0" bIns="0" rtlCol="0" anchor="t">
            <a:spAutoFit/>
          </a:bodyPr>
          <a:lstStyle/>
          <a:p>
            <a:pPr>
              <a:lnSpc>
                <a:spcPts val="5599"/>
              </a:lnSpc>
            </a:pPr>
            <a:r>
              <a:rPr lang="en-US" sz="3999" spc="99">
                <a:solidFill>
                  <a:srgbClr val="000000"/>
                </a:solidFill>
                <a:latin typeface="Open Sans"/>
              </a:rPr>
              <a:t>If you present something </a:t>
            </a:r>
            <a:r>
              <a:rPr lang="en-US" sz="3999" spc="99">
                <a:solidFill>
                  <a:srgbClr val="000000"/>
                </a:solidFill>
                <a:latin typeface="Open Sans Bold"/>
              </a:rPr>
              <a:t>visually</a:t>
            </a:r>
            <a:r>
              <a:rPr lang="en-US" sz="3999" spc="99">
                <a:solidFill>
                  <a:srgbClr val="000000"/>
                </a:solidFill>
                <a:latin typeface="Open Sans"/>
              </a:rPr>
              <a:t>, make sure you provide a </a:t>
            </a:r>
            <a:r>
              <a:rPr lang="en-US" sz="3999" spc="99">
                <a:solidFill>
                  <a:srgbClr val="000000"/>
                </a:solidFill>
                <a:latin typeface="Open Sans Bold"/>
              </a:rPr>
              <a:t>text alternative</a:t>
            </a:r>
            <a:r>
              <a:rPr lang="en-US" sz="3999" spc="99">
                <a:solidFill>
                  <a:srgbClr val="000000"/>
                </a:solidFill>
                <a:latin typeface="Open Sans"/>
              </a:rPr>
              <a:t>.  </a:t>
            </a:r>
          </a:p>
        </p:txBody>
      </p:sp>
      <p:sp>
        <p:nvSpPr>
          <p:cNvPr id="21" name="TextBox 21"/>
          <p:cNvSpPr txBox="1"/>
          <p:nvPr/>
        </p:nvSpPr>
        <p:spPr>
          <a:xfrm>
            <a:off x="5913006" y="3625372"/>
            <a:ext cx="8697714" cy="1518182"/>
          </a:xfrm>
          <a:prstGeom prst="rect">
            <a:avLst/>
          </a:prstGeom>
        </p:spPr>
        <p:txBody>
          <a:bodyPr lIns="0" tIns="0" rIns="0" bIns="0" rtlCol="0" anchor="t">
            <a:spAutoFit/>
          </a:bodyPr>
          <a:lstStyle/>
          <a:p>
            <a:pPr algn="ctr">
              <a:lnSpc>
                <a:spcPts val="10212"/>
              </a:lnSpc>
              <a:spcBef>
                <a:spcPct val="0"/>
              </a:spcBef>
            </a:pPr>
            <a:r>
              <a:rPr lang="en-US" sz="11347">
                <a:solidFill>
                  <a:srgbClr val="433831"/>
                </a:solidFill>
                <a:latin typeface="Bryndan Write"/>
              </a:rPr>
              <a:t>EITHER / OR</a:t>
            </a:r>
          </a:p>
        </p:txBody>
      </p:sp>
      <p:sp>
        <p:nvSpPr>
          <p:cNvPr id="22" name="TextBox 22"/>
          <p:cNvSpPr txBox="1"/>
          <p:nvPr/>
        </p:nvSpPr>
        <p:spPr>
          <a:xfrm>
            <a:off x="6997792" y="2636088"/>
            <a:ext cx="6528142" cy="779734"/>
          </a:xfrm>
          <a:prstGeom prst="rect">
            <a:avLst/>
          </a:prstGeom>
        </p:spPr>
        <p:txBody>
          <a:bodyPr lIns="0" tIns="0" rIns="0" bIns="0" rtlCol="0" anchor="t">
            <a:spAutoFit/>
          </a:bodyPr>
          <a:lstStyle/>
          <a:p>
            <a:pPr algn="ctr">
              <a:lnSpc>
                <a:spcPts val="6370"/>
              </a:lnSpc>
              <a:spcBef>
                <a:spcPct val="0"/>
              </a:spcBef>
            </a:pPr>
            <a:r>
              <a:rPr lang="en-US" sz="4550" spc="113">
                <a:solidFill>
                  <a:srgbClr val="745E4D"/>
                </a:solidFill>
                <a:latin typeface="Kollektif"/>
              </a:rPr>
              <a:t>Keep in mind the rule of </a:t>
            </a:r>
          </a:p>
        </p:txBody>
      </p:sp>
      <p:sp>
        <p:nvSpPr>
          <p:cNvPr id="23" name="TextBox 23"/>
          <p:cNvSpPr txBox="1"/>
          <p:nvPr/>
        </p:nvSpPr>
        <p:spPr>
          <a:xfrm>
            <a:off x="5580345" y="7159734"/>
            <a:ext cx="10471234" cy="2098566"/>
          </a:xfrm>
          <a:prstGeom prst="rect">
            <a:avLst/>
          </a:prstGeom>
        </p:spPr>
        <p:txBody>
          <a:bodyPr lIns="0" tIns="0" rIns="0" bIns="0" rtlCol="0" anchor="t">
            <a:spAutoFit/>
          </a:bodyPr>
          <a:lstStyle/>
          <a:p>
            <a:pPr>
              <a:lnSpc>
                <a:spcPts val="5600"/>
              </a:lnSpc>
              <a:spcBef>
                <a:spcPct val="0"/>
              </a:spcBef>
            </a:pPr>
            <a:r>
              <a:rPr lang="en-US" sz="4000">
                <a:solidFill>
                  <a:srgbClr val="000000"/>
                </a:solidFill>
                <a:latin typeface="Open Sans"/>
              </a:rPr>
              <a:t>If you present something</a:t>
            </a:r>
            <a:r>
              <a:rPr lang="en-US" sz="4000">
                <a:solidFill>
                  <a:srgbClr val="000000"/>
                </a:solidFill>
                <a:latin typeface="Open Sans Bold"/>
              </a:rPr>
              <a:t> only in text</a:t>
            </a:r>
            <a:r>
              <a:rPr lang="en-US" sz="4000">
                <a:solidFill>
                  <a:srgbClr val="000000"/>
                </a:solidFill>
                <a:latin typeface="Open Sans"/>
              </a:rPr>
              <a:t>, make sure you provide an alternative (i.e. </a:t>
            </a:r>
            <a:r>
              <a:rPr lang="en-US" sz="4000">
                <a:solidFill>
                  <a:srgbClr val="000000"/>
                </a:solidFill>
                <a:latin typeface="Open Sans Bold"/>
              </a:rPr>
              <a:t>image, video or recording</a:t>
            </a:r>
            <a:r>
              <a:rPr lang="en-US" sz="4000">
                <a:solidFill>
                  <a:srgbClr val="000000"/>
                </a:solidFill>
                <a:latin typeface="Open Sans"/>
              </a:rPr>
              <a:t>). </a:t>
            </a:r>
          </a:p>
        </p:txBody>
      </p:sp>
      <p:sp>
        <p:nvSpPr>
          <p:cNvPr id="24" name="TextBox 24"/>
          <p:cNvSpPr txBox="1"/>
          <p:nvPr/>
        </p:nvSpPr>
        <p:spPr>
          <a:xfrm>
            <a:off x="496009" y="1274301"/>
            <a:ext cx="3637252" cy="862925"/>
          </a:xfrm>
          <a:prstGeom prst="rect">
            <a:avLst/>
          </a:prstGeom>
        </p:spPr>
        <p:txBody>
          <a:bodyPr lIns="0" tIns="0" rIns="0" bIns="0" rtlCol="0" anchor="t">
            <a:spAutoFit/>
          </a:bodyPr>
          <a:lstStyle/>
          <a:p>
            <a:pPr algn="just">
              <a:lnSpc>
                <a:spcPts val="7033"/>
              </a:lnSpc>
              <a:spcBef>
                <a:spcPct val="0"/>
              </a:spcBef>
            </a:pPr>
            <a:r>
              <a:rPr lang="en-US" sz="5023" spc="301">
                <a:solidFill>
                  <a:srgbClr val="FFFFFF"/>
                </a:solidFill>
                <a:latin typeface="Kollektif Bold"/>
              </a:rPr>
              <a:t>CONTENT</a:t>
            </a:r>
          </a:p>
        </p:txBody>
      </p:sp>
      <p:sp>
        <p:nvSpPr>
          <p:cNvPr id="25" name="TextBox 25"/>
          <p:cNvSpPr txBox="1"/>
          <p:nvPr/>
        </p:nvSpPr>
        <p:spPr>
          <a:xfrm>
            <a:off x="583735" y="863162"/>
            <a:ext cx="3144579" cy="515950"/>
          </a:xfrm>
          <a:prstGeom prst="rect">
            <a:avLst/>
          </a:prstGeom>
        </p:spPr>
        <p:txBody>
          <a:bodyPr lIns="0" tIns="0" rIns="0" bIns="0" rtlCol="0" anchor="t">
            <a:spAutoFit/>
          </a:bodyPr>
          <a:lstStyle/>
          <a:p>
            <a:pPr algn="just">
              <a:lnSpc>
                <a:spcPts val="4111"/>
              </a:lnSpc>
              <a:spcBef>
                <a:spcPct val="0"/>
              </a:spcBef>
            </a:pPr>
            <a:r>
              <a:rPr lang="en-US" sz="2936" spc="73">
                <a:solidFill>
                  <a:srgbClr val="FFFFFF"/>
                </a:solidFill>
                <a:latin typeface="Kollektif"/>
              </a:rPr>
              <a:t>Connection to </a:t>
            </a:r>
          </a:p>
        </p:txBody>
      </p:sp>
      <p:sp>
        <p:nvSpPr>
          <p:cNvPr id="26" name="TextBox 26"/>
          <p:cNvSpPr txBox="1"/>
          <p:nvPr/>
        </p:nvSpPr>
        <p:spPr>
          <a:xfrm>
            <a:off x="2972730" y="365692"/>
            <a:ext cx="15498193" cy="1219927"/>
          </a:xfrm>
          <a:prstGeom prst="rect">
            <a:avLst/>
          </a:prstGeom>
        </p:spPr>
        <p:txBody>
          <a:bodyPr lIns="0" tIns="0" rIns="0" bIns="0" rtlCol="0" anchor="t">
            <a:spAutoFit/>
          </a:bodyPr>
          <a:lstStyle/>
          <a:p>
            <a:pPr algn="ctr">
              <a:lnSpc>
                <a:spcPts val="9934"/>
              </a:lnSpc>
              <a:spcBef>
                <a:spcPct val="0"/>
              </a:spcBef>
            </a:pPr>
            <a:r>
              <a:rPr lang="en-US" sz="7096">
                <a:solidFill>
                  <a:srgbClr val="433831"/>
                </a:solidFill>
                <a:latin typeface="Open Sans Extra Bold"/>
              </a:rPr>
              <a:t>Variability in Assignments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78522" y="1770113"/>
            <a:ext cx="1086890" cy="108689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5058" y="3096988"/>
            <a:ext cx="1126826" cy="112682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52373" y="5690576"/>
            <a:ext cx="1169511" cy="1169511"/>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54616" y="8653288"/>
            <a:ext cx="1148169" cy="1148169"/>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776195" y="5252406"/>
            <a:ext cx="1148169" cy="1148169"/>
          </a:xfrm>
          <a:prstGeom prst="rect">
            <a:avLst/>
          </a:prstGeom>
        </p:spPr>
      </p:pic>
      <p:pic>
        <p:nvPicPr>
          <p:cNvPr id="7" name="Picture 7"/>
          <p:cNvPicPr>
            <a:picLocks noChangeAspect="1"/>
          </p:cNvPicPr>
          <p:nvPr/>
        </p:nvPicPr>
        <p:blipFill>
          <a:blip r:embed="rId13"/>
          <a:srcRect l="4465" t="17550"/>
          <a:stretch>
            <a:fillRect/>
          </a:stretch>
        </p:blipFill>
        <p:spPr>
          <a:xfrm>
            <a:off x="9144000" y="5252406"/>
            <a:ext cx="5479372" cy="3150598"/>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9811589">
            <a:off x="12875347" y="7200316"/>
            <a:ext cx="2960202" cy="1054908"/>
          </a:xfrm>
          <a:prstGeom prst="rect">
            <a:avLst/>
          </a:prstGeom>
        </p:spPr>
      </p:pic>
      <p:grpSp>
        <p:nvGrpSpPr>
          <p:cNvPr id="9" name="Group 9"/>
          <p:cNvGrpSpPr/>
          <p:nvPr/>
        </p:nvGrpSpPr>
        <p:grpSpPr>
          <a:xfrm>
            <a:off x="0" y="4879"/>
            <a:ext cx="4401296" cy="2308679"/>
            <a:chOff x="0" y="0"/>
            <a:chExt cx="7132838" cy="2097285"/>
          </a:xfrm>
        </p:grpSpPr>
        <p:sp>
          <p:nvSpPr>
            <p:cNvPr id="10" name="Freeform 10"/>
            <p:cNvSpPr/>
            <p:nvPr/>
          </p:nvSpPr>
          <p:spPr>
            <a:xfrm>
              <a:off x="0" y="0"/>
              <a:ext cx="7132838" cy="2097285"/>
            </a:xfrm>
            <a:custGeom>
              <a:avLst/>
              <a:gdLst/>
              <a:ahLst/>
              <a:cxnLst/>
              <a:rect l="l" t="t" r="r" b="b"/>
              <a:pathLst>
                <a:path w="7132838" h="2097285">
                  <a:moveTo>
                    <a:pt x="0" y="0"/>
                  </a:moveTo>
                  <a:lnTo>
                    <a:pt x="7132838" y="0"/>
                  </a:lnTo>
                  <a:lnTo>
                    <a:pt x="7132838" y="2097285"/>
                  </a:lnTo>
                  <a:lnTo>
                    <a:pt x="0" y="2097285"/>
                  </a:lnTo>
                  <a:close/>
                </a:path>
              </a:pathLst>
            </a:custGeom>
            <a:solidFill>
              <a:srgbClr val="5B4F47"/>
            </a:solidFill>
          </p:spPr>
        </p:sp>
      </p:grpSp>
      <p:sp>
        <p:nvSpPr>
          <p:cNvPr id="11" name="TextBox 11"/>
          <p:cNvSpPr txBox="1"/>
          <p:nvPr/>
        </p:nvSpPr>
        <p:spPr>
          <a:xfrm>
            <a:off x="5037708" y="159167"/>
            <a:ext cx="12221592" cy="1219909"/>
          </a:xfrm>
          <a:prstGeom prst="rect">
            <a:avLst/>
          </a:prstGeom>
        </p:spPr>
        <p:txBody>
          <a:bodyPr lIns="0" tIns="0" rIns="0" bIns="0" rtlCol="0" anchor="t">
            <a:spAutoFit/>
          </a:bodyPr>
          <a:lstStyle/>
          <a:p>
            <a:pPr algn="ctr">
              <a:lnSpc>
                <a:spcPts val="9934"/>
              </a:lnSpc>
              <a:spcBef>
                <a:spcPct val="0"/>
              </a:spcBef>
            </a:pPr>
            <a:r>
              <a:rPr lang="en-US" sz="7096">
                <a:solidFill>
                  <a:srgbClr val="000000"/>
                </a:solidFill>
                <a:latin typeface="Open Sans Extra Bold"/>
              </a:rPr>
              <a:t>Variability in Discussions</a:t>
            </a:r>
          </a:p>
        </p:txBody>
      </p:sp>
      <p:sp>
        <p:nvSpPr>
          <p:cNvPr id="12" name="TextBox 12"/>
          <p:cNvSpPr txBox="1"/>
          <p:nvPr/>
        </p:nvSpPr>
        <p:spPr>
          <a:xfrm>
            <a:off x="5963035" y="1934472"/>
            <a:ext cx="8720501" cy="672447"/>
          </a:xfrm>
          <a:prstGeom prst="rect">
            <a:avLst/>
          </a:prstGeom>
        </p:spPr>
        <p:txBody>
          <a:bodyPr lIns="0" tIns="0" rIns="0" bIns="0" rtlCol="0" anchor="t">
            <a:spAutoFit/>
          </a:bodyPr>
          <a:lstStyle/>
          <a:p>
            <a:pPr>
              <a:lnSpc>
                <a:spcPts val="5459"/>
              </a:lnSpc>
            </a:pPr>
            <a:r>
              <a:rPr lang="en-US" sz="3899">
                <a:solidFill>
                  <a:srgbClr val="433831"/>
                </a:solidFill>
                <a:latin typeface="Kollektif"/>
              </a:rPr>
              <a:t>Make a creative and Catchy Title</a:t>
            </a:r>
          </a:p>
        </p:txBody>
      </p:sp>
      <p:sp>
        <p:nvSpPr>
          <p:cNvPr id="13" name="TextBox 13"/>
          <p:cNvSpPr txBox="1"/>
          <p:nvPr/>
        </p:nvSpPr>
        <p:spPr>
          <a:xfrm>
            <a:off x="1699773" y="3138072"/>
            <a:ext cx="15009684" cy="2114333"/>
          </a:xfrm>
          <a:prstGeom prst="rect">
            <a:avLst/>
          </a:prstGeom>
        </p:spPr>
        <p:txBody>
          <a:bodyPr lIns="0" tIns="0" rIns="0" bIns="0" rtlCol="0" anchor="t">
            <a:spAutoFit/>
          </a:bodyPr>
          <a:lstStyle/>
          <a:p>
            <a:pPr>
              <a:lnSpc>
                <a:spcPts val="4200"/>
              </a:lnSpc>
              <a:spcBef>
                <a:spcPct val="0"/>
              </a:spcBef>
            </a:pPr>
            <a:r>
              <a:rPr lang="en-US" sz="3000" spc="75">
                <a:solidFill>
                  <a:srgbClr val="433831"/>
                </a:solidFill>
                <a:latin typeface="Open Sans"/>
              </a:rPr>
              <a:t>                                              to achieve a subtle differentiation for students at different levels. Ask the most academically rigorous question first. Follow this first question with two additional questions that allow students more entry points into the conversation. </a:t>
            </a:r>
          </a:p>
        </p:txBody>
      </p:sp>
      <p:sp>
        <p:nvSpPr>
          <p:cNvPr id="14" name="TextBox 14"/>
          <p:cNvSpPr txBox="1"/>
          <p:nvPr/>
        </p:nvSpPr>
        <p:spPr>
          <a:xfrm>
            <a:off x="1949511" y="6313476"/>
            <a:ext cx="5770276" cy="1471876"/>
          </a:xfrm>
          <a:prstGeom prst="rect">
            <a:avLst/>
          </a:prstGeom>
        </p:spPr>
        <p:txBody>
          <a:bodyPr lIns="0" tIns="0" rIns="0" bIns="0" rtlCol="0" anchor="t">
            <a:spAutoFit/>
          </a:bodyPr>
          <a:lstStyle/>
          <a:p>
            <a:pPr marL="604521" lvl="1" indent="-302261">
              <a:lnSpc>
                <a:spcPts val="3920"/>
              </a:lnSpc>
              <a:buFont typeface="Arial"/>
              <a:buChar char="•"/>
            </a:pPr>
            <a:r>
              <a:rPr lang="en-US" sz="2800" spc="70">
                <a:solidFill>
                  <a:srgbClr val="433831"/>
                </a:solidFill>
                <a:latin typeface="Open Sans"/>
              </a:rPr>
              <a:t>Analytical</a:t>
            </a:r>
          </a:p>
          <a:p>
            <a:pPr marL="604521" lvl="1" indent="-302261">
              <a:lnSpc>
                <a:spcPts val="3920"/>
              </a:lnSpc>
              <a:buFont typeface="Arial"/>
              <a:buChar char="•"/>
            </a:pPr>
            <a:r>
              <a:rPr lang="en-US" sz="2800" spc="70">
                <a:solidFill>
                  <a:srgbClr val="433831"/>
                </a:solidFill>
                <a:latin typeface="Open Sans"/>
              </a:rPr>
              <a:t>Synthesize</a:t>
            </a:r>
          </a:p>
          <a:p>
            <a:pPr marL="604521" lvl="1" indent="-302261">
              <a:lnSpc>
                <a:spcPts val="3920"/>
              </a:lnSpc>
              <a:buFont typeface="Arial"/>
              <a:buChar char="•"/>
            </a:pPr>
            <a:r>
              <a:rPr lang="en-US" sz="2800" spc="70">
                <a:solidFill>
                  <a:srgbClr val="433831"/>
                </a:solidFill>
                <a:latin typeface="Open Sans"/>
              </a:rPr>
              <a:t>Debate</a:t>
            </a:r>
          </a:p>
        </p:txBody>
      </p:sp>
      <p:sp>
        <p:nvSpPr>
          <p:cNvPr id="15" name="TextBox 15"/>
          <p:cNvSpPr txBox="1"/>
          <p:nvPr/>
        </p:nvSpPr>
        <p:spPr>
          <a:xfrm>
            <a:off x="1949511" y="8801508"/>
            <a:ext cx="15964538" cy="1057167"/>
          </a:xfrm>
          <a:prstGeom prst="rect">
            <a:avLst/>
          </a:prstGeom>
        </p:spPr>
        <p:txBody>
          <a:bodyPr lIns="0" tIns="0" rIns="0" bIns="0" rtlCol="0" anchor="t">
            <a:spAutoFit/>
          </a:bodyPr>
          <a:lstStyle/>
          <a:p>
            <a:pPr>
              <a:lnSpc>
                <a:spcPts val="4200"/>
              </a:lnSpc>
              <a:spcBef>
                <a:spcPct val="0"/>
              </a:spcBef>
            </a:pPr>
            <a:r>
              <a:rPr lang="en-US" sz="3000" spc="75">
                <a:solidFill>
                  <a:srgbClr val="433831"/>
                </a:solidFill>
                <a:latin typeface="Kollektif"/>
              </a:rPr>
              <a:t>                                                                                             Once they post their response to your question, what do they need to do? How many peers should they respond to? </a:t>
            </a:r>
          </a:p>
        </p:txBody>
      </p:sp>
      <p:sp>
        <p:nvSpPr>
          <p:cNvPr id="16" name="TextBox 16"/>
          <p:cNvSpPr txBox="1"/>
          <p:nvPr/>
        </p:nvSpPr>
        <p:spPr>
          <a:xfrm>
            <a:off x="13994496" y="6267163"/>
            <a:ext cx="3859736" cy="2044012"/>
          </a:xfrm>
          <a:prstGeom prst="rect">
            <a:avLst/>
          </a:prstGeom>
        </p:spPr>
        <p:txBody>
          <a:bodyPr lIns="0" tIns="0" rIns="0" bIns="0" rtlCol="0" anchor="t">
            <a:spAutoFit/>
          </a:bodyPr>
          <a:lstStyle/>
          <a:p>
            <a:pPr algn="r">
              <a:lnSpc>
                <a:spcPts val="5459"/>
              </a:lnSpc>
              <a:spcBef>
                <a:spcPct val="0"/>
              </a:spcBef>
            </a:pPr>
            <a:r>
              <a:rPr lang="en-US" sz="3899" spc="97">
                <a:solidFill>
                  <a:srgbClr val="433831"/>
                </a:solidFill>
                <a:latin typeface="Kollektif"/>
              </a:rPr>
              <a:t>Insert Media into your question</a:t>
            </a:r>
          </a:p>
        </p:txBody>
      </p:sp>
      <p:sp>
        <p:nvSpPr>
          <p:cNvPr id="17" name="TextBox 17"/>
          <p:cNvSpPr txBox="1"/>
          <p:nvPr/>
        </p:nvSpPr>
        <p:spPr>
          <a:xfrm>
            <a:off x="4307634" y="6313476"/>
            <a:ext cx="3115559" cy="1471876"/>
          </a:xfrm>
          <a:prstGeom prst="rect">
            <a:avLst/>
          </a:prstGeom>
        </p:spPr>
        <p:txBody>
          <a:bodyPr lIns="0" tIns="0" rIns="0" bIns="0" rtlCol="0" anchor="t">
            <a:spAutoFit/>
          </a:bodyPr>
          <a:lstStyle/>
          <a:p>
            <a:pPr marL="604519" lvl="1" indent="-302260">
              <a:lnSpc>
                <a:spcPts val="3919"/>
              </a:lnSpc>
              <a:buFont typeface="Arial"/>
              <a:buChar char="•"/>
            </a:pPr>
            <a:r>
              <a:rPr lang="en-US" sz="2799" spc="69">
                <a:solidFill>
                  <a:srgbClr val="000000"/>
                </a:solidFill>
                <a:latin typeface="Open Sans"/>
              </a:rPr>
              <a:t>Compare</a:t>
            </a:r>
          </a:p>
          <a:p>
            <a:pPr marL="604519" lvl="1" indent="-302260">
              <a:lnSpc>
                <a:spcPts val="3919"/>
              </a:lnSpc>
              <a:buFont typeface="Arial"/>
              <a:buChar char="•"/>
            </a:pPr>
            <a:r>
              <a:rPr lang="en-US" sz="2799" spc="69">
                <a:solidFill>
                  <a:srgbClr val="000000"/>
                </a:solidFill>
                <a:latin typeface="Open Sans"/>
              </a:rPr>
              <a:t>Cause &amp; Effect</a:t>
            </a:r>
          </a:p>
          <a:p>
            <a:pPr marL="604519" lvl="1" indent="-302260">
              <a:lnSpc>
                <a:spcPts val="3919"/>
              </a:lnSpc>
              <a:buFont typeface="Arial"/>
              <a:buChar char="•"/>
            </a:pPr>
            <a:r>
              <a:rPr lang="en-US" sz="2799" spc="69">
                <a:solidFill>
                  <a:srgbClr val="000000"/>
                </a:solidFill>
                <a:latin typeface="Open Sans"/>
              </a:rPr>
              <a:t>Reflective</a:t>
            </a:r>
          </a:p>
        </p:txBody>
      </p:sp>
      <p:sp>
        <p:nvSpPr>
          <p:cNvPr id="18" name="TextBox 18"/>
          <p:cNvSpPr txBox="1"/>
          <p:nvPr/>
        </p:nvSpPr>
        <p:spPr>
          <a:xfrm>
            <a:off x="1897075" y="5680441"/>
            <a:ext cx="5762895" cy="672447"/>
          </a:xfrm>
          <a:prstGeom prst="rect">
            <a:avLst/>
          </a:prstGeom>
        </p:spPr>
        <p:txBody>
          <a:bodyPr lIns="0" tIns="0" rIns="0" bIns="0" rtlCol="0" anchor="t">
            <a:spAutoFit/>
          </a:bodyPr>
          <a:lstStyle/>
          <a:p>
            <a:pPr algn="ctr">
              <a:lnSpc>
                <a:spcPts val="5459"/>
              </a:lnSpc>
              <a:spcBef>
                <a:spcPct val="0"/>
              </a:spcBef>
            </a:pPr>
            <a:r>
              <a:rPr lang="en-US" sz="3900" spc="97">
                <a:solidFill>
                  <a:srgbClr val="000000"/>
                </a:solidFill>
                <a:latin typeface="Kollektif"/>
              </a:rPr>
              <a:t>Vary your question types</a:t>
            </a:r>
          </a:p>
        </p:txBody>
      </p:sp>
      <p:grpSp>
        <p:nvGrpSpPr>
          <p:cNvPr id="19" name="Group 19"/>
          <p:cNvGrpSpPr/>
          <p:nvPr/>
        </p:nvGrpSpPr>
        <p:grpSpPr>
          <a:xfrm>
            <a:off x="496009" y="556806"/>
            <a:ext cx="175452" cy="175452"/>
            <a:chOff x="0" y="0"/>
            <a:chExt cx="1913890" cy="1913890"/>
          </a:xfrm>
        </p:grpSpPr>
        <p:sp>
          <p:nvSpPr>
            <p:cNvPr id="20" name="Freeform 2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DFDFD"/>
            </a:solidFill>
          </p:spPr>
        </p:sp>
      </p:grpSp>
      <p:grpSp>
        <p:nvGrpSpPr>
          <p:cNvPr id="21" name="Group 21"/>
          <p:cNvGrpSpPr/>
          <p:nvPr/>
        </p:nvGrpSpPr>
        <p:grpSpPr>
          <a:xfrm>
            <a:off x="838780" y="556806"/>
            <a:ext cx="175452" cy="175452"/>
            <a:chOff x="0" y="0"/>
            <a:chExt cx="1913890" cy="1913890"/>
          </a:xfrm>
        </p:grpSpPr>
        <p:sp>
          <p:nvSpPr>
            <p:cNvPr id="22" name="Freeform 2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DFDFD"/>
            </a:solidFill>
          </p:spPr>
        </p:sp>
      </p:grpSp>
      <p:grpSp>
        <p:nvGrpSpPr>
          <p:cNvPr id="23" name="Group 23"/>
          <p:cNvGrpSpPr/>
          <p:nvPr/>
        </p:nvGrpSpPr>
        <p:grpSpPr>
          <a:xfrm>
            <a:off x="1181551" y="556806"/>
            <a:ext cx="175452" cy="175452"/>
            <a:chOff x="0" y="0"/>
            <a:chExt cx="1913890" cy="1913890"/>
          </a:xfrm>
        </p:grpSpPr>
        <p:sp>
          <p:nvSpPr>
            <p:cNvPr id="24" name="Freeform 2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DFDFD"/>
            </a:solidFill>
          </p:spPr>
        </p:sp>
      </p:grpSp>
      <p:grpSp>
        <p:nvGrpSpPr>
          <p:cNvPr id="25" name="Group 25"/>
          <p:cNvGrpSpPr/>
          <p:nvPr/>
        </p:nvGrpSpPr>
        <p:grpSpPr>
          <a:xfrm>
            <a:off x="1524321" y="556806"/>
            <a:ext cx="175452" cy="175452"/>
            <a:chOff x="0" y="0"/>
            <a:chExt cx="1913890" cy="1913890"/>
          </a:xfrm>
        </p:grpSpPr>
        <p:sp>
          <p:nvSpPr>
            <p:cNvPr id="26" name="Freeform 2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DFDFD"/>
            </a:solidFill>
          </p:spPr>
        </p:sp>
      </p:grpSp>
      <p:sp>
        <p:nvSpPr>
          <p:cNvPr id="27" name="TextBox 27"/>
          <p:cNvSpPr txBox="1"/>
          <p:nvPr/>
        </p:nvSpPr>
        <p:spPr>
          <a:xfrm>
            <a:off x="496009" y="1274301"/>
            <a:ext cx="3637252" cy="862925"/>
          </a:xfrm>
          <a:prstGeom prst="rect">
            <a:avLst/>
          </a:prstGeom>
        </p:spPr>
        <p:txBody>
          <a:bodyPr lIns="0" tIns="0" rIns="0" bIns="0" rtlCol="0" anchor="t">
            <a:spAutoFit/>
          </a:bodyPr>
          <a:lstStyle/>
          <a:p>
            <a:pPr algn="just">
              <a:lnSpc>
                <a:spcPts val="7033"/>
              </a:lnSpc>
              <a:spcBef>
                <a:spcPct val="0"/>
              </a:spcBef>
            </a:pPr>
            <a:r>
              <a:rPr lang="en-US" sz="5023" spc="301">
                <a:solidFill>
                  <a:srgbClr val="FFFFFF"/>
                </a:solidFill>
                <a:latin typeface="Kollektif Bold"/>
              </a:rPr>
              <a:t>CONTENT</a:t>
            </a:r>
          </a:p>
        </p:txBody>
      </p:sp>
      <p:sp>
        <p:nvSpPr>
          <p:cNvPr id="28" name="TextBox 28"/>
          <p:cNvSpPr txBox="1"/>
          <p:nvPr/>
        </p:nvSpPr>
        <p:spPr>
          <a:xfrm>
            <a:off x="583735" y="863162"/>
            <a:ext cx="3144579" cy="515950"/>
          </a:xfrm>
          <a:prstGeom prst="rect">
            <a:avLst/>
          </a:prstGeom>
        </p:spPr>
        <p:txBody>
          <a:bodyPr lIns="0" tIns="0" rIns="0" bIns="0" rtlCol="0" anchor="t">
            <a:spAutoFit/>
          </a:bodyPr>
          <a:lstStyle/>
          <a:p>
            <a:pPr algn="just">
              <a:lnSpc>
                <a:spcPts val="4111"/>
              </a:lnSpc>
              <a:spcBef>
                <a:spcPct val="0"/>
              </a:spcBef>
            </a:pPr>
            <a:r>
              <a:rPr lang="en-US" sz="2936" spc="73">
                <a:solidFill>
                  <a:srgbClr val="FFFFFF"/>
                </a:solidFill>
                <a:latin typeface="Kollektif"/>
              </a:rPr>
              <a:t>Connection to </a:t>
            </a:r>
          </a:p>
        </p:txBody>
      </p:sp>
      <p:sp>
        <p:nvSpPr>
          <p:cNvPr id="29" name="TextBox 29"/>
          <p:cNvSpPr txBox="1"/>
          <p:nvPr/>
        </p:nvSpPr>
        <p:spPr>
          <a:xfrm>
            <a:off x="1699773" y="3011263"/>
            <a:ext cx="4903570" cy="672447"/>
          </a:xfrm>
          <a:prstGeom prst="rect">
            <a:avLst/>
          </a:prstGeom>
        </p:spPr>
        <p:txBody>
          <a:bodyPr lIns="0" tIns="0" rIns="0" bIns="0" rtlCol="0" anchor="t">
            <a:spAutoFit/>
          </a:bodyPr>
          <a:lstStyle/>
          <a:p>
            <a:pPr algn="ctr">
              <a:lnSpc>
                <a:spcPts val="5459"/>
              </a:lnSpc>
              <a:spcBef>
                <a:spcPct val="0"/>
              </a:spcBef>
            </a:pPr>
            <a:r>
              <a:rPr lang="en-US" sz="3900" spc="97">
                <a:solidFill>
                  <a:srgbClr val="000000"/>
                </a:solidFill>
                <a:latin typeface="Kollektif"/>
              </a:rPr>
              <a:t>Layer your questions </a:t>
            </a:r>
          </a:p>
        </p:txBody>
      </p:sp>
      <p:sp>
        <p:nvSpPr>
          <p:cNvPr id="30" name="TextBox 30"/>
          <p:cNvSpPr txBox="1"/>
          <p:nvPr/>
        </p:nvSpPr>
        <p:spPr>
          <a:xfrm>
            <a:off x="1897075" y="8684874"/>
            <a:ext cx="10058616" cy="672447"/>
          </a:xfrm>
          <a:prstGeom prst="rect">
            <a:avLst/>
          </a:prstGeom>
        </p:spPr>
        <p:txBody>
          <a:bodyPr lIns="0" tIns="0" rIns="0" bIns="0" rtlCol="0" anchor="t">
            <a:spAutoFit/>
          </a:bodyPr>
          <a:lstStyle/>
          <a:p>
            <a:pPr algn="ctr">
              <a:lnSpc>
                <a:spcPts val="5459"/>
              </a:lnSpc>
              <a:spcBef>
                <a:spcPct val="0"/>
              </a:spcBef>
            </a:pPr>
            <a:r>
              <a:rPr lang="en-US" sz="3900" spc="97">
                <a:solidFill>
                  <a:srgbClr val="000000"/>
                </a:solidFill>
                <a:latin typeface="Kollektif"/>
              </a:rPr>
              <a:t>Include directions for student participation.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89" t="8464" r="967" b="8643"/>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76821" y="3222976"/>
            <a:ext cx="11334359" cy="405976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39140" y="2504192"/>
            <a:ext cx="2748661" cy="93454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81642" y="2032548"/>
            <a:ext cx="3164183" cy="107582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700689" y="4613572"/>
            <a:ext cx="1558611" cy="52992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844005" y="-655697"/>
            <a:ext cx="3857042" cy="131139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04407" y="-655697"/>
            <a:ext cx="3857042" cy="131139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20887" y="7941357"/>
            <a:ext cx="1792352" cy="266026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1642" y="7534087"/>
            <a:ext cx="1854775" cy="2752913"/>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0189" y="7994187"/>
            <a:ext cx="1792352" cy="2660263"/>
          </a:xfrm>
          <a:prstGeom prst="rect">
            <a:avLst/>
          </a:prstGeom>
        </p:spPr>
      </p:pic>
      <p:sp>
        <p:nvSpPr>
          <p:cNvPr id="12" name="TextBox 12"/>
          <p:cNvSpPr txBox="1"/>
          <p:nvPr/>
        </p:nvSpPr>
        <p:spPr>
          <a:xfrm>
            <a:off x="4226551" y="3266613"/>
            <a:ext cx="10203775" cy="3257550"/>
          </a:xfrm>
          <a:prstGeom prst="rect">
            <a:avLst/>
          </a:prstGeom>
        </p:spPr>
        <p:txBody>
          <a:bodyPr lIns="0" tIns="0" rIns="0" bIns="0" rtlCol="0" anchor="t">
            <a:spAutoFit/>
          </a:bodyPr>
          <a:lstStyle/>
          <a:p>
            <a:pPr algn="ctr">
              <a:lnSpc>
                <a:spcPts val="10319"/>
              </a:lnSpc>
            </a:pPr>
            <a:r>
              <a:rPr lang="en-US" sz="8599" spc="687">
                <a:solidFill>
                  <a:srgbClr val="465462"/>
                </a:solidFill>
                <a:latin typeface="Bryndan Write"/>
              </a:rPr>
              <a:t>Questions?</a:t>
            </a:r>
          </a:p>
          <a:p>
            <a:pPr algn="ctr">
              <a:lnSpc>
                <a:spcPts val="10319"/>
              </a:lnSpc>
            </a:pPr>
            <a:r>
              <a:rPr lang="en-US" sz="8599" spc="687">
                <a:solidFill>
                  <a:srgbClr val="465462"/>
                </a:solidFill>
                <a:latin typeface="Bryndan Write"/>
              </a:rPr>
              <a:t>Let's Brainstorm!</a:t>
            </a:r>
          </a:p>
          <a:p>
            <a:pPr algn="ctr">
              <a:lnSpc>
                <a:spcPts val="4439"/>
              </a:lnSpc>
            </a:pPr>
            <a:endParaRPr lang="en-US" sz="8599" spc="687">
              <a:solidFill>
                <a:srgbClr val="465462"/>
              </a:solidFill>
              <a:latin typeface="Bryndan Write"/>
            </a:endParaRP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372851" y="6554123"/>
            <a:ext cx="8114950" cy="373287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0"/>
          <p:cNvGrpSpPr/>
          <p:nvPr/>
        </p:nvGrpSpPr>
        <p:grpSpPr>
          <a:xfrm>
            <a:off x="0" y="1667608"/>
            <a:ext cx="7851786" cy="2308679"/>
            <a:chOff x="0" y="0"/>
            <a:chExt cx="7132838" cy="2097285"/>
          </a:xfrm>
        </p:grpSpPr>
        <p:sp>
          <p:nvSpPr>
            <p:cNvPr id="21" name="Freeform 21"/>
            <p:cNvSpPr/>
            <p:nvPr/>
          </p:nvSpPr>
          <p:spPr>
            <a:xfrm>
              <a:off x="0" y="0"/>
              <a:ext cx="7132838" cy="2097285"/>
            </a:xfrm>
            <a:custGeom>
              <a:avLst/>
              <a:gdLst/>
              <a:ahLst/>
              <a:cxnLst/>
              <a:rect l="l" t="t" r="r" b="b"/>
              <a:pathLst>
                <a:path w="7132838" h="2097285">
                  <a:moveTo>
                    <a:pt x="0" y="0"/>
                  </a:moveTo>
                  <a:lnTo>
                    <a:pt x="7132838" y="0"/>
                  </a:lnTo>
                  <a:lnTo>
                    <a:pt x="7132838" y="2097285"/>
                  </a:lnTo>
                  <a:lnTo>
                    <a:pt x="0" y="2097285"/>
                  </a:lnTo>
                  <a:close/>
                </a:path>
              </a:pathLst>
            </a:custGeom>
            <a:solidFill>
              <a:srgbClr val="5B4F47"/>
            </a:solidFill>
          </p:spPr>
        </p:sp>
      </p:grpSp>
      <p:grpSp>
        <p:nvGrpSpPr>
          <p:cNvPr id="2" name="Group 2"/>
          <p:cNvGrpSpPr>
            <a:grpSpLocks noChangeAspect="1"/>
          </p:cNvGrpSpPr>
          <p:nvPr/>
        </p:nvGrpSpPr>
        <p:grpSpPr>
          <a:xfrm>
            <a:off x="9299326" y="17318"/>
            <a:ext cx="6925620" cy="10287000"/>
            <a:chOff x="0" y="0"/>
            <a:chExt cx="4275074" cy="6350000"/>
          </a:xfrm>
        </p:grpSpPr>
        <p:sp>
          <p:nvSpPr>
            <p:cNvPr id="3" name="Freeform 3"/>
            <p:cNvSpPr/>
            <p:nvPr/>
          </p:nvSpPr>
          <p:spPr>
            <a:xfrm>
              <a:off x="0" y="0"/>
              <a:ext cx="4275074" cy="6350000"/>
            </a:xfrm>
            <a:custGeom>
              <a:avLst/>
              <a:gdLst/>
              <a:ahLst/>
              <a:cxnLst/>
              <a:rect l="l" t="t" r="r" b="b"/>
              <a:pathLst>
                <a:path w="4275074" h="6350000">
                  <a:moveTo>
                    <a:pt x="4275074" y="0"/>
                  </a:moveTo>
                  <a:lnTo>
                    <a:pt x="2736723" y="6350000"/>
                  </a:lnTo>
                  <a:lnTo>
                    <a:pt x="0" y="6350000"/>
                  </a:lnTo>
                  <a:lnTo>
                    <a:pt x="1520444" y="0"/>
                  </a:lnTo>
                  <a:lnTo>
                    <a:pt x="4275074" y="0"/>
                  </a:lnTo>
                  <a:close/>
                </a:path>
              </a:pathLst>
            </a:custGeom>
            <a:blipFill>
              <a:blip r:embed="rId3">
                <a:alphaModFix amt="92000"/>
              </a:blip>
              <a:stretch>
                <a:fillRect l="-77647" r="-77647"/>
              </a:stretch>
            </a:blipFill>
          </p:spPr>
        </p:sp>
      </p:grpSp>
      <p:grpSp>
        <p:nvGrpSpPr>
          <p:cNvPr id="4" name="Group 4"/>
          <p:cNvGrpSpPr>
            <a:grpSpLocks noChangeAspect="1"/>
          </p:cNvGrpSpPr>
          <p:nvPr/>
        </p:nvGrpSpPr>
        <p:grpSpPr>
          <a:xfrm>
            <a:off x="5306464" y="0"/>
            <a:ext cx="6925620" cy="10287000"/>
            <a:chOff x="0" y="0"/>
            <a:chExt cx="4275074" cy="6350000"/>
          </a:xfrm>
        </p:grpSpPr>
        <p:sp>
          <p:nvSpPr>
            <p:cNvPr id="5" name="Freeform 5"/>
            <p:cNvSpPr/>
            <p:nvPr/>
          </p:nvSpPr>
          <p:spPr>
            <a:xfrm>
              <a:off x="0" y="0"/>
              <a:ext cx="4275074" cy="6350000"/>
            </a:xfrm>
            <a:custGeom>
              <a:avLst/>
              <a:gdLst/>
              <a:ahLst/>
              <a:cxnLst/>
              <a:rect l="l" t="t" r="r" b="b"/>
              <a:pathLst>
                <a:path w="4275074" h="6350000">
                  <a:moveTo>
                    <a:pt x="4275074" y="0"/>
                  </a:moveTo>
                  <a:lnTo>
                    <a:pt x="2736723" y="6350000"/>
                  </a:lnTo>
                  <a:lnTo>
                    <a:pt x="0" y="6350000"/>
                  </a:lnTo>
                  <a:lnTo>
                    <a:pt x="1520444" y="0"/>
                  </a:lnTo>
                  <a:lnTo>
                    <a:pt x="4275074" y="0"/>
                  </a:lnTo>
                  <a:close/>
                </a:path>
              </a:pathLst>
            </a:custGeom>
            <a:blipFill>
              <a:blip r:embed="rId4">
                <a:alphaModFix amt="89000"/>
              </a:blip>
              <a:stretch>
                <a:fillRect t="-524" b="-524"/>
              </a:stretch>
            </a:blipFill>
          </p:spPr>
        </p:sp>
      </p:grpSp>
      <p:grpSp>
        <p:nvGrpSpPr>
          <p:cNvPr id="8" name="Group 8"/>
          <p:cNvGrpSpPr/>
          <p:nvPr/>
        </p:nvGrpSpPr>
        <p:grpSpPr>
          <a:xfrm>
            <a:off x="1028700" y="940974"/>
            <a:ext cx="175452" cy="175452"/>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10" name="Group 10"/>
          <p:cNvGrpSpPr/>
          <p:nvPr/>
        </p:nvGrpSpPr>
        <p:grpSpPr>
          <a:xfrm>
            <a:off x="1371471" y="940974"/>
            <a:ext cx="175452" cy="175452"/>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12" name="Group 12"/>
          <p:cNvGrpSpPr/>
          <p:nvPr/>
        </p:nvGrpSpPr>
        <p:grpSpPr>
          <a:xfrm>
            <a:off x="1714242" y="940974"/>
            <a:ext cx="175452" cy="175452"/>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14" name="Group 14"/>
          <p:cNvGrpSpPr/>
          <p:nvPr/>
        </p:nvGrpSpPr>
        <p:grpSpPr>
          <a:xfrm>
            <a:off x="2057013" y="940974"/>
            <a:ext cx="175452" cy="175452"/>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16" name="Group 16"/>
          <p:cNvGrpSpPr>
            <a:grpSpLocks noChangeAspect="1"/>
          </p:cNvGrpSpPr>
          <p:nvPr/>
        </p:nvGrpSpPr>
        <p:grpSpPr>
          <a:xfrm>
            <a:off x="13457750" y="0"/>
            <a:ext cx="7408138" cy="10304318"/>
            <a:chOff x="0" y="0"/>
            <a:chExt cx="4275074" cy="6350000"/>
          </a:xfrm>
        </p:grpSpPr>
        <p:sp>
          <p:nvSpPr>
            <p:cNvPr id="17" name="Freeform 17"/>
            <p:cNvSpPr/>
            <p:nvPr/>
          </p:nvSpPr>
          <p:spPr>
            <a:xfrm>
              <a:off x="0" y="0"/>
              <a:ext cx="4275074" cy="6350000"/>
            </a:xfrm>
            <a:custGeom>
              <a:avLst/>
              <a:gdLst/>
              <a:ahLst/>
              <a:cxnLst/>
              <a:rect l="l" t="t" r="r" b="b"/>
              <a:pathLst>
                <a:path w="4275074" h="6350000">
                  <a:moveTo>
                    <a:pt x="4275074" y="0"/>
                  </a:moveTo>
                  <a:lnTo>
                    <a:pt x="2736723" y="6350000"/>
                  </a:lnTo>
                  <a:lnTo>
                    <a:pt x="0" y="6350000"/>
                  </a:lnTo>
                  <a:lnTo>
                    <a:pt x="1520444" y="0"/>
                  </a:lnTo>
                  <a:lnTo>
                    <a:pt x="4275074" y="0"/>
                  </a:lnTo>
                  <a:close/>
                </a:path>
              </a:pathLst>
            </a:custGeom>
            <a:blipFill>
              <a:blip r:embed="rId5"/>
              <a:stretch>
                <a:fillRect l="-122942"/>
              </a:stretch>
            </a:blipFill>
          </p:spPr>
        </p:sp>
      </p:grpSp>
      <p:sp>
        <p:nvSpPr>
          <p:cNvPr id="22" name="TextBox 22"/>
          <p:cNvSpPr txBox="1"/>
          <p:nvPr/>
        </p:nvSpPr>
        <p:spPr>
          <a:xfrm>
            <a:off x="236554" y="1861773"/>
            <a:ext cx="5657242" cy="2114514"/>
          </a:xfrm>
          <a:prstGeom prst="rect">
            <a:avLst/>
          </a:prstGeom>
        </p:spPr>
        <p:txBody>
          <a:bodyPr lIns="0" tIns="0" rIns="0" bIns="0" rtlCol="0" anchor="t">
            <a:spAutoFit/>
          </a:bodyPr>
          <a:lstStyle/>
          <a:p>
            <a:pPr algn="ctr">
              <a:lnSpc>
                <a:spcPts val="8400"/>
              </a:lnSpc>
              <a:spcBef>
                <a:spcPct val="0"/>
              </a:spcBef>
            </a:pPr>
            <a:r>
              <a:rPr lang="en-US" sz="6000" spc="576" dirty="0">
                <a:solidFill>
                  <a:srgbClr val="FFFFFF"/>
                </a:solidFill>
                <a:latin typeface="Homemade Apple"/>
              </a:rPr>
              <a:t>3 Essential Connections</a:t>
            </a:r>
          </a:p>
        </p:txBody>
      </p:sp>
      <p:sp>
        <p:nvSpPr>
          <p:cNvPr id="23" name="TextBox 23"/>
          <p:cNvSpPr txBox="1"/>
          <p:nvPr/>
        </p:nvSpPr>
        <p:spPr>
          <a:xfrm>
            <a:off x="0" y="4238962"/>
            <a:ext cx="5306464" cy="904538"/>
          </a:xfrm>
          <a:prstGeom prst="rect">
            <a:avLst/>
          </a:prstGeom>
        </p:spPr>
        <p:txBody>
          <a:bodyPr lIns="0" tIns="0" rIns="0" bIns="0" rtlCol="0" anchor="t">
            <a:spAutoFit/>
          </a:bodyPr>
          <a:lstStyle/>
          <a:p>
            <a:pPr algn="ctr">
              <a:lnSpc>
                <a:spcPts val="7364"/>
              </a:lnSpc>
              <a:spcBef>
                <a:spcPct val="0"/>
              </a:spcBef>
            </a:pPr>
            <a:r>
              <a:rPr lang="en-US" sz="5260" spc="315">
                <a:solidFill>
                  <a:srgbClr val="433831"/>
                </a:solidFill>
                <a:latin typeface="Kollektif"/>
              </a:rPr>
              <a:t>Connection to... </a:t>
            </a:r>
          </a:p>
        </p:txBody>
      </p:sp>
      <p:sp>
        <p:nvSpPr>
          <p:cNvPr id="24" name="TextBox 24"/>
          <p:cNvSpPr txBox="1"/>
          <p:nvPr/>
        </p:nvSpPr>
        <p:spPr>
          <a:xfrm>
            <a:off x="103996" y="5349267"/>
            <a:ext cx="5970042" cy="3270125"/>
          </a:xfrm>
          <a:prstGeom prst="rect">
            <a:avLst/>
          </a:prstGeom>
        </p:spPr>
        <p:txBody>
          <a:bodyPr lIns="0" tIns="0" rIns="0" bIns="0" rtlCol="0" anchor="t">
            <a:spAutoFit/>
          </a:bodyPr>
          <a:lstStyle/>
          <a:p>
            <a:pPr>
              <a:lnSpc>
                <a:spcPts val="7599"/>
              </a:lnSpc>
            </a:pPr>
            <a:r>
              <a:rPr lang="en-US" sz="4999" spc="99" dirty="0">
                <a:solidFill>
                  <a:srgbClr val="433831"/>
                </a:solidFill>
                <a:latin typeface="Kollektif"/>
              </a:rPr>
              <a:t>1) Peers</a:t>
            </a:r>
          </a:p>
          <a:p>
            <a:pPr>
              <a:lnSpc>
                <a:spcPts val="7599"/>
              </a:lnSpc>
            </a:pPr>
            <a:r>
              <a:rPr lang="en-US" sz="4999" spc="124" dirty="0">
                <a:solidFill>
                  <a:srgbClr val="433831"/>
                </a:solidFill>
                <a:latin typeface="Kollektif"/>
              </a:rPr>
              <a:t>2) Content</a:t>
            </a:r>
          </a:p>
          <a:p>
            <a:pPr>
              <a:lnSpc>
                <a:spcPts val="11400"/>
              </a:lnSpc>
            </a:pPr>
            <a:r>
              <a:rPr lang="en-US" sz="7500" spc="187" dirty="0">
                <a:solidFill>
                  <a:srgbClr val="433831"/>
                </a:solidFill>
                <a:latin typeface="Kollektif"/>
              </a:rPr>
              <a:t>3) </a:t>
            </a:r>
            <a:r>
              <a:rPr lang="en-US" sz="7500" spc="187" dirty="0">
                <a:solidFill>
                  <a:srgbClr val="351F17"/>
                </a:solidFill>
                <a:latin typeface="Kollektif Bold"/>
              </a:rPr>
              <a:t>Instructor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516448" cy="2153597"/>
            <a:chOff x="0" y="0"/>
            <a:chExt cx="1311288" cy="997060"/>
          </a:xfrm>
        </p:grpSpPr>
        <p:sp>
          <p:nvSpPr>
            <p:cNvPr id="3" name="Freeform 3"/>
            <p:cNvSpPr/>
            <p:nvPr/>
          </p:nvSpPr>
          <p:spPr>
            <a:xfrm>
              <a:off x="0" y="0"/>
              <a:ext cx="1311288" cy="997060"/>
            </a:xfrm>
            <a:custGeom>
              <a:avLst/>
              <a:gdLst/>
              <a:ahLst/>
              <a:cxnLst/>
              <a:rect l="l" t="t" r="r" b="b"/>
              <a:pathLst>
                <a:path w="1311288" h="997060">
                  <a:moveTo>
                    <a:pt x="0" y="0"/>
                  </a:moveTo>
                  <a:lnTo>
                    <a:pt x="1311288" y="0"/>
                  </a:lnTo>
                  <a:lnTo>
                    <a:pt x="1311288" y="997060"/>
                  </a:lnTo>
                  <a:lnTo>
                    <a:pt x="0" y="997060"/>
                  </a:lnTo>
                  <a:close/>
                </a:path>
              </a:pathLst>
            </a:custGeom>
            <a:solidFill>
              <a:srgbClr val="433831"/>
            </a:solidFill>
          </p:spPr>
        </p:sp>
      </p:grpSp>
      <p:grpSp>
        <p:nvGrpSpPr>
          <p:cNvPr id="4" name="Group 4"/>
          <p:cNvGrpSpPr/>
          <p:nvPr/>
        </p:nvGrpSpPr>
        <p:grpSpPr>
          <a:xfrm>
            <a:off x="516832" y="341882"/>
            <a:ext cx="149212" cy="14921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6" name="Group 6"/>
          <p:cNvGrpSpPr/>
          <p:nvPr/>
        </p:nvGrpSpPr>
        <p:grpSpPr>
          <a:xfrm>
            <a:off x="808340" y="341882"/>
            <a:ext cx="149212" cy="149212"/>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8" name="Group 8"/>
          <p:cNvGrpSpPr/>
          <p:nvPr/>
        </p:nvGrpSpPr>
        <p:grpSpPr>
          <a:xfrm>
            <a:off x="1099848" y="341882"/>
            <a:ext cx="149212" cy="149212"/>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10" name="Group 10"/>
          <p:cNvGrpSpPr/>
          <p:nvPr/>
        </p:nvGrpSpPr>
        <p:grpSpPr>
          <a:xfrm>
            <a:off x="1391356" y="341882"/>
            <a:ext cx="149212" cy="149212"/>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pic>
        <p:nvPicPr>
          <p:cNvPr id="12" name="Picture 12"/>
          <p:cNvPicPr>
            <a:picLocks noChangeAspect="1"/>
          </p:cNvPicPr>
          <p:nvPr/>
        </p:nvPicPr>
        <p:blipFill>
          <a:blip r:embed="rId3">
            <a:alphaModFix amt="9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053692" y="4982461"/>
            <a:ext cx="745842" cy="1285935"/>
          </a:xfrm>
          <a:prstGeom prst="rect">
            <a:avLst/>
          </a:prstGeom>
        </p:spPr>
      </p:pic>
      <p:pic>
        <p:nvPicPr>
          <p:cNvPr id="13" name="Picture 13"/>
          <p:cNvPicPr>
            <a:picLocks noChangeAspect="1"/>
          </p:cNvPicPr>
          <p:nvPr/>
        </p:nvPicPr>
        <p:blipFill rotWithShape="1">
          <a:blip r:embed="rId5"/>
          <a:srcRect l="19478" b="2695"/>
          <a:stretch/>
        </p:blipFill>
        <p:spPr>
          <a:xfrm>
            <a:off x="0" y="2095247"/>
            <a:ext cx="4516448" cy="8191754"/>
          </a:xfrm>
          <a:prstGeom prst="rect">
            <a:avLst/>
          </a:prstGeom>
        </p:spPr>
      </p:pic>
      <p:sp>
        <p:nvSpPr>
          <p:cNvPr id="14" name="TextBox 14"/>
          <p:cNvSpPr txBox="1"/>
          <p:nvPr/>
        </p:nvSpPr>
        <p:spPr>
          <a:xfrm>
            <a:off x="4783646" y="2700413"/>
            <a:ext cx="12519706" cy="1778920"/>
          </a:xfrm>
          <a:prstGeom prst="rect">
            <a:avLst/>
          </a:prstGeom>
        </p:spPr>
        <p:txBody>
          <a:bodyPr lIns="0" tIns="0" rIns="0" bIns="0" rtlCol="0" anchor="t">
            <a:spAutoFit/>
          </a:bodyPr>
          <a:lstStyle/>
          <a:p>
            <a:pPr>
              <a:lnSpc>
                <a:spcPts val="14477"/>
              </a:lnSpc>
              <a:spcBef>
                <a:spcPct val="0"/>
              </a:spcBef>
            </a:pPr>
            <a:r>
              <a:rPr lang="en-US" sz="10341">
                <a:solidFill>
                  <a:srgbClr val="000000"/>
                </a:solidFill>
                <a:latin typeface="Homemade Apple"/>
              </a:rPr>
              <a:t>be human online</a:t>
            </a:r>
          </a:p>
        </p:txBody>
      </p:sp>
      <p:sp>
        <p:nvSpPr>
          <p:cNvPr id="15" name="TextBox 15"/>
          <p:cNvSpPr txBox="1"/>
          <p:nvPr/>
        </p:nvSpPr>
        <p:spPr>
          <a:xfrm>
            <a:off x="6774673" y="4656599"/>
            <a:ext cx="7434773" cy="5504780"/>
          </a:xfrm>
          <a:prstGeom prst="rect">
            <a:avLst/>
          </a:prstGeom>
        </p:spPr>
        <p:txBody>
          <a:bodyPr lIns="0" tIns="0" rIns="0" bIns="0" rtlCol="0" anchor="t">
            <a:spAutoFit/>
          </a:bodyPr>
          <a:lstStyle/>
          <a:p>
            <a:pPr>
              <a:lnSpc>
                <a:spcPts val="12548"/>
              </a:lnSpc>
            </a:pPr>
            <a:r>
              <a:rPr lang="en-US" sz="7089" spc="368">
                <a:solidFill>
                  <a:srgbClr val="433831"/>
                </a:solidFill>
                <a:latin typeface="Kollektif"/>
              </a:rPr>
              <a:t>Presence</a:t>
            </a:r>
          </a:p>
          <a:p>
            <a:pPr>
              <a:lnSpc>
                <a:spcPts val="12548"/>
              </a:lnSpc>
            </a:pPr>
            <a:r>
              <a:rPr lang="en-US" sz="7089" spc="368">
                <a:solidFill>
                  <a:srgbClr val="433831"/>
                </a:solidFill>
                <a:latin typeface="Kollektif"/>
              </a:rPr>
              <a:t>Awareness</a:t>
            </a:r>
          </a:p>
          <a:p>
            <a:pPr>
              <a:lnSpc>
                <a:spcPts val="12548"/>
              </a:lnSpc>
            </a:pPr>
            <a:r>
              <a:rPr lang="en-US" sz="7089" spc="368">
                <a:solidFill>
                  <a:srgbClr val="433831"/>
                </a:solidFill>
                <a:latin typeface="Kollektif"/>
              </a:rPr>
              <a:t>Empathy</a:t>
            </a:r>
          </a:p>
          <a:p>
            <a:pPr>
              <a:lnSpc>
                <a:spcPts val="5646"/>
              </a:lnSpc>
            </a:pPr>
            <a:endParaRPr lang="en-US" sz="7089" spc="368">
              <a:solidFill>
                <a:srgbClr val="433831"/>
              </a:solidFill>
              <a:latin typeface="Kollektif"/>
            </a:endParaRPr>
          </a:p>
        </p:txBody>
      </p:sp>
      <p:sp>
        <p:nvSpPr>
          <p:cNvPr id="16" name="TextBox 16"/>
          <p:cNvSpPr txBox="1"/>
          <p:nvPr/>
        </p:nvSpPr>
        <p:spPr>
          <a:xfrm>
            <a:off x="295448" y="1054022"/>
            <a:ext cx="5355840" cy="705371"/>
          </a:xfrm>
          <a:prstGeom prst="rect">
            <a:avLst/>
          </a:prstGeom>
        </p:spPr>
        <p:txBody>
          <a:bodyPr lIns="0" tIns="0" rIns="0" bIns="0" rtlCol="0" anchor="t">
            <a:spAutoFit/>
          </a:bodyPr>
          <a:lstStyle/>
          <a:p>
            <a:pPr algn="just">
              <a:lnSpc>
                <a:spcPts val="5743"/>
              </a:lnSpc>
              <a:spcBef>
                <a:spcPct val="0"/>
              </a:spcBef>
            </a:pPr>
            <a:r>
              <a:rPr lang="en-US" sz="4102" spc="246">
                <a:solidFill>
                  <a:srgbClr val="FFFFFF"/>
                </a:solidFill>
                <a:latin typeface="Kollektif Bold"/>
              </a:rPr>
              <a:t>INSTRUCTOR</a:t>
            </a:r>
          </a:p>
        </p:txBody>
      </p:sp>
      <p:sp>
        <p:nvSpPr>
          <p:cNvPr id="17" name="TextBox 17"/>
          <p:cNvSpPr txBox="1"/>
          <p:nvPr/>
        </p:nvSpPr>
        <p:spPr>
          <a:xfrm>
            <a:off x="295448" y="718169"/>
            <a:ext cx="5355840" cy="422332"/>
          </a:xfrm>
          <a:prstGeom prst="rect">
            <a:avLst/>
          </a:prstGeom>
        </p:spPr>
        <p:txBody>
          <a:bodyPr lIns="0" tIns="0" rIns="0" bIns="0" rtlCol="0" anchor="t">
            <a:spAutoFit/>
          </a:bodyPr>
          <a:lstStyle/>
          <a:p>
            <a:pPr algn="just">
              <a:lnSpc>
                <a:spcPts val="3496"/>
              </a:lnSpc>
              <a:spcBef>
                <a:spcPct val="0"/>
              </a:spcBef>
            </a:pPr>
            <a:r>
              <a:rPr lang="en-US" sz="2497" spc="62">
                <a:solidFill>
                  <a:srgbClr val="FFFFFF"/>
                </a:solidFill>
                <a:latin typeface="Kollektif"/>
              </a:rPr>
              <a:t>Connection to </a:t>
            </a:r>
          </a:p>
        </p:txBody>
      </p:sp>
      <p:sp>
        <p:nvSpPr>
          <p:cNvPr id="18" name="TextBox 18"/>
          <p:cNvSpPr txBox="1"/>
          <p:nvPr/>
        </p:nvSpPr>
        <p:spPr>
          <a:xfrm>
            <a:off x="4627552" y="1141883"/>
            <a:ext cx="4516448" cy="1038207"/>
          </a:xfrm>
          <a:prstGeom prst="rect">
            <a:avLst/>
          </a:prstGeom>
        </p:spPr>
        <p:txBody>
          <a:bodyPr lIns="0" tIns="0" rIns="0" bIns="0" rtlCol="0" anchor="t">
            <a:spAutoFit/>
          </a:bodyPr>
          <a:lstStyle/>
          <a:p>
            <a:pPr algn="ctr">
              <a:lnSpc>
                <a:spcPts val="8400"/>
              </a:lnSpc>
            </a:pPr>
            <a:r>
              <a:rPr lang="en-US" sz="6000">
                <a:solidFill>
                  <a:srgbClr val="433831"/>
                </a:solidFill>
                <a:latin typeface="Kollektif"/>
              </a:rPr>
              <a:t>3 ways to </a:t>
            </a:r>
          </a:p>
        </p:txBody>
      </p:sp>
      <p:pic>
        <p:nvPicPr>
          <p:cNvPr id="19" name="Picture 19"/>
          <p:cNvPicPr>
            <a:picLocks noChangeAspect="1"/>
          </p:cNvPicPr>
          <p:nvPr/>
        </p:nvPicPr>
        <p:blipFill>
          <a:blip r:embed="rId3">
            <a:alphaModFix amt="9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053692" y="6509745"/>
            <a:ext cx="745842" cy="1285935"/>
          </a:xfrm>
          <a:prstGeom prst="rect">
            <a:avLst/>
          </a:prstGeom>
        </p:spPr>
      </p:pic>
      <p:pic>
        <p:nvPicPr>
          <p:cNvPr id="20" name="Picture 20"/>
          <p:cNvPicPr>
            <a:picLocks noChangeAspect="1"/>
          </p:cNvPicPr>
          <p:nvPr/>
        </p:nvPicPr>
        <p:blipFill>
          <a:blip r:embed="rId3">
            <a:alphaModFix amt="9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053692" y="7972365"/>
            <a:ext cx="745842" cy="128593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53597"/>
            <a:chOff x="0" y="0"/>
            <a:chExt cx="5628108" cy="997060"/>
          </a:xfrm>
        </p:grpSpPr>
        <p:sp>
          <p:nvSpPr>
            <p:cNvPr id="3" name="Freeform 3"/>
            <p:cNvSpPr/>
            <p:nvPr/>
          </p:nvSpPr>
          <p:spPr>
            <a:xfrm>
              <a:off x="0" y="0"/>
              <a:ext cx="5628108" cy="997060"/>
            </a:xfrm>
            <a:custGeom>
              <a:avLst/>
              <a:gdLst/>
              <a:ahLst/>
              <a:cxnLst/>
              <a:rect l="l" t="t" r="r" b="b"/>
              <a:pathLst>
                <a:path w="5628108" h="997060">
                  <a:moveTo>
                    <a:pt x="0" y="0"/>
                  </a:moveTo>
                  <a:lnTo>
                    <a:pt x="5628108" y="0"/>
                  </a:lnTo>
                  <a:lnTo>
                    <a:pt x="5628108" y="997060"/>
                  </a:lnTo>
                  <a:lnTo>
                    <a:pt x="0" y="997060"/>
                  </a:lnTo>
                  <a:close/>
                </a:path>
              </a:pathLst>
            </a:custGeom>
            <a:solidFill>
              <a:srgbClr val="433831"/>
            </a:solidFill>
          </p:spPr>
        </p:sp>
      </p:grpSp>
      <p:sp>
        <p:nvSpPr>
          <p:cNvPr id="4" name="TextBox 4"/>
          <p:cNvSpPr txBox="1"/>
          <p:nvPr/>
        </p:nvSpPr>
        <p:spPr>
          <a:xfrm>
            <a:off x="295448" y="2430547"/>
            <a:ext cx="12004862" cy="7354570"/>
          </a:xfrm>
          <a:prstGeom prst="rect">
            <a:avLst/>
          </a:prstGeom>
        </p:spPr>
        <p:txBody>
          <a:bodyPr lIns="0" tIns="0" rIns="0" bIns="0" rtlCol="0" anchor="t">
            <a:spAutoFit/>
          </a:bodyPr>
          <a:lstStyle/>
          <a:p>
            <a:pPr marL="1122679" lvl="1" indent="-561340">
              <a:lnSpc>
                <a:spcPts val="7279"/>
              </a:lnSpc>
              <a:buFont typeface="Arial"/>
              <a:buChar char="•"/>
            </a:pPr>
            <a:r>
              <a:rPr lang="en-US" sz="5199">
                <a:solidFill>
                  <a:srgbClr val="000000"/>
                </a:solidFill>
                <a:latin typeface="Open Sans"/>
              </a:rPr>
              <a:t>Assuring students know you are in this journey with them through imperfect videos</a:t>
            </a:r>
          </a:p>
          <a:p>
            <a:pPr marL="1122679" lvl="1" indent="-561340">
              <a:lnSpc>
                <a:spcPts val="7279"/>
              </a:lnSpc>
              <a:buFont typeface="Arial"/>
              <a:buChar char="•"/>
            </a:pPr>
            <a:r>
              <a:rPr lang="en-US" sz="5199">
                <a:solidFill>
                  <a:srgbClr val="000000"/>
                </a:solidFill>
                <a:latin typeface="Open Sans"/>
              </a:rPr>
              <a:t>Verbal and nonverbal cues add context to your communications, which is important to support culturally diverse students</a:t>
            </a:r>
          </a:p>
          <a:p>
            <a:pPr marL="1122679" lvl="1" indent="-561340">
              <a:lnSpc>
                <a:spcPts val="7279"/>
              </a:lnSpc>
              <a:buFont typeface="Arial"/>
              <a:buChar char="•"/>
            </a:pPr>
            <a:r>
              <a:rPr lang="en-US" sz="5199">
                <a:solidFill>
                  <a:srgbClr val="000000"/>
                </a:solidFill>
                <a:latin typeface="Open Sans"/>
              </a:rPr>
              <a:t>Don't be a robot! </a:t>
            </a:r>
          </a:p>
        </p:txBody>
      </p:sp>
      <p:grpSp>
        <p:nvGrpSpPr>
          <p:cNvPr id="5" name="Group 5"/>
          <p:cNvGrpSpPr/>
          <p:nvPr/>
        </p:nvGrpSpPr>
        <p:grpSpPr>
          <a:xfrm>
            <a:off x="516832" y="341882"/>
            <a:ext cx="149212" cy="149212"/>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7" name="Group 7"/>
          <p:cNvGrpSpPr/>
          <p:nvPr/>
        </p:nvGrpSpPr>
        <p:grpSpPr>
          <a:xfrm>
            <a:off x="808340" y="341882"/>
            <a:ext cx="149212" cy="149212"/>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9" name="Group 9"/>
          <p:cNvGrpSpPr/>
          <p:nvPr/>
        </p:nvGrpSpPr>
        <p:grpSpPr>
          <a:xfrm>
            <a:off x="1099848" y="341882"/>
            <a:ext cx="149212" cy="149212"/>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11" name="Group 11"/>
          <p:cNvGrpSpPr/>
          <p:nvPr/>
        </p:nvGrpSpPr>
        <p:grpSpPr>
          <a:xfrm>
            <a:off x="1391356" y="341882"/>
            <a:ext cx="149212" cy="149212"/>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pic>
        <p:nvPicPr>
          <p:cNvPr id="13" name="Picture 13"/>
          <p:cNvPicPr>
            <a:picLocks noChangeAspect="1"/>
          </p:cNvPicPr>
          <p:nvPr/>
        </p:nvPicPr>
        <p:blipFill rotWithShape="1">
          <a:blip r:embed="rId3"/>
          <a:srcRect t="4215" b="5284"/>
          <a:stretch/>
        </p:blipFill>
        <p:spPr>
          <a:xfrm>
            <a:off x="12300310" y="2153596"/>
            <a:ext cx="5987690" cy="8133404"/>
          </a:xfrm>
          <a:prstGeom prst="rect">
            <a:avLst/>
          </a:prstGeom>
        </p:spPr>
      </p:pic>
      <p:sp>
        <p:nvSpPr>
          <p:cNvPr id="14" name="TextBox 14"/>
          <p:cNvSpPr txBox="1"/>
          <p:nvPr/>
        </p:nvSpPr>
        <p:spPr>
          <a:xfrm>
            <a:off x="6639412" y="310120"/>
            <a:ext cx="6695587" cy="1615827"/>
          </a:xfrm>
          <a:prstGeom prst="rect">
            <a:avLst/>
          </a:prstGeom>
        </p:spPr>
        <p:txBody>
          <a:bodyPr wrap="square" lIns="0" tIns="0" rIns="0" bIns="0" rtlCol="0" anchor="t">
            <a:spAutoFit/>
          </a:bodyPr>
          <a:lstStyle/>
          <a:p>
            <a:pPr algn="ctr">
              <a:lnSpc>
                <a:spcPts val="12599"/>
              </a:lnSpc>
            </a:pPr>
            <a:r>
              <a:rPr lang="en-US" sz="9000" dirty="0">
                <a:solidFill>
                  <a:srgbClr val="FFFFFF"/>
                </a:solidFill>
                <a:latin typeface="Homemade Apple"/>
              </a:rPr>
              <a:t>Presence</a:t>
            </a:r>
          </a:p>
        </p:txBody>
      </p:sp>
      <p:sp>
        <p:nvSpPr>
          <p:cNvPr id="15" name="TextBox 15"/>
          <p:cNvSpPr txBox="1"/>
          <p:nvPr/>
        </p:nvSpPr>
        <p:spPr>
          <a:xfrm>
            <a:off x="295448" y="1054022"/>
            <a:ext cx="5355840" cy="705371"/>
          </a:xfrm>
          <a:prstGeom prst="rect">
            <a:avLst/>
          </a:prstGeom>
        </p:spPr>
        <p:txBody>
          <a:bodyPr lIns="0" tIns="0" rIns="0" bIns="0" rtlCol="0" anchor="t">
            <a:spAutoFit/>
          </a:bodyPr>
          <a:lstStyle/>
          <a:p>
            <a:pPr algn="just">
              <a:lnSpc>
                <a:spcPts val="5743"/>
              </a:lnSpc>
              <a:spcBef>
                <a:spcPct val="0"/>
              </a:spcBef>
            </a:pPr>
            <a:r>
              <a:rPr lang="en-US" sz="4102" spc="246">
                <a:solidFill>
                  <a:srgbClr val="FFFFFF"/>
                </a:solidFill>
                <a:latin typeface="Kollektif Bold"/>
              </a:rPr>
              <a:t>INSTRUCTOR</a:t>
            </a:r>
          </a:p>
        </p:txBody>
      </p:sp>
      <p:sp>
        <p:nvSpPr>
          <p:cNvPr id="16" name="TextBox 16"/>
          <p:cNvSpPr txBox="1"/>
          <p:nvPr/>
        </p:nvSpPr>
        <p:spPr>
          <a:xfrm>
            <a:off x="295448" y="718169"/>
            <a:ext cx="5355840" cy="422332"/>
          </a:xfrm>
          <a:prstGeom prst="rect">
            <a:avLst/>
          </a:prstGeom>
        </p:spPr>
        <p:txBody>
          <a:bodyPr lIns="0" tIns="0" rIns="0" bIns="0" rtlCol="0" anchor="t">
            <a:spAutoFit/>
          </a:bodyPr>
          <a:lstStyle/>
          <a:p>
            <a:pPr algn="just">
              <a:lnSpc>
                <a:spcPts val="3496"/>
              </a:lnSpc>
              <a:spcBef>
                <a:spcPct val="0"/>
              </a:spcBef>
            </a:pPr>
            <a:r>
              <a:rPr lang="en-US" sz="2497" spc="62">
                <a:solidFill>
                  <a:srgbClr val="FFFFFF"/>
                </a:solidFill>
                <a:latin typeface="Kollektif"/>
              </a:rPr>
              <a:t>Connection to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53597"/>
            <a:chOff x="0" y="0"/>
            <a:chExt cx="5309667" cy="997060"/>
          </a:xfrm>
        </p:grpSpPr>
        <p:sp>
          <p:nvSpPr>
            <p:cNvPr id="3" name="Freeform 3"/>
            <p:cNvSpPr/>
            <p:nvPr/>
          </p:nvSpPr>
          <p:spPr>
            <a:xfrm>
              <a:off x="0" y="0"/>
              <a:ext cx="5309667" cy="997060"/>
            </a:xfrm>
            <a:custGeom>
              <a:avLst/>
              <a:gdLst/>
              <a:ahLst/>
              <a:cxnLst/>
              <a:rect l="l" t="t" r="r" b="b"/>
              <a:pathLst>
                <a:path w="5309667" h="997060">
                  <a:moveTo>
                    <a:pt x="0" y="0"/>
                  </a:moveTo>
                  <a:lnTo>
                    <a:pt x="5309667" y="0"/>
                  </a:lnTo>
                  <a:lnTo>
                    <a:pt x="5309667" y="997060"/>
                  </a:lnTo>
                  <a:lnTo>
                    <a:pt x="0" y="997060"/>
                  </a:lnTo>
                  <a:close/>
                </a:path>
              </a:pathLst>
            </a:custGeom>
            <a:solidFill>
              <a:srgbClr val="433831"/>
            </a:solidFill>
          </p:spPr>
        </p:sp>
      </p:grpSp>
      <p:grpSp>
        <p:nvGrpSpPr>
          <p:cNvPr id="4" name="Group 4"/>
          <p:cNvGrpSpPr/>
          <p:nvPr/>
        </p:nvGrpSpPr>
        <p:grpSpPr>
          <a:xfrm>
            <a:off x="516832" y="341882"/>
            <a:ext cx="149212" cy="14921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6" name="Group 6"/>
          <p:cNvGrpSpPr/>
          <p:nvPr/>
        </p:nvGrpSpPr>
        <p:grpSpPr>
          <a:xfrm>
            <a:off x="808340" y="341882"/>
            <a:ext cx="149212" cy="149212"/>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8" name="Group 8"/>
          <p:cNvGrpSpPr/>
          <p:nvPr/>
        </p:nvGrpSpPr>
        <p:grpSpPr>
          <a:xfrm>
            <a:off x="1099848" y="341882"/>
            <a:ext cx="149212" cy="149212"/>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10" name="Group 10"/>
          <p:cNvGrpSpPr/>
          <p:nvPr/>
        </p:nvGrpSpPr>
        <p:grpSpPr>
          <a:xfrm>
            <a:off x="1391356" y="341882"/>
            <a:ext cx="149212" cy="149212"/>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pic>
        <p:nvPicPr>
          <p:cNvPr id="12" name="Picture 12"/>
          <p:cNvPicPr>
            <a:picLocks noChangeAspect="1"/>
          </p:cNvPicPr>
          <p:nvPr/>
        </p:nvPicPr>
        <p:blipFill rotWithShape="1">
          <a:blip r:embed="rId3"/>
          <a:srcRect l="17447" t="21562" r="1" b="21562"/>
          <a:stretch/>
        </p:blipFill>
        <p:spPr>
          <a:xfrm>
            <a:off x="0" y="2153596"/>
            <a:ext cx="18288000" cy="8394728"/>
          </a:xfrm>
          <a:prstGeom prst="rect">
            <a:avLst/>
          </a:prstGeom>
        </p:spPr>
      </p:pic>
      <p:sp>
        <p:nvSpPr>
          <p:cNvPr id="13" name="TextBox 13"/>
          <p:cNvSpPr txBox="1"/>
          <p:nvPr/>
        </p:nvSpPr>
        <p:spPr>
          <a:xfrm>
            <a:off x="6570645" y="255543"/>
            <a:ext cx="8745555" cy="1615827"/>
          </a:xfrm>
          <a:prstGeom prst="rect">
            <a:avLst/>
          </a:prstGeom>
        </p:spPr>
        <p:txBody>
          <a:bodyPr wrap="square" lIns="0" tIns="0" rIns="0" bIns="0" rtlCol="0" anchor="t">
            <a:spAutoFit/>
          </a:bodyPr>
          <a:lstStyle/>
          <a:p>
            <a:pPr algn="ctr">
              <a:lnSpc>
                <a:spcPts val="12599"/>
              </a:lnSpc>
            </a:pPr>
            <a:r>
              <a:rPr lang="en-US" sz="9000" dirty="0">
                <a:solidFill>
                  <a:srgbClr val="FFFFFF"/>
                </a:solidFill>
                <a:latin typeface="Homemade Apple"/>
              </a:rPr>
              <a:t>Awareness</a:t>
            </a:r>
          </a:p>
        </p:txBody>
      </p:sp>
      <p:sp>
        <p:nvSpPr>
          <p:cNvPr id="14" name="TextBox 14"/>
          <p:cNvSpPr txBox="1"/>
          <p:nvPr/>
        </p:nvSpPr>
        <p:spPr>
          <a:xfrm>
            <a:off x="8219943" y="2505373"/>
            <a:ext cx="9243475" cy="3845587"/>
          </a:xfrm>
          <a:prstGeom prst="rect">
            <a:avLst/>
          </a:prstGeom>
        </p:spPr>
        <p:txBody>
          <a:bodyPr lIns="0" tIns="0" rIns="0" bIns="0" rtlCol="0" anchor="t">
            <a:spAutoFit/>
          </a:bodyPr>
          <a:lstStyle/>
          <a:p>
            <a:pPr algn="ctr">
              <a:lnSpc>
                <a:spcPts val="7661"/>
              </a:lnSpc>
            </a:pPr>
            <a:r>
              <a:rPr lang="en-US" sz="5472" dirty="0">
                <a:solidFill>
                  <a:srgbClr val="000000"/>
                </a:solidFill>
                <a:latin typeface="Open Sans"/>
              </a:rPr>
              <a:t>Learning about who your students are and how you can support them</a:t>
            </a:r>
          </a:p>
          <a:p>
            <a:pPr algn="ctr">
              <a:lnSpc>
                <a:spcPts val="7661"/>
              </a:lnSpc>
            </a:pPr>
            <a:endParaRPr lang="en-US" sz="5472" dirty="0">
              <a:solidFill>
                <a:srgbClr val="000000"/>
              </a:solidFill>
              <a:latin typeface="Open Sans"/>
            </a:endParaRPr>
          </a:p>
        </p:txBody>
      </p:sp>
      <p:sp>
        <p:nvSpPr>
          <p:cNvPr id="15" name="TextBox 15"/>
          <p:cNvSpPr txBox="1"/>
          <p:nvPr/>
        </p:nvSpPr>
        <p:spPr>
          <a:xfrm>
            <a:off x="295448" y="1054022"/>
            <a:ext cx="5355840" cy="705371"/>
          </a:xfrm>
          <a:prstGeom prst="rect">
            <a:avLst/>
          </a:prstGeom>
        </p:spPr>
        <p:txBody>
          <a:bodyPr lIns="0" tIns="0" rIns="0" bIns="0" rtlCol="0" anchor="t">
            <a:spAutoFit/>
          </a:bodyPr>
          <a:lstStyle/>
          <a:p>
            <a:pPr algn="just">
              <a:lnSpc>
                <a:spcPts val="5743"/>
              </a:lnSpc>
              <a:spcBef>
                <a:spcPct val="0"/>
              </a:spcBef>
            </a:pPr>
            <a:r>
              <a:rPr lang="en-US" sz="4102" spc="246" dirty="0">
                <a:solidFill>
                  <a:srgbClr val="FFFFFF"/>
                </a:solidFill>
                <a:latin typeface="Kollektif Bold"/>
              </a:rPr>
              <a:t>INSTRUCTOR</a:t>
            </a:r>
          </a:p>
        </p:txBody>
      </p:sp>
      <p:sp>
        <p:nvSpPr>
          <p:cNvPr id="16" name="TextBox 16"/>
          <p:cNvSpPr txBox="1"/>
          <p:nvPr/>
        </p:nvSpPr>
        <p:spPr>
          <a:xfrm>
            <a:off x="295448" y="718169"/>
            <a:ext cx="5355840" cy="422332"/>
          </a:xfrm>
          <a:prstGeom prst="rect">
            <a:avLst/>
          </a:prstGeom>
        </p:spPr>
        <p:txBody>
          <a:bodyPr lIns="0" tIns="0" rIns="0" bIns="0" rtlCol="0" anchor="t">
            <a:spAutoFit/>
          </a:bodyPr>
          <a:lstStyle/>
          <a:p>
            <a:pPr algn="just">
              <a:lnSpc>
                <a:spcPts val="3496"/>
              </a:lnSpc>
              <a:spcBef>
                <a:spcPct val="0"/>
              </a:spcBef>
            </a:pPr>
            <a:r>
              <a:rPr lang="en-US" sz="2497" spc="62" dirty="0">
                <a:solidFill>
                  <a:srgbClr val="FFFFFF"/>
                </a:solidFill>
                <a:latin typeface="Kollektif"/>
              </a:rPr>
              <a:t>Connection to </a:t>
            </a:r>
          </a:p>
        </p:txBody>
      </p:sp>
      <p:sp>
        <p:nvSpPr>
          <p:cNvPr id="17" name="TextBox 17"/>
          <p:cNvSpPr txBox="1"/>
          <p:nvPr/>
        </p:nvSpPr>
        <p:spPr>
          <a:xfrm>
            <a:off x="8914571" y="6255710"/>
            <a:ext cx="9039357" cy="3296285"/>
          </a:xfrm>
          <a:prstGeom prst="rect">
            <a:avLst/>
          </a:prstGeom>
        </p:spPr>
        <p:txBody>
          <a:bodyPr lIns="0" tIns="0" rIns="0" bIns="0" rtlCol="0" anchor="t">
            <a:spAutoFit/>
          </a:bodyPr>
          <a:lstStyle/>
          <a:p>
            <a:pPr>
              <a:lnSpc>
                <a:spcPts val="7279"/>
              </a:lnSpc>
            </a:pPr>
            <a:r>
              <a:rPr lang="en-US" sz="5199" spc="129">
                <a:solidFill>
                  <a:srgbClr val="000000"/>
                </a:solidFill>
                <a:latin typeface="Open Sans"/>
              </a:rPr>
              <a:t>    Try:</a:t>
            </a:r>
          </a:p>
          <a:p>
            <a:pPr marL="971550" lvl="1" indent="-485775">
              <a:lnSpc>
                <a:spcPts val="6299"/>
              </a:lnSpc>
              <a:buFont typeface="Arial"/>
              <a:buChar char="•"/>
            </a:pPr>
            <a:r>
              <a:rPr lang="en-US" sz="4500" spc="112">
                <a:solidFill>
                  <a:srgbClr val="000000"/>
                </a:solidFill>
                <a:latin typeface="Open Sans"/>
              </a:rPr>
              <a:t>Course surveys</a:t>
            </a:r>
          </a:p>
          <a:p>
            <a:pPr marL="971550" lvl="1" indent="-485775">
              <a:lnSpc>
                <a:spcPts val="6299"/>
              </a:lnSpc>
              <a:buFont typeface="Arial"/>
              <a:buChar char="•"/>
            </a:pPr>
            <a:r>
              <a:rPr lang="en-US" sz="4500" spc="112">
                <a:solidFill>
                  <a:srgbClr val="000000"/>
                </a:solidFill>
                <a:latin typeface="Open Sans"/>
              </a:rPr>
              <a:t>Fun, low-stakes icebreakers</a:t>
            </a:r>
          </a:p>
          <a:p>
            <a:pPr marL="971550" lvl="1" indent="-485775">
              <a:lnSpc>
                <a:spcPts val="6299"/>
              </a:lnSpc>
              <a:buFont typeface="Arial"/>
              <a:buChar char="•"/>
            </a:pPr>
            <a:r>
              <a:rPr lang="en-US" sz="4500" spc="112">
                <a:solidFill>
                  <a:srgbClr val="000000"/>
                </a:solidFill>
                <a:latin typeface="Open Sans"/>
              </a:rPr>
              <a:t>Q&amp;A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9000"/>
          </a:blip>
          <a:srcRect l="11503" t="18578" r="12740" b="17342"/>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57200" y="3514988"/>
            <a:ext cx="3984653" cy="51249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76744" y="3514988"/>
            <a:ext cx="3984653" cy="5124956"/>
          </a:xfrm>
          <a:prstGeom prst="rect">
            <a:avLst/>
          </a:prstGeom>
        </p:spPr>
      </p:pic>
      <p:sp>
        <p:nvSpPr>
          <p:cNvPr id="5" name="TextBox 5"/>
          <p:cNvSpPr txBox="1"/>
          <p:nvPr/>
        </p:nvSpPr>
        <p:spPr>
          <a:xfrm>
            <a:off x="2286248" y="423454"/>
            <a:ext cx="13715505" cy="1533525"/>
          </a:xfrm>
          <a:prstGeom prst="rect">
            <a:avLst/>
          </a:prstGeom>
        </p:spPr>
        <p:txBody>
          <a:bodyPr lIns="0" tIns="0" rIns="0" bIns="0" rtlCol="0" anchor="t">
            <a:spAutoFit/>
          </a:bodyPr>
          <a:lstStyle/>
          <a:p>
            <a:pPr algn="ctr">
              <a:lnSpc>
                <a:spcPts val="12599"/>
              </a:lnSpc>
            </a:pPr>
            <a:r>
              <a:rPr lang="en-US" sz="9000">
                <a:solidFill>
                  <a:srgbClr val="000000"/>
                </a:solidFill>
                <a:latin typeface="Open Sans Extra Bold"/>
              </a:rPr>
              <a:t>Why Build Community?</a:t>
            </a:r>
          </a:p>
        </p:txBody>
      </p:sp>
      <p:sp>
        <p:nvSpPr>
          <p:cNvPr id="6" name="TextBox 6"/>
          <p:cNvSpPr txBox="1"/>
          <p:nvPr/>
        </p:nvSpPr>
        <p:spPr>
          <a:xfrm>
            <a:off x="1670052" y="1978958"/>
            <a:ext cx="14791345" cy="1536030"/>
          </a:xfrm>
          <a:prstGeom prst="rect">
            <a:avLst/>
          </a:prstGeom>
        </p:spPr>
        <p:txBody>
          <a:bodyPr lIns="0" tIns="0" rIns="0" bIns="0" rtlCol="0" anchor="t">
            <a:spAutoFit/>
          </a:bodyPr>
          <a:lstStyle/>
          <a:p>
            <a:pPr algn="ctr">
              <a:lnSpc>
                <a:spcPts val="6159"/>
              </a:lnSpc>
            </a:pPr>
            <a:r>
              <a:rPr lang="en-US" sz="4399">
                <a:solidFill>
                  <a:srgbClr val="000000"/>
                </a:solidFill>
                <a:latin typeface="Open Sans Light Bold"/>
              </a:rPr>
              <a:t>Positive relationships form the connection between students, engagement, and rigor</a:t>
            </a:r>
          </a:p>
        </p:txBody>
      </p:sp>
      <p:sp>
        <p:nvSpPr>
          <p:cNvPr id="7" name="TextBox 7"/>
          <p:cNvSpPr txBox="1"/>
          <p:nvPr/>
        </p:nvSpPr>
        <p:spPr>
          <a:xfrm>
            <a:off x="793949" y="4662368"/>
            <a:ext cx="6711156" cy="2734891"/>
          </a:xfrm>
          <a:prstGeom prst="rect">
            <a:avLst/>
          </a:prstGeom>
        </p:spPr>
        <p:txBody>
          <a:bodyPr lIns="0" tIns="0" rIns="0" bIns="0" rtlCol="0" anchor="t">
            <a:spAutoFit/>
          </a:bodyPr>
          <a:lstStyle/>
          <a:p>
            <a:pPr algn="ctr">
              <a:lnSpc>
                <a:spcPts val="7279"/>
              </a:lnSpc>
            </a:pPr>
            <a:r>
              <a:rPr lang="en-US" sz="5199">
                <a:solidFill>
                  <a:srgbClr val="000000"/>
                </a:solidFill>
                <a:latin typeface="Open Sans Bold"/>
              </a:rPr>
              <a:t>Relationships</a:t>
            </a:r>
          </a:p>
          <a:p>
            <a:pPr algn="ctr">
              <a:lnSpc>
                <a:spcPts val="7279"/>
              </a:lnSpc>
            </a:pPr>
            <a:r>
              <a:rPr lang="en-US" sz="5199">
                <a:solidFill>
                  <a:srgbClr val="000000"/>
                </a:solidFill>
                <a:latin typeface="Open Sans Bold"/>
              </a:rPr>
              <a:t>Community building</a:t>
            </a:r>
          </a:p>
          <a:p>
            <a:pPr algn="ctr">
              <a:lnSpc>
                <a:spcPts val="7279"/>
              </a:lnSpc>
            </a:pPr>
            <a:r>
              <a:rPr lang="en-US" sz="5199">
                <a:solidFill>
                  <a:srgbClr val="000000"/>
                </a:solidFill>
                <a:latin typeface="Open Sans Bold"/>
              </a:rPr>
              <a:t>Humanizing</a:t>
            </a:r>
          </a:p>
        </p:txBody>
      </p:sp>
      <p:sp>
        <p:nvSpPr>
          <p:cNvPr id="8" name="TextBox 8"/>
          <p:cNvSpPr txBox="1"/>
          <p:nvPr/>
        </p:nvSpPr>
        <p:spPr>
          <a:xfrm>
            <a:off x="12839132" y="4662368"/>
            <a:ext cx="3259877" cy="2734891"/>
          </a:xfrm>
          <a:prstGeom prst="rect">
            <a:avLst/>
          </a:prstGeom>
        </p:spPr>
        <p:txBody>
          <a:bodyPr lIns="0" tIns="0" rIns="0" bIns="0" rtlCol="0" anchor="t">
            <a:spAutoFit/>
          </a:bodyPr>
          <a:lstStyle/>
          <a:p>
            <a:pPr algn="ctr">
              <a:lnSpc>
                <a:spcPts val="7279"/>
              </a:lnSpc>
            </a:pPr>
            <a:r>
              <a:rPr lang="en-US" sz="5199">
                <a:solidFill>
                  <a:srgbClr val="000000"/>
                </a:solidFill>
                <a:latin typeface="Open Sans Bold"/>
              </a:rPr>
              <a:t>Trust</a:t>
            </a:r>
          </a:p>
          <a:p>
            <a:pPr algn="ctr">
              <a:lnSpc>
                <a:spcPts val="7279"/>
              </a:lnSpc>
            </a:pPr>
            <a:r>
              <a:rPr lang="en-US" sz="5199">
                <a:solidFill>
                  <a:srgbClr val="000000"/>
                </a:solidFill>
                <a:latin typeface="Open Sans Bold"/>
              </a:rPr>
              <a:t>Belonging</a:t>
            </a:r>
          </a:p>
          <a:p>
            <a:pPr algn="ctr">
              <a:lnSpc>
                <a:spcPts val="7279"/>
              </a:lnSpc>
            </a:pPr>
            <a:r>
              <a:rPr lang="en-US" sz="5199">
                <a:solidFill>
                  <a:srgbClr val="000000"/>
                </a:solidFill>
                <a:latin typeface="Open Sans Bold"/>
              </a:rPr>
              <a:t>Learning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l="78" r="11338"/>
          <a:stretch/>
        </p:blipFill>
        <p:spPr>
          <a:xfrm>
            <a:off x="-1" y="1937673"/>
            <a:ext cx="18288001" cy="8394597"/>
          </a:xfrm>
          <a:prstGeom prst="rect">
            <a:avLst/>
          </a:prstGeom>
        </p:spPr>
      </p:pic>
      <p:grpSp>
        <p:nvGrpSpPr>
          <p:cNvPr id="3" name="Group 3"/>
          <p:cNvGrpSpPr/>
          <p:nvPr/>
        </p:nvGrpSpPr>
        <p:grpSpPr>
          <a:xfrm>
            <a:off x="0" y="0"/>
            <a:ext cx="18288000" cy="2137058"/>
            <a:chOff x="0" y="0"/>
            <a:chExt cx="5479252" cy="992258"/>
          </a:xfrm>
        </p:grpSpPr>
        <p:sp>
          <p:nvSpPr>
            <p:cNvPr id="4" name="Freeform 4"/>
            <p:cNvSpPr/>
            <p:nvPr/>
          </p:nvSpPr>
          <p:spPr>
            <a:xfrm>
              <a:off x="0" y="0"/>
              <a:ext cx="5479252" cy="992258"/>
            </a:xfrm>
            <a:custGeom>
              <a:avLst/>
              <a:gdLst/>
              <a:ahLst/>
              <a:cxnLst/>
              <a:rect l="l" t="t" r="r" b="b"/>
              <a:pathLst>
                <a:path w="5479252" h="992258">
                  <a:moveTo>
                    <a:pt x="0" y="0"/>
                  </a:moveTo>
                  <a:lnTo>
                    <a:pt x="5479252" y="0"/>
                  </a:lnTo>
                  <a:lnTo>
                    <a:pt x="5479252" y="992258"/>
                  </a:lnTo>
                  <a:lnTo>
                    <a:pt x="0" y="992258"/>
                  </a:lnTo>
                  <a:close/>
                </a:path>
              </a:pathLst>
            </a:custGeom>
            <a:solidFill>
              <a:srgbClr val="433831"/>
            </a:solidFill>
          </p:spPr>
        </p:sp>
      </p:grpSp>
      <p:grpSp>
        <p:nvGrpSpPr>
          <p:cNvPr id="5" name="Group 5"/>
          <p:cNvGrpSpPr/>
          <p:nvPr/>
        </p:nvGrpSpPr>
        <p:grpSpPr>
          <a:xfrm>
            <a:off x="516832" y="341882"/>
            <a:ext cx="149212" cy="149212"/>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7" name="Group 7"/>
          <p:cNvGrpSpPr/>
          <p:nvPr/>
        </p:nvGrpSpPr>
        <p:grpSpPr>
          <a:xfrm>
            <a:off x="808340" y="341882"/>
            <a:ext cx="149212" cy="149212"/>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9" name="Group 9"/>
          <p:cNvGrpSpPr/>
          <p:nvPr/>
        </p:nvGrpSpPr>
        <p:grpSpPr>
          <a:xfrm>
            <a:off x="1099848" y="341882"/>
            <a:ext cx="149212" cy="149212"/>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11" name="Group 11"/>
          <p:cNvGrpSpPr/>
          <p:nvPr/>
        </p:nvGrpSpPr>
        <p:grpSpPr>
          <a:xfrm>
            <a:off x="1391356" y="341882"/>
            <a:ext cx="149212" cy="149212"/>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sp>
        <p:nvSpPr>
          <p:cNvPr id="13" name="TextBox 13"/>
          <p:cNvSpPr txBox="1"/>
          <p:nvPr/>
        </p:nvSpPr>
        <p:spPr>
          <a:xfrm>
            <a:off x="6410399" y="86372"/>
            <a:ext cx="5467201" cy="1552575"/>
          </a:xfrm>
          <a:prstGeom prst="rect">
            <a:avLst/>
          </a:prstGeom>
        </p:spPr>
        <p:txBody>
          <a:bodyPr lIns="0" tIns="0" rIns="0" bIns="0" rtlCol="0" anchor="t">
            <a:spAutoFit/>
          </a:bodyPr>
          <a:lstStyle/>
          <a:p>
            <a:pPr algn="ctr">
              <a:lnSpc>
                <a:spcPts val="12599"/>
              </a:lnSpc>
            </a:pPr>
            <a:r>
              <a:rPr lang="en-US" sz="9000">
                <a:solidFill>
                  <a:srgbClr val="FFFFFF"/>
                </a:solidFill>
                <a:latin typeface="Homemade Apple"/>
              </a:rPr>
              <a:t>Empathy</a:t>
            </a:r>
          </a:p>
        </p:txBody>
      </p:sp>
      <p:grpSp>
        <p:nvGrpSpPr>
          <p:cNvPr id="14" name="Group 14"/>
          <p:cNvGrpSpPr/>
          <p:nvPr/>
        </p:nvGrpSpPr>
        <p:grpSpPr>
          <a:xfrm>
            <a:off x="541260" y="2445753"/>
            <a:ext cx="17205479" cy="7378437"/>
            <a:chOff x="0" y="0"/>
            <a:chExt cx="4685441" cy="2009315"/>
          </a:xfrm>
        </p:grpSpPr>
        <p:sp>
          <p:nvSpPr>
            <p:cNvPr id="15" name="Freeform 15"/>
            <p:cNvSpPr/>
            <p:nvPr/>
          </p:nvSpPr>
          <p:spPr>
            <a:xfrm>
              <a:off x="0" y="0"/>
              <a:ext cx="4685441" cy="2009315"/>
            </a:xfrm>
            <a:custGeom>
              <a:avLst/>
              <a:gdLst/>
              <a:ahLst/>
              <a:cxnLst/>
              <a:rect l="l" t="t" r="r" b="b"/>
              <a:pathLst>
                <a:path w="4685441" h="2009315">
                  <a:moveTo>
                    <a:pt x="0" y="0"/>
                  </a:moveTo>
                  <a:lnTo>
                    <a:pt x="4685441" y="0"/>
                  </a:lnTo>
                  <a:lnTo>
                    <a:pt x="4685441" y="2009315"/>
                  </a:lnTo>
                  <a:lnTo>
                    <a:pt x="0" y="2009315"/>
                  </a:lnTo>
                  <a:close/>
                </a:path>
              </a:pathLst>
            </a:custGeom>
            <a:solidFill>
              <a:srgbClr val="FFFFFF">
                <a:alpha val="90980"/>
              </a:srgbClr>
            </a:solidFill>
          </p:spPr>
        </p:sp>
      </p:grpSp>
      <p:sp>
        <p:nvSpPr>
          <p:cNvPr id="16" name="TextBox 16"/>
          <p:cNvSpPr txBox="1"/>
          <p:nvPr/>
        </p:nvSpPr>
        <p:spPr>
          <a:xfrm>
            <a:off x="0" y="2896960"/>
            <a:ext cx="18288000" cy="1811020"/>
          </a:xfrm>
          <a:prstGeom prst="rect">
            <a:avLst/>
          </a:prstGeom>
        </p:spPr>
        <p:txBody>
          <a:bodyPr lIns="0" tIns="0" rIns="0" bIns="0" rtlCol="0" anchor="t">
            <a:spAutoFit/>
          </a:bodyPr>
          <a:lstStyle/>
          <a:p>
            <a:pPr algn="ctr">
              <a:lnSpc>
                <a:spcPts val="7279"/>
              </a:lnSpc>
            </a:pPr>
            <a:r>
              <a:rPr lang="en-US" sz="5199">
                <a:solidFill>
                  <a:srgbClr val="000000"/>
                </a:solidFill>
                <a:latin typeface="Open Sans"/>
              </a:rPr>
              <a:t>Calling upon your awareness of your students to offer support when they need it</a:t>
            </a:r>
          </a:p>
        </p:txBody>
      </p:sp>
      <p:sp>
        <p:nvSpPr>
          <p:cNvPr id="17" name="TextBox 17"/>
          <p:cNvSpPr txBox="1"/>
          <p:nvPr/>
        </p:nvSpPr>
        <p:spPr>
          <a:xfrm>
            <a:off x="307843" y="5747237"/>
            <a:ext cx="5614948" cy="1811020"/>
          </a:xfrm>
          <a:prstGeom prst="rect">
            <a:avLst/>
          </a:prstGeom>
        </p:spPr>
        <p:txBody>
          <a:bodyPr lIns="0" tIns="0" rIns="0" bIns="0" rtlCol="0" anchor="t">
            <a:spAutoFit/>
          </a:bodyPr>
          <a:lstStyle/>
          <a:p>
            <a:pPr algn="ctr">
              <a:lnSpc>
                <a:spcPts val="7279"/>
              </a:lnSpc>
            </a:pPr>
            <a:r>
              <a:rPr lang="en-US" sz="5199">
                <a:solidFill>
                  <a:srgbClr val="000000"/>
                </a:solidFill>
                <a:latin typeface="Open Sans"/>
              </a:rPr>
              <a:t>extending flexibility</a:t>
            </a:r>
          </a:p>
        </p:txBody>
      </p:sp>
      <p:sp>
        <p:nvSpPr>
          <p:cNvPr id="18" name="TextBox 18"/>
          <p:cNvSpPr txBox="1"/>
          <p:nvPr/>
        </p:nvSpPr>
        <p:spPr>
          <a:xfrm>
            <a:off x="10491132" y="6209199"/>
            <a:ext cx="6768168" cy="887095"/>
          </a:xfrm>
          <a:prstGeom prst="rect">
            <a:avLst/>
          </a:prstGeom>
        </p:spPr>
        <p:txBody>
          <a:bodyPr lIns="0" tIns="0" rIns="0" bIns="0" rtlCol="0" anchor="t">
            <a:spAutoFit/>
          </a:bodyPr>
          <a:lstStyle/>
          <a:p>
            <a:pPr algn="ctr">
              <a:lnSpc>
                <a:spcPts val="7279"/>
              </a:lnSpc>
            </a:pPr>
            <a:r>
              <a:rPr lang="en-US" sz="5199">
                <a:solidFill>
                  <a:srgbClr val="000000"/>
                </a:solidFill>
                <a:latin typeface="Open Sans"/>
              </a:rPr>
              <a:t>being approachable</a:t>
            </a:r>
          </a:p>
        </p:txBody>
      </p:sp>
      <p:sp>
        <p:nvSpPr>
          <p:cNvPr id="19" name="TextBox 19"/>
          <p:cNvSpPr txBox="1"/>
          <p:nvPr/>
        </p:nvSpPr>
        <p:spPr>
          <a:xfrm>
            <a:off x="5346447" y="7679971"/>
            <a:ext cx="6768168" cy="1811020"/>
          </a:xfrm>
          <a:prstGeom prst="rect">
            <a:avLst/>
          </a:prstGeom>
        </p:spPr>
        <p:txBody>
          <a:bodyPr lIns="0" tIns="0" rIns="0" bIns="0" rtlCol="0" anchor="t">
            <a:spAutoFit/>
          </a:bodyPr>
          <a:lstStyle/>
          <a:p>
            <a:pPr algn="ctr">
              <a:lnSpc>
                <a:spcPts val="7279"/>
              </a:lnSpc>
            </a:pPr>
            <a:r>
              <a:rPr lang="en-US" sz="5199">
                <a:solidFill>
                  <a:srgbClr val="000000"/>
                </a:solidFill>
                <a:latin typeface="Open Sans"/>
              </a:rPr>
              <a:t>check in with students individually</a:t>
            </a:r>
          </a:p>
        </p:txBody>
      </p:sp>
      <p:sp>
        <p:nvSpPr>
          <p:cNvPr id="20" name="TextBox 20"/>
          <p:cNvSpPr txBox="1"/>
          <p:nvPr/>
        </p:nvSpPr>
        <p:spPr>
          <a:xfrm>
            <a:off x="295448" y="1054022"/>
            <a:ext cx="5355840" cy="705371"/>
          </a:xfrm>
          <a:prstGeom prst="rect">
            <a:avLst/>
          </a:prstGeom>
        </p:spPr>
        <p:txBody>
          <a:bodyPr lIns="0" tIns="0" rIns="0" bIns="0" rtlCol="0" anchor="t">
            <a:spAutoFit/>
          </a:bodyPr>
          <a:lstStyle/>
          <a:p>
            <a:pPr algn="just">
              <a:lnSpc>
                <a:spcPts val="5743"/>
              </a:lnSpc>
              <a:spcBef>
                <a:spcPct val="0"/>
              </a:spcBef>
            </a:pPr>
            <a:r>
              <a:rPr lang="en-US" sz="4102" spc="246">
                <a:solidFill>
                  <a:srgbClr val="FFFFFF"/>
                </a:solidFill>
                <a:latin typeface="Kollektif Bold"/>
              </a:rPr>
              <a:t>INSTRUCTOR</a:t>
            </a:r>
          </a:p>
        </p:txBody>
      </p:sp>
      <p:sp>
        <p:nvSpPr>
          <p:cNvPr id="21" name="TextBox 21"/>
          <p:cNvSpPr txBox="1"/>
          <p:nvPr/>
        </p:nvSpPr>
        <p:spPr>
          <a:xfrm>
            <a:off x="295448" y="718169"/>
            <a:ext cx="5355840" cy="422332"/>
          </a:xfrm>
          <a:prstGeom prst="rect">
            <a:avLst/>
          </a:prstGeom>
        </p:spPr>
        <p:txBody>
          <a:bodyPr lIns="0" tIns="0" rIns="0" bIns="0" rtlCol="0" anchor="t">
            <a:spAutoFit/>
          </a:bodyPr>
          <a:lstStyle/>
          <a:p>
            <a:pPr algn="just">
              <a:lnSpc>
                <a:spcPts val="3496"/>
              </a:lnSpc>
              <a:spcBef>
                <a:spcPct val="0"/>
              </a:spcBef>
            </a:pPr>
            <a:r>
              <a:rPr lang="en-US" sz="2497" spc="62">
                <a:solidFill>
                  <a:srgbClr val="FFFFFF"/>
                </a:solidFill>
                <a:latin typeface="Kollektif"/>
              </a:rPr>
              <a:t>Connection to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857" t="11433" r="4603" b="10583"/>
          <a:stretch>
            <a:fillRect/>
          </a:stretch>
        </p:blipFill>
        <p:spPr>
          <a:xfrm>
            <a:off x="0" y="0"/>
            <a:ext cx="18288000" cy="10287000"/>
          </a:xfrm>
          <a:prstGeom prst="rect">
            <a:avLst/>
          </a:prstGeom>
        </p:spPr>
      </p:pic>
      <p:grpSp>
        <p:nvGrpSpPr>
          <p:cNvPr id="3" name="Group 3"/>
          <p:cNvGrpSpPr/>
          <p:nvPr/>
        </p:nvGrpSpPr>
        <p:grpSpPr>
          <a:xfrm>
            <a:off x="0" y="0"/>
            <a:ext cx="4913379" cy="2153597"/>
            <a:chOff x="0" y="0"/>
            <a:chExt cx="1426531" cy="997060"/>
          </a:xfrm>
        </p:grpSpPr>
        <p:sp>
          <p:nvSpPr>
            <p:cNvPr id="4" name="Freeform 4"/>
            <p:cNvSpPr/>
            <p:nvPr/>
          </p:nvSpPr>
          <p:spPr>
            <a:xfrm>
              <a:off x="0" y="0"/>
              <a:ext cx="1426531" cy="997060"/>
            </a:xfrm>
            <a:custGeom>
              <a:avLst/>
              <a:gdLst/>
              <a:ahLst/>
              <a:cxnLst/>
              <a:rect l="l" t="t" r="r" b="b"/>
              <a:pathLst>
                <a:path w="1426531" h="997060">
                  <a:moveTo>
                    <a:pt x="0" y="0"/>
                  </a:moveTo>
                  <a:lnTo>
                    <a:pt x="1426531" y="0"/>
                  </a:lnTo>
                  <a:lnTo>
                    <a:pt x="1426531" y="997060"/>
                  </a:lnTo>
                  <a:lnTo>
                    <a:pt x="0" y="997060"/>
                  </a:lnTo>
                  <a:close/>
                </a:path>
              </a:pathLst>
            </a:custGeom>
            <a:solidFill>
              <a:srgbClr val="433831"/>
            </a:solidFill>
          </p:spPr>
        </p:sp>
      </p:grpSp>
      <p:grpSp>
        <p:nvGrpSpPr>
          <p:cNvPr id="5" name="Group 5"/>
          <p:cNvGrpSpPr/>
          <p:nvPr/>
        </p:nvGrpSpPr>
        <p:grpSpPr>
          <a:xfrm>
            <a:off x="516832" y="341882"/>
            <a:ext cx="149212" cy="149212"/>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7" name="Group 7"/>
          <p:cNvGrpSpPr/>
          <p:nvPr/>
        </p:nvGrpSpPr>
        <p:grpSpPr>
          <a:xfrm>
            <a:off x="808340" y="341882"/>
            <a:ext cx="149212" cy="149212"/>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9" name="Group 9"/>
          <p:cNvGrpSpPr/>
          <p:nvPr/>
        </p:nvGrpSpPr>
        <p:grpSpPr>
          <a:xfrm>
            <a:off x="1099848" y="341882"/>
            <a:ext cx="149212" cy="149212"/>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11" name="Group 11"/>
          <p:cNvGrpSpPr/>
          <p:nvPr/>
        </p:nvGrpSpPr>
        <p:grpSpPr>
          <a:xfrm>
            <a:off x="1391356" y="341882"/>
            <a:ext cx="149212" cy="149212"/>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13" name="Group 13"/>
          <p:cNvGrpSpPr/>
          <p:nvPr/>
        </p:nvGrpSpPr>
        <p:grpSpPr>
          <a:xfrm>
            <a:off x="541260" y="2445753"/>
            <a:ext cx="17205479" cy="7378437"/>
            <a:chOff x="0" y="0"/>
            <a:chExt cx="4685441" cy="2009315"/>
          </a:xfrm>
        </p:grpSpPr>
        <p:sp>
          <p:nvSpPr>
            <p:cNvPr id="14" name="Freeform 14"/>
            <p:cNvSpPr/>
            <p:nvPr/>
          </p:nvSpPr>
          <p:spPr>
            <a:xfrm>
              <a:off x="0" y="0"/>
              <a:ext cx="4685441" cy="2009315"/>
            </a:xfrm>
            <a:custGeom>
              <a:avLst/>
              <a:gdLst/>
              <a:ahLst/>
              <a:cxnLst/>
              <a:rect l="l" t="t" r="r" b="b"/>
              <a:pathLst>
                <a:path w="4685441" h="2009315">
                  <a:moveTo>
                    <a:pt x="0" y="0"/>
                  </a:moveTo>
                  <a:lnTo>
                    <a:pt x="4685441" y="0"/>
                  </a:lnTo>
                  <a:lnTo>
                    <a:pt x="4685441" y="2009315"/>
                  </a:lnTo>
                  <a:lnTo>
                    <a:pt x="0" y="2009315"/>
                  </a:lnTo>
                  <a:close/>
                </a:path>
              </a:pathLst>
            </a:custGeom>
            <a:solidFill>
              <a:srgbClr val="FFFFFF">
                <a:alpha val="65882"/>
              </a:srgbClr>
            </a:solidFill>
          </p:spPr>
        </p:sp>
      </p:grpSp>
      <p:sp>
        <p:nvSpPr>
          <p:cNvPr id="15" name="TextBox 15"/>
          <p:cNvSpPr txBox="1"/>
          <p:nvPr/>
        </p:nvSpPr>
        <p:spPr>
          <a:xfrm>
            <a:off x="957552" y="4089457"/>
            <a:ext cx="16718040" cy="4306737"/>
          </a:xfrm>
          <a:prstGeom prst="rect">
            <a:avLst/>
          </a:prstGeom>
        </p:spPr>
        <p:txBody>
          <a:bodyPr lIns="0" tIns="0" rIns="0" bIns="0" rtlCol="0" anchor="t">
            <a:spAutoFit/>
          </a:bodyPr>
          <a:lstStyle/>
          <a:p>
            <a:pPr>
              <a:lnSpc>
                <a:spcPts val="6430"/>
              </a:lnSpc>
              <a:spcBef>
                <a:spcPct val="0"/>
              </a:spcBef>
            </a:pPr>
            <a:r>
              <a:rPr lang="en-US" sz="4593" spc="114">
                <a:solidFill>
                  <a:srgbClr val="000000"/>
                </a:solidFill>
                <a:latin typeface="Kollektif"/>
              </a:rPr>
              <a:t>How do you 'hear' this phrase when you read it to yourself?  </a:t>
            </a:r>
          </a:p>
          <a:p>
            <a:pPr>
              <a:lnSpc>
                <a:spcPts val="3910"/>
              </a:lnSpc>
              <a:spcBef>
                <a:spcPct val="0"/>
              </a:spcBef>
            </a:pPr>
            <a:endParaRPr lang="en-US" sz="4593" spc="114">
              <a:solidFill>
                <a:srgbClr val="000000"/>
              </a:solidFill>
              <a:latin typeface="Kollektif"/>
            </a:endParaRPr>
          </a:p>
          <a:p>
            <a:pPr algn="ctr">
              <a:lnSpc>
                <a:spcPts val="7699"/>
              </a:lnSpc>
              <a:spcBef>
                <a:spcPct val="0"/>
              </a:spcBef>
            </a:pPr>
            <a:r>
              <a:rPr lang="en-US" sz="5499" spc="137">
                <a:solidFill>
                  <a:srgbClr val="000000"/>
                </a:solidFill>
                <a:latin typeface="Kollektif Bold"/>
              </a:rPr>
              <a:t>"What were you thinking when you wrote this sentence?" </a:t>
            </a:r>
          </a:p>
          <a:p>
            <a:pPr>
              <a:lnSpc>
                <a:spcPts val="4432"/>
              </a:lnSpc>
              <a:spcBef>
                <a:spcPct val="0"/>
              </a:spcBef>
            </a:pPr>
            <a:endParaRPr lang="en-US" sz="5499" spc="137">
              <a:solidFill>
                <a:srgbClr val="000000"/>
              </a:solidFill>
              <a:latin typeface="Kollektif Bold"/>
            </a:endParaRPr>
          </a:p>
          <a:p>
            <a:pPr>
              <a:lnSpc>
                <a:spcPts val="3910"/>
              </a:lnSpc>
            </a:pPr>
            <a:endParaRPr lang="en-US" sz="5499" spc="137">
              <a:solidFill>
                <a:srgbClr val="000000"/>
              </a:solidFill>
              <a:latin typeface="Kollektif Bold"/>
            </a:endParaRPr>
          </a:p>
        </p:txBody>
      </p:sp>
      <p:sp>
        <p:nvSpPr>
          <p:cNvPr id="16" name="TextBox 16"/>
          <p:cNvSpPr txBox="1"/>
          <p:nvPr/>
        </p:nvSpPr>
        <p:spPr>
          <a:xfrm>
            <a:off x="295448" y="1054022"/>
            <a:ext cx="5355840" cy="705371"/>
          </a:xfrm>
          <a:prstGeom prst="rect">
            <a:avLst/>
          </a:prstGeom>
        </p:spPr>
        <p:txBody>
          <a:bodyPr lIns="0" tIns="0" rIns="0" bIns="0" rtlCol="0" anchor="t">
            <a:spAutoFit/>
          </a:bodyPr>
          <a:lstStyle/>
          <a:p>
            <a:pPr algn="just">
              <a:lnSpc>
                <a:spcPts val="5743"/>
              </a:lnSpc>
              <a:spcBef>
                <a:spcPct val="0"/>
              </a:spcBef>
            </a:pPr>
            <a:r>
              <a:rPr lang="en-US" sz="4102" spc="246">
                <a:solidFill>
                  <a:srgbClr val="FFFFFF"/>
                </a:solidFill>
                <a:latin typeface="Kollektif Bold"/>
              </a:rPr>
              <a:t>INSTRUCTOR</a:t>
            </a:r>
          </a:p>
        </p:txBody>
      </p:sp>
      <p:sp>
        <p:nvSpPr>
          <p:cNvPr id="17" name="TextBox 17"/>
          <p:cNvSpPr txBox="1"/>
          <p:nvPr/>
        </p:nvSpPr>
        <p:spPr>
          <a:xfrm>
            <a:off x="295448" y="718169"/>
            <a:ext cx="5355840" cy="422332"/>
          </a:xfrm>
          <a:prstGeom prst="rect">
            <a:avLst/>
          </a:prstGeom>
        </p:spPr>
        <p:txBody>
          <a:bodyPr lIns="0" tIns="0" rIns="0" bIns="0" rtlCol="0" anchor="t">
            <a:spAutoFit/>
          </a:bodyPr>
          <a:lstStyle/>
          <a:p>
            <a:pPr algn="just">
              <a:lnSpc>
                <a:spcPts val="3496"/>
              </a:lnSpc>
              <a:spcBef>
                <a:spcPct val="0"/>
              </a:spcBef>
            </a:pPr>
            <a:r>
              <a:rPr lang="en-US" sz="2497" spc="62">
                <a:solidFill>
                  <a:srgbClr val="FFFFFF"/>
                </a:solidFill>
                <a:latin typeface="Kollektif"/>
              </a:rPr>
              <a:t>Connection to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005202" y="4019793"/>
            <a:ext cx="7562503" cy="4971911"/>
            <a:chOff x="0" y="0"/>
            <a:chExt cx="2195668" cy="1443525"/>
          </a:xfrm>
        </p:grpSpPr>
        <p:sp>
          <p:nvSpPr>
            <p:cNvPr id="3" name="Freeform 3"/>
            <p:cNvSpPr/>
            <p:nvPr/>
          </p:nvSpPr>
          <p:spPr>
            <a:xfrm>
              <a:off x="0" y="0"/>
              <a:ext cx="2195668" cy="1443525"/>
            </a:xfrm>
            <a:custGeom>
              <a:avLst/>
              <a:gdLst/>
              <a:ahLst/>
              <a:cxnLst/>
              <a:rect l="l" t="t" r="r" b="b"/>
              <a:pathLst>
                <a:path w="2195668" h="1443525">
                  <a:moveTo>
                    <a:pt x="0" y="0"/>
                  </a:moveTo>
                  <a:lnTo>
                    <a:pt x="2195668" y="0"/>
                  </a:lnTo>
                  <a:lnTo>
                    <a:pt x="2195668" y="1443525"/>
                  </a:lnTo>
                  <a:lnTo>
                    <a:pt x="0" y="1443525"/>
                  </a:lnTo>
                  <a:close/>
                </a:path>
              </a:pathLst>
            </a:custGeom>
            <a:solidFill>
              <a:srgbClr val="EBD469"/>
            </a:solidFill>
          </p:spPr>
        </p:sp>
      </p:grpSp>
      <p:sp>
        <p:nvSpPr>
          <p:cNvPr id="4" name="TextBox 4"/>
          <p:cNvSpPr txBox="1"/>
          <p:nvPr/>
        </p:nvSpPr>
        <p:spPr>
          <a:xfrm>
            <a:off x="419888" y="3154471"/>
            <a:ext cx="4842117" cy="1233751"/>
          </a:xfrm>
          <a:prstGeom prst="rect">
            <a:avLst/>
          </a:prstGeom>
        </p:spPr>
        <p:txBody>
          <a:bodyPr lIns="0" tIns="0" rIns="0" bIns="0" rtlCol="0" anchor="t">
            <a:spAutoFit/>
          </a:bodyPr>
          <a:lstStyle/>
          <a:p>
            <a:pPr algn="ctr">
              <a:lnSpc>
                <a:spcPts val="3200"/>
              </a:lnSpc>
            </a:pPr>
            <a:r>
              <a:rPr lang="en-US" sz="3200" spc="80">
                <a:solidFill>
                  <a:srgbClr val="000000"/>
                </a:solidFill>
                <a:latin typeface="Kollektif"/>
              </a:rPr>
              <a:t>Expression of emotion; use of humor; self-disclosure</a:t>
            </a:r>
          </a:p>
        </p:txBody>
      </p:sp>
      <p:grpSp>
        <p:nvGrpSpPr>
          <p:cNvPr id="5" name="Group 5"/>
          <p:cNvGrpSpPr/>
          <p:nvPr/>
        </p:nvGrpSpPr>
        <p:grpSpPr>
          <a:xfrm rot="5400000">
            <a:off x="11761278" y="3998939"/>
            <a:ext cx="7562503" cy="4971911"/>
            <a:chOff x="0" y="0"/>
            <a:chExt cx="2195668" cy="1443525"/>
          </a:xfrm>
        </p:grpSpPr>
        <p:sp>
          <p:nvSpPr>
            <p:cNvPr id="6" name="Freeform 6"/>
            <p:cNvSpPr/>
            <p:nvPr/>
          </p:nvSpPr>
          <p:spPr>
            <a:xfrm>
              <a:off x="0" y="0"/>
              <a:ext cx="2195668" cy="1443525"/>
            </a:xfrm>
            <a:custGeom>
              <a:avLst/>
              <a:gdLst/>
              <a:ahLst/>
              <a:cxnLst/>
              <a:rect l="l" t="t" r="r" b="b"/>
              <a:pathLst>
                <a:path w="2195668" h="1443525">
                  <a:moveTo>
                    <a:pt x="0" y="0"/>
                  </a:moveTo>
                  <a:lnTo>
                    <a:pt x="2195668" y="0"/>
                  </a:lnTo>
                  <a:lnTo>
                    <a:pt x="2195668" y="1443525"/>
                  </a:lnTo>
                  <a:lnTo>
                    <a:pt x="0" y="1443525"/>
                  </a:lnTo>
                  <a:close/>
                </a:path>
              </a:pathLst>
            </a:custGeom>
            <a:solidFill>
              <a:srgbClr val="D7D98A"/>
            </a:solidFill>
          </p:spPr>
        </p:sp>
      </p:grpSp>
      <p:sp>
        <p:nvSpPr>
          <p:cNvPr id="7" name="TextBox 7"/>
          <p:cNvSpPr txBox="1"/>
          <p:nvPr/>
        </p:nvSpPr>
        <p:spPr>
          <a:xfrm>
            <a:off x="13232055" y="3182032"/>
            <a:ext cx="4499786" cy="1968374"/>
          </a:xfrm>
          <a:prstGeom prst="rect">
            <a:avLst/>
          </a:prstGeom>
        </p:spPr>
        <p:txBody>
          <a:bodyPr lIns="0" tIns="0" rIns="0" bIns="0" rtlCol="0" anchor="t">
            <a:spAutoFit/>
          </a:bodyPr>
          <a:lstStyle/>
          <a:p>
            <a:pPr algn="ctr">
              <a:lnSpc>
                <a:spcPts val="3200"/>
              </a:lnSpc>
            </a:pPr>
            <a:r>
              <a:rPr lang="en-US" sz="3200" spc="80">
                <a:solidFill>
                  <a:srgbClr val="000000"/>
                </a:solidFill>
                <a:latin typeface="Kollektif"/>
              </a:rPr>
              <a:t>Use of vocatives; use of inclusive pronouns to address the group; salutations</a:t>
            </a:r>
          </a:p>
          <a:p>
            <a:pPr algn="ctr">
              <a:lnSpc>
                <a:spcPts val="3120"/>
              </a:lnSpc>
            </a:pPr>
            <a:endParaRPr lang="en-US" sz="3200" spc="80">
              <a:solidFill>
                <a:srgbClr val="000000"/>
              </a:solidFill>
              <a:latin typeface="Kollektif"/>
            </a:endParaRPr>
          </a:p>
        </p:txBody>
      </p:sp>
      <p:grpSp>
        <p:nvGrpSpPr>
          <p:cNvPr id="8" name="Group 8"/>
          <p:cNvGrpSpPr/>
          <p:nvPr/>
        </p:nvGrpSpPr>
        <p:grpSpPr>
          <a:xfrm rot="5400000">
            <a:off x="5390203" y="2896834"/>
            <a:ext cx="7541649" cy="7196975"/>
            <a:chOff x="0" y="0"/>
            <a:chExt cx="2189613" cy="2089542"/>
          </a:xfrm>
        </p:grpSpPr>
        <p:sp>
          <p:nvSpPr>
            <p:cNvPr id="9" name="Freeform 9"/>
            <p:cNvSpPr/>
            <p:nvPr/>
          </p:nvSpPr>
          <p:spPr>
            <a:xfrm>
              <a:off x="0" y="0"/>
              <a:ext cx="2189613" cy="2089542"/>
            </a:xfrm>
            <a:custGeom>
              <a:avLst/>
              <a:gdLst/>
              <a:ahLst/>
              <a:cxnLst/>
              <a:rect l="l" t="t" r="r" b="b"/>
              <a:pathLst>
                <a:path w="2189613" h="2089542">
                  <a:moveTo>
                    <a:pt x="0" y="0"/>
                  </a:moveTo>
                  <a:lnTo>
                    <a:pt x="2189613" y="0"/>
                  </a:lnTo>
                  <a:lnTo>
                    <a:pt x="2189613" y="2089542"/>
                  </a:lnTo>
                  <a:lnTo>
                    <a:pt x="0" y="2089542"/>
                  </a:lnTo>
                  <a:close/>
                </a:path>
              </a:pathLst>
            </a:custGeom>
            <a:solidFill>
              <a:srgbClr val="EBE1D8"/>
            </a:solidFill>
          </p:spPr>
        </p:sp>
      </p:grpSp>
      <p:sp>
        <p:nvSpPr>
          <p:cNvPr id="10" name="TextBox 10"/>
          <p:cNvSpPr txBox="1"/>
          <p:nvPr/>
        </p:nvSpPr>
        <p:spPr>
          <a:xfrm>
            <a:off x="5882681" y="3154471"/>
            <a:ext cx="6876833" cy="2368406"/>
          </a:xfrm>
          <a:prstGeom prst="rect">
            <a:avLst/>
          </a:prstGeom>
        </p:spPr>
        <p:txBody>
          <a:bodyPr lIns="0" tIns="0" rIns="0" bIns="0" rtlCol="0" anchor="t">
            <a:spAutoFit/>
          </a:bodyPr>
          <a:lstStyle/>
          <a:p>
            <a:pPr algn="ctr">
              <a:lnSpc>
                <a:spcPts val="3200"/>
              </a:lnSpc>
            </a:pPr>
            <a:r>
              <a:rPr lang="en-US" sz="3200" spc="80">
                <a:solidFill>
                  <a:srgbClr val="000000"/>
                </a:solidFill>
                <a:latin typeface="Kollektif"/>
              </a:rPr>
              <a:t>Continuing a thread; quoting and/ or referring explicitly to others’ messages; asking questions; compliments, expressions of appreciation or agreement.</a:t>
            </a:r>
          </a:p>
          <a:p>
            <a:pPr>
              <a:lnSpc>
                <a:spcPts val="3120"/>
              </a:lnSpc>
            </a:pPr>
            <a:endParaRPr lang="en-US" sz="3200" spc="80">
              <a:solidFill>
                <a:srgbClr val="000000"/>
              </a:solidFill>
              <a:latin typeface="Kollektif"/>
            </a:endParaRPr>
          </a:p>
        </p:txBody>
      </p:sp>
      <p:sp>
        <p:nvSpPr>
          <p:cNvPr id="11" name="TextBox 11"/>
          <p:cNvSpPr txBox="1"/>
          <p:nvPr/>
        </p:nvSpPr>
        <p:spPr>
          <a:xfrm>
            <a:off x="4555000" y="793057"/>
            <a:ext cx="13771552" cy="856004"/>
          </a:xfrm>
          <a:prstGeom prst="rect">
            <a:avLst/>
          </a:prstGeom>
        </p:spPr>
        <p:txBody>
          <a:bodyPr wrap="square" lIns="0" tIns="0" rIns="0" bIns="0" rtlCol="0" anchor="t">
            <a:spAutoFit/>
          </a:bodyPr>
          <a:lstStyle/>
          <a:p>
            <a:pPr algn="ctr">
              <a:lnSpc>
                <a:spcPts val="6490"/>
              </a:lnSpc>
              <a:spcBef>
                <a:spcPct val="0"/>
              </a:spcBef>
            </a:pPr>
            <a:r>
              <a:rPr lang="en-US" sz="6000" spc="389" dirty="0">
                <a:solidFill>
                  <a:srgbClr val="433831"/>
                </a:solidFill>
                <a:latin typeface="Homemade Apple"/>
              </a:rPr>
              <a:t>Establish a social presence </a:t>
            </a:r>
          </a:p>
        </p:txBody>
      </p:sp>
      <p:sp>
        <p:nvSpPr>
          <p:cNvPr id="12" name="TextBox 12"/>
          <p:cNvSpPr txBox="1"/>
          <p:nvPr/>
        </p:nvSpPr>
        <p:spPr>
          <a:xfrm>
            <a:off x="2361147" y="1860969"/>
            <a:ext cx="2900859" cy="863600"/>
          </a:xfrm>
          <a:prstGeom prst="rect">
            <a:avLst/>
          </a:prstGeom>
        </p:spPr>
        <p:txBody>
          <a:bodyPr lIns="0" tIns="0" rIns="0" bIns="0" rtlCol="0" anchor="t">
            <a:spAutoFit/>
          </a:bodyPr>
          <a:lstStyle/>
          <a:p>
            <a:pPr algn="r">
              <a:lnSpc>
                <a:spcPts val="7000"/>
              </a:lnSpc>
              <a:spcBef>
                <a:spcPct val="0"/>
              </a:spcBef>
            </a:pPr>
            <a:r>
              <a:rPr lang="en-US" sz="5000" spc="125">
                <a:solidFill>
                  <a:srgbClr val="000000"/>
                </a:solidFill>
                <a:latin typeface="Kollektif Bold"/>
              </a:rPr>
              <a:t>Emotive: </a:t>
            </a:r>
          </a:p>
        </p:txBody>
      </p:sp>
      <p:sp>
        <p:nvSpPr>
          <p:cNvPr id="13" name="TextBox 13"/>
          <p:cNvSpPr txBox="1"/>
          <p:nvPr/>
        </p:nvSpPr>
        <p:spPr>
          <a:xfrm>
            <a:off x="9048553" y="1840115"/>
            <a:ext cx="3710961" cy="863528"/>
          </a:xfrm>
          <a:prstGeom prst="rect">
            <a:avLst/>
          </a:prstGeom>
        </p:spPr>
        <p:txBody>
          <a:bodyPr lIns="0" tIns="0" rIns="0" bIns="0" rtlCol="0" anchor="t">
            <a:spAutoFit/>
          </a:bodyPr>
          <a:lstStyle/>
          <a:p>
            <a:pPr algn="r">
              <a:lnSpc>
                <a:spcPts val="7000"/>
              </a:lnSpc>
              <a:spcBef>
                <a:spcPct val="0"/>
              </a:spcBef>
            </a:pPr>
            <a:r>
              <a:rPr lang="en-US" sz="5000" spc="125">
                <a:solidFill>
                  <a:srgbClr val="000000"/>
                </a:solidFill>
                <a:latin typeface="Kollektif Bold"/>
              </a:rPr>
              <a:t>Interactive:</a:t>
            </a:r>
          </a:p>
        </p:txBody>
      </p:sp>
      <p:sp>
        <p:nvSpPr>
          <p:cNvPr id="14" name="TextBox 14"/>
          <p:cNvSpPr txBox="1"/>
          <p:nvPr/>
        </p:nvSpPr>
        <p:spPr>
          <a:xfrm>
            <a:off x="547075" y="6079880"/>
            <a:ext cx="4457949" cy="3785235"/>
          </a:xfrm>
          <a:prstGeom prst="rect">
            <a:avLst/>
          </a:prstGeom>
        </p:spPr>
        <p:txBody>
          <a:bodyPr lIns="0" tIns="0" rIns="0" bIns="0" rtlCol="0" anchor="t">
            <a:spAutoFit/>
          </a:bodyPr>
          <a:lstStyle/>
          <a:p>
            <a:pPr>
              <a:lnSpc>
                <a:spcPts val="2380"/>
              </a:lnSpc>
            </a:pPr>
            <a:endParaRPr/>
          </a:p>
          <a:p>
            <a:pPr>
              <a:lnSpc>
                <a:spcPts val="3499"/>
              </a:lnSpc>
            </a:pPr>
            <a:r>
              <a:rPr lang="en-US" sz="2499" spc="62">
                <a:solidFill>
                  <a:srgbClr val="000000"/>
                </a:solidFill>
                <a:latin typeface="Kollektif"/>
              </a:rPr>
              <a:t>"Your reflection resonates with me because..."</a:t>
            </a:r>
          </a:p>
          <a:p>
            <a:pPr>
              <a:lnSpc>
                <a:spcPts val="3499"/>
              </a:lnSpc>
            </a:pPr>
            <a:endParaRPr lang="en-US" sz="2499" spc="62">
              <a:solidFill>
                <a:srgbClr val="000000"/>
              </a:solidFill>
              <a:latin typeface="Kollektif"/>
            </a:endParaRPr>
          </a:p>
          <a:p>
            <a:pPr>
              <a:lnSpc>
                <a:spcPts val="3499"/>
              </a:lnSpc>
            </a:pPr>
            <a:r>
              <a:rPr lang="en-US" sz="2499" spc="62">
                <a:solidFill>
                  <a:srgbClr val="000000"/>
                </a:solidFill>
                <a:latin typeface="Kollektif"/>
              </a:rPr>
              <a:t>"I appreciate you sharing with me a bit about your family. I can relate to the challenges of balancing work and family responsibilities"</a:t>
            </a:r>
          </a:p>
        </p:txBody>
      </p:sp>
      <p:sp>
        <p:nvSpPr>
          <p:cNvPr id="15" name="TextBox 15"/>
          <p:cNvSpPr txBox="1"/>
          <p:nvPr/>
        </p:nvSpPr>
        <p:spPr>
          <a:xfrm>
            <a:off x="6060072" y="6467648"/>
            <a:ext cx="6201910" cy="2822576"/>
          </a:xfrm>
          <a:prstGeom prst="rect">
            <a:avLst/>
          </a:prstGeom>
        </p:spPr>
        <p:txBody>
          <a:bodyPr lIns="0" tIns="0" rIns="0" bIns="0" rtlCol="0" anchor="t">
            <a:spAutoFit/>
          </a:bodyPr>
          <a:lstStyle/>
          <a:p>
            <a:pPr>
              <a:lnSpc>
                <a:spcPts val="3499"/>
              </a:lnSpc>
              <a:spcBef>
                <a:spcPct val="0"/>
              </a:spcBef>
            </a:pPr>
            <a:r>
              <a:rPr lang="en-US" sz="2499" spc="62">
                <a:solidFill>
                  <a:srgbClr val="000000"/>
                </a:solidFill>
                <a:latin typeface="Kollektif"/>
              </a:rPr>
              <a:t>"If you haven’t already, please read Lilly’s analysis of this week’s chapter and the current event she used as an anecdote."</a:t>
            </a:r>
          </a:p>
          <a:p>
            <a:pPr>
              <a:lnSpc>
                <a:spcPts val="1540"/>
              </a:lnSpc>
              <a:spcBef>
                <a:spcPct val="0"/>
              </a:spcBef>
            </a:pPr>
            <a:endParaRPr lang="en-US" sz="2499" spc="62">
              <a:solidFill>
                <a:srgbClr val="000000"/>
              </a:solidFill>
              <a:latin typeface="Kollektif"/>
            </a:endParaRPr>
          </a:p>
          <a:p>
            <a:pPr>
              <a:lnSpc>
                <a:spcPts val="1820"/>
              </a:lnSpc>
              <a:spcBef>
                <a:spcPct val="0"/>
              </a:spcBef>
            </a:pPr>
            <a:endParaRPr lang="en-US" sz="2499" spc="62">
              <a:solidFill>
                <a:srgbClr val="000000"/>
              </a:solidFill>
              <a:latin typeface="Kollektif"/>
            </a:endParaRPr>
          </a:p>
          <a:p>
            <a:pPr>
              <a:lnSpc>
                <a:spcPts val="1820"/>
              </a:lnSpc>
              <a:spcBef>
                <a:spcPct val="0"/>
              </a:spcBef>
            </a:pPr>
            <a:endParaRPr lang="en-US" sz="2499" spc="62">
              <a:solidFill>
                <a:srgbClr val="000000"/>
              </a:solidFill>
              <a:latin typeface="Kollektif"/>
            </a:endParaRPr>
          </a:p>
          <a:p>
            <a:pPr>
              <a:lnSpc>
                <a:spcPts val="3499"/>
              </a:lnSpc>
              <a:spcBef>
                <a:spcPct val="0"/>
              </a:spcBef>
            </a:pPr>
            <a:r>
              <a:rPr lang="en-US" sz="2499" spc="62">
                <a:solidFill>
                  <a:srgbClr val="000000"/>
                </a:solidFill>
                <a:latin typeface="Kollektif"/>
              </a:rPr>
              <a:t>"Thank you everyone for submitting your drafts on time!"</a:t>
            </a:r>
          </a:p>
        </p:txBody>
      </p:sp>
      <p:sp>
        <p:nvSpPr>
          <p:cNvPr id="16" name="TextBox 16"/>
          <p:cNvSpPr txBox="1"/>
          <p:nvPr/>
        </p:nvSpPr>
        <p:spPr>
          <a:xfrm>
            <a:off x="13171473" y="6738955"/>
            <a:ext cx="4620950" cy="1603376"/>
          </a:xfrm>
          <a:prstGeom prst="rect">
            <a:avLst/>
          </a:prstGeom>
        </p:spPr>
        <p:txBody>
          <a:bodyPr lIns="0" tIns="0" rIns="0" bIns="0" rtlCol="0" anchor="t">
            <a:spAutoFit/>
          </a:bodyPr>
          <a:lstStyle/>
          <a:p>
            <a:pPr algn="ctr">
              <a:lnSpc>
                <a:spcPts val="3499"/>
              </a:lnSpc>
              <a:spcBef>
                <a:spcPct val="0"/>
              </a:spcBef>
            </a:pPr>
            <a:r>
              <a:rPr lang="en-US" sz="2499" spc="62">
                <a:solidFill>
                  <a:srgbClr val="000000"/>
                </a:solidFill>
                <a:latin typeface="Kollektif"/>
              </a:rPr>
              <a:t>"Hi folks!; Let’s get started!" </a:t>
            </a:r>
          </a:p>
          <a:p>
            <a:pPr algn="ctr">
              <a:lnSpc>
                <a:spcPts val="1680"/>
              </a:lnSpc>
              <a:spcBef>
                <a:spcPct val="0"/>
              </a:spcBef>
            </a:pPr>
            <a:endParaRPr lang="en-US" sz="2499" spc="62">
              <a:solidFill>
                <a:srgbClr val="000000"/>
              </a:solidFill>
              <a:latin typeface="Kollektif"/>
            </a:endParaRPr>
          </a:p>
          <a:p>
            <a:pPr algn="ctr">
              <a:lnSpc>
                <a:spcPts val="2100"/>
              </a:lnSpc>
              <a:spcBef>
                <a:spcPct val="0"/>
              </a:spcBef>
            </a:pPr>
            <a:endParaRPr lang="en-US" sz="2499" spc="62">
              <a:solidFill>
                <a:srgbClr val="000000"/>
              </a:solidFill>
              <a:latin typeface="Kollektif"/>
            </a:endParaRPr>
          </a:p>
          <a:p>
            <a:pPr algn="ctr">
              <a:lnSpc>
                <a:spcPts val="2100"/>
              </a:lnSpc>
              <a:spcBef>
                <a:spcPct val="0"/>
              </a:spcBef>
            </a:pPr>
            <a:endParaRPr lang="en-US" sz="2499" spc="62">
              <a:solidFill>
                <a:srgbClr val="000000"/>
              </a:solidFill>
              <a:latin typeface="Kollektif"/>
            </a:endParaRPr>
          </a:p>
          <a:p>
            <a:pPr algn="ctr">
              <a:lnSpc>
                <a:spcPts val="3499"/>
              </a:lnSpc>
              <a:spcBef>
                <a:spcPct val="0"/>
              </a:spcBef>
            </a:pPr>
            <a:r>
              <a:rPr lang="en-US" sz="2499" spc="37">
                <a:solidFill>
                  <a:srgbClr val="000000"/>
                </a:solidFill>
                <a:latin typeface="Kollektif"/>
              </a:rPr>
              <a:t>"</a:t>
            </a:r>
            <a:r>
              <a:rPr lang="en-US" sz="2499" spc="62">
                <a:solidFill>
                  <a:srgbClr val="000000"/>
                </a:solidFill>
                <a:latin typeface="Kollektif"/>
              </a:rPr>
              <a:t>We are making progress!"</a:t>
            </a:r>
          </a:p>
        </p:txBody>
      </p:sp>
      <p:sp>
        <p:nvSpPr>
          <p:cNvPr id="17" name="TextBox 17"/>
          <p:cNvSpPr txBox="1"/>
          <p:nvPr/>
        </p:nvSpPr>
        <p:spPr>
          <a:xfrm>
            <a:off x="14944225" y="1840115"/>
            <a:ext cx="3084260" cy="863528"/>
          </a:xfrm>
          <a:prstGeom prst="rect">
            <a:avLst/>
          </a:prstGeom>
        </p:spPr>
        <p:txBody>
          <a:bodyPr lIns="0" tIns="0" rIns="0" bIns="0" rtlCol="0" anchor="t">
            <a:spAutoFit/>
          </a:bodyPr>
          <a:lstStyle/>
          <a:p>
            <a:pPr algn="ctr">
              <a:lnSpc>
                <a:spcPts val="7000"/>
              </a:lnSpc>
              <a:spcBef>
                <a:spcPct val="0"/>
              </a:spcBef>
            </a:pPr>
            <a:r>
              <a:rPr lang="en-US" sz="5000" spc="125">
                <a:solidFill>
                  <a:srgbClr val="000000"/>
                </a:solidFill>
                <a:latin typeface="Kollektif Bold"/>
              </a:rPr>
              <a:t>Cohesive:</a:t>
            </a:r>
          </a:p>
        </p:txBody>
      </p:sp>
      <p:sp>
        <p:nvSpPr>
          <p:cNvPr id="18" name="TextBox 18"/>
          <p:cNvSpPr txBox="1"/>
          <p:nvPr/>
        </p:nvSpPr>
        <p:spPr>
          <a:xfrm>
            <a:off x="1028313" y="5245647"/>
            <a:ext cx="3258614" cy="863528"/>
          </a:xfrm>
          <a:prstGeom prst="rect">
            <a:avLst/>
          </a:prstGeom>
        </p:spPr>
        <p:txBody>
          <a:bodyPr lIns="0" tIns="0" rIns="0" bIns="0" rtlCol="0" anchor="t">
            <a:spAutoFit/>
          </a:bodyPr>
          <a:lstStyle/>
          <a:p>
            <a:pPr algn="ctr">
              <a:lnSpc>
                <a:spcPts val="7000"/>
              </a:lnSpc>
              <a:spcBef>
                <a:spcPct val="0"/>
              </a:spcBef>
            </a:pPr>
            <a:r>
              <a:rPr lang="en-US" sz="5000" spc="125">
                <a:solidFill>
                  <a:srgbClr val="000000"/>
                </a:solidFill>
                <a:latin typeface="Homemade Apple"/>
              </a:rPr>
              <a:t>Example:</a:t>
            </a:r>
          </a:p>
        </p:txBody>
      </p:sp>
      <p:sp>
        <p:nvSpPr>
          <p:cNvPr id="19" name="TextBox 19"/>
          <p:cNvSpPr txBox="1"/>
          <p:nvPr/>
        </p:nvSpPr>
        <p:spPr>
          <a:xfrm>
            <a:off x="7339424" y="5381796"/>
            <a:ext cx="3258614" cy="863528"/>
          </a:xfrm>
          <a:prstGeom prst="rect">
            <a:avLst/>
          </a:prstGeom>
        </p:spPr>
        <p:txBody>
          <a:bodyPr lIns="0" tIns="0" rIns="0" bIns="0" rtlCol="0" anchor="t">
            <a:spAutoFit/>
          </a:bodyPr>
          <a:lstStyle/>
          <a:p>
            <a:pPr algn="ctr">
              <a:lnSpc>
                <a:spcPts val="7000"/>
              </a:lnSpc>
              <a:spcBef>
                <a:spcPct val="0"/>
              </a:spcBef>
            </a:pPr>
            <a:r>
              <a:rPr lang="en-US" sz="5000" spc="125">
                <a:solidFill>
                  <a:srgbClr val="000000"/>
                </a:solidFill>
                <a:latin typeface="Homemade Apple"/>
              </a:rPr>
              <a:t>Example:</a:t>
            </a:r>
          </a:p>
        </p:txBody>
      </p:sp>
      <p:sp>
        <p:nvSpPr>
          <p:cNvPr id="20" name="TextBox 20"/>
          <p:cNvSpPr txBox="1"/>
          <p:nvPr/>
        </p:nvSpPr>
        <p:spPr>
          <a:xfrm>
            <a:off x="14000686" y="5418101"/>
            <a:ext cx="3258614" cy="863528"/>
          </a:xfrm>
          <a:prstGeom prst="rect">
            <a:avLst/>
          </a:prstGeom>
        </p:spPr>
        <p:txBody>
          <a:bodyPr lIns="0" tIns="0" rIns="0" bIns="0" rtlCol="0" anchor="t">
            <a:spAutoFit/>
          </a:bodyPr>
          <a:lstStyle/>
          <a:p>
            <a:pPr algn="ctr">
              <a:lnSpc>
                <a:spcPts val="7000"/>
              </a:lnSpc>
              <a:spcBef>
                <a:spcPct val="0"/>
              </a:spcBef>
            </a:pPr>
            <a:r>
              <a:rPr lang="en-US" sz="5000" spc="125">
                <a:solidFill>
                  <a:srgbClr val="000000"/>
                </a:solidFill>
                <a:latin typeface="Homemade Apple"/>
              </a:rPr>
              <a:t>Example:</a:t>
            </a:r>
          </a:p>
        </p:txBody>
      </p:sp>
      <p:grpSp>
        <p:nvGrpSpPr>
          <p:cNvPr id="21" name="Group 21"/>
          <p:cNvGrpSpPr/>
          <p:nvPr/>
        </p:nvGrpSpPr>
        <p:grpSpPr>
          <a:xfrm>
            <a:off x="0" y="0"/>
            <a:ext cx="4516448" cy="1856105"/>
            <a:chOff x="0" y="0"/>
            <a:chExt cx="1311288" cy="910687"/>
          </a:xfrm>
        </p:grpSpPr>
        <p:sp>
          <p:nvSpPr>
            <p:cNvPr id="22" name="Freeform 22"/>
            <p:cNvSpPr/>
            <p:nvPr/>
          </p:nvSpPr>
          <p:spPr>
            <a:xfrm>
              <a:off x="0" y="0"/>
              <a:ext cx="1311288" cy="910687"/>
            </a:xfrm>
            <a:custGeom>
              <a:avLst/>
              <a:gdLst/>
              <a:ahLst/>
              <a:cxnLst/>
              <a:rect l="l" t="t" r="r" b="b"/>
              <a:pathLst>
                <a:path w="1311288" h="910687">
                  <a:moveTo>
                    <a:pt x="0" y="0"/>
                  </a:moveTo>
                  <a:lnTo>
                    <a:pt x="1311288" y="0"/>
                  </a:lnTo>
                  <a:lnTo>
                    <a:pt x="1311288" y="910687"/>
                  </a:lnTo>
                  <a:lnTo>
                    <a:pt x="0" y="910687"/>
                  </a:lnTo>
                  <a:close/>
                </a:path>
              </a:pathLst>
            </a:custGeom>
            <a:solidFill>
              <a:srgbClr val="433831"/>
            </a:solidFill>
          </p:spPr>
        </p:sp>
      </p:grpSp>
      <p:grpSp>
        <p:nvGrpSpPr>
          <p:cNvPr id="23" name="Group 23"/>
          <p:cNvGrpSpPr/>
          <p:nvPr/>
        </p:nvGrpSpPr>
        <p:grpSpPr>
          <a:xfrm>
            <a:off x="516832" y="341882"/>
            <a:ext cx="149212" cy="149212"/>
            <a:chOff x="0" y="0"/>
            <a:chExt cx="1913890" cy="1913890"/>
          </a:xfrm>
        </p:grpSpPr>
        <p:sp>
          <p:nvSpPr>
            <p:cNvPr id="24" name="Freeform 2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25" name="Group 25"/>
          <p:cNvGrpSpPr/>
          <p:nvPr/>
        </p:nvGrpSpPr>
        <p:grpSpPr>
          <a:xfrm>
            <a:off x="808340" y="341882"/>
            <a:ext cx="149212" cy="149212"/>
            <a:chOff x="0" y="0"/>
            <a:chExt cx="1913890" cy="1913890"/>
          </a:xfrm>
        </p:grpSpPr>
        <p:sp>
          <p:nvSpPr>
            <p:cNvPr id="26" name="Freeform 2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27" name="Group 27"/>
          <p:cNvGrpSpPr/>
          <p:nvPr/>
        </p:nvGrpSpPr>
        <p:grpSpPr>
          <a:xfrm>
            <a:off x="1099848" y="341882"/>
            <a:ext cx="149212" cy="149212"/>
            <a:chOff x="0" y="0"/>
            <a:chExt cx="1913890" cy="1913890"/>
          </a:xfrm>
        </p:grpSpPr>
        <p:sp>
          <p:nvSpPr>
            <p:cNvPr id="28" name="Freeform 2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29" name="Group 29"/>
          <p:cNvGrpSpPr/>
          <p:nvPr/>
        </p:nvGrpSpPr>
        <p:grpSpPr>
          <a:xfrm>
            <a:off x="1391356" y="341882"/>
            <a:ext cx="149212" cy="149212"/>
            <a:chOff x="0" y="0"/>
            <a:chExt cx="1913890" cy="1913890"/>
          </a:xfrm>
        </p:grpSpPr>
        <p:sp>
          <p:nvSpPr>
            <p:cNvPr id="30" name="Freeform 3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sp>
        <p:nvSpPr>
          <p:cNvPr id="31" name="TextBox 31"/>
          <p:cNvSpPr txBox="1"/>
          <p:nvPr/>
        </p:nvSpPr>
        <p:spPr>
          <a:xfrm>
            <a:off x="295448" y="1054022"/>
            <a:ext cx="5355840" cy="705371"/>
          </a:xfrm>
          <a:prstGeom prst="rect">
            <a:avLst/>
          </a:prstGeom>
        </p:spPr>
        <p:txBody>
          <a:bodyPr lIns="0" tIns="0" rIns="0" bIns="0" rtlCol="0" anchor="t">
            <a:spAutoFit/>
          </a:bodyPr>
          <a:lstStyle/>
          <a:p>
            <a:pPr algn="just">
              <a:lnSpc>
                <a:spcPts val="5743"/>
              </a:lnSpc>
              <a:spcBef>
                <a:spcPct val="0"/>
              </a:spcBef>
            </a:pPr>
            <a:r>
              <a:rPr lang="en-US" sz="4102" spc="246">
                <a:solidFill>
                  <a:srgbClr val="FFFFFF"/>
                </a:solidFill>
                <a:latin typeface="Kollektif Bold"/>
              </a:rPr>
              <a:t>INSTRUCTOR</a:t>
            </a:r>
          </a:p>
        </p:txBody>
      </p:sp>
      <p:sp>
        <p:nvSpPr>
          <p:cNvPr id="32" name="TextBox 32"/>
          <p:cNvSpPr txBox="1"/>
          <p:nvPr/>
        </p:nvSpPr>
        <p:spPr>
          <a:xfrm>
            <a:off x="295448" y="718169"/>
            <a:ext cx="5355840" cy="422332"/>
          </a:xfrm>
          <a:prstGeom prst="rect">
            <a:avLst/>
          </a:prstGeom>
        </p:spPr>
        <p:txBody>
          <a:bodyPr lIns="0" tIns="0" rIns="0" bIns="0" rtlCol="0" anchor="t">
            <a:spAutoFit/>
          </a:bodyPr>
          <a:lstStyle/>
          <a:p>
            <a:pPr algn="just">
              <a:lnSpc>
                <a:spcPts val="3496"/>
              </a:lnSpc>
              <a:spcBef>
                <a:spcPct val="0"/>
              </a:spcBef>
            </a:pPr>
            <a:r>
              <a:rPr lang="en-US" sz="2497" spc="62">
                <a:solidFill>
                  <a:srgbClr val="FFFFFF"/>
                </a:solidFill>
                <a:latin typeface="Kollektif"/>
              </a:rPr>
              <a:t>Connection to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89" t="8464" r="967" b="8643"/>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96850" y="1590775"/>
            <a:ext cx="6694300" cy="239777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06887" y="1453206"/>
            <a:ext cx="1074225" cy="2751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39140" y="2504192"/>
            <a:ext cx="2748661" cy="93454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581642" y="2032548"/>
            <a:ext cx="3164183" cy="107582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8177313" y="-879913"/>
            <a:ext cx="2653259" cy="2280144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3589" y="9645257"/>
            <a:ext cx="11408768" cy="641743"/>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718649" y="9645257"/>
            <a:ext cx="11408768" cy="64174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000449" y="-655697"/>
            <a:ext cx="3857042" cy="131139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13402258" y="-655697"/>
            <a:ext cx="3857042" cy="1311394"/>
          </a:xfrm>
          <a:prstGeom prst="rect">
            <a:avLst/>
          </a:prstGeom>
        </p:spPr>
      </p:pic>
      <p:grpSp>
        <p:nvGrpSpPr>
          <p:cNvPr id="12" name="Group 12"/>
          <p:cNvGrpSpPr/>
          <p:nvPr/>
        </p:nvGrpSpPr>
        <p:grpSpPr>
          <a:xfrm>
            <a:off x="2162610" y="5753284"/>
            <a:ext cx="980113" cy="1004382"/>
            <a:chOff x="0" y="0"/>
            <a:chExt cx="1306817" cy="1339176"/>
          </a:xfrm>
        </p:grpSpPr>
        <p:grpSp>
          <p:nvGrpSpPr>
            <p:cNvPr id="13" name="Group 13"/>
            <p:cNvGrpSpPr/>
            <p:nvPr/>
          </p:nvGrpSpPr>
          <p:grpSpPr>
            <a:xfrm>
              <a:off x="0" y="0"/>
              <a:ext cx="1306817" cy="1339176"/>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65462"/>
              </a:solidFill>
            </p:spPr>
          </p:sp>
        </p:grpSp>
        <p:sp>
          <p:nvSpPr>
            <p:cNvPr id="15" name="TextBox 15"/>
            <p:cNvSpPr txBox="1"/>
            <p:nvPr/>
          </p:nvSpPr>
          <p:spPr>
            <a:xfrm>
              <a:off x="364262" y="297584"/>
              <a:ext cx="578293" cy="705908"/>
            </a:xfrm>
            <a:prstGeom prst="rect">
              <a:avLst/>
            </a:prstGeom>
          </p:spPr>
          <p:txBody>
            <a:bodyPr lIns="0" tIns="0" rIns="0" bIns="0" rtlCol="0" anchor="t">
              <a:spAutoFit/>
            </a:bodyPr>
            <a:lstStyle/>
            <a:p>
              <a:pPr marL="0" lvl="0" indent="0" algn="ctr">
                <a:lnSpc>
                  <a:spcPts val="3943"/>
                </a:lnSpc>
                <a:spcBef>
                  <a:spcPct val="0"/>
                </a:spcBef>
              </a:pPr>
              <a:r>
                <a:rPr lang="en-US" sz="3286" u="none">
                  <a:solidFill>
                    <a:srgbClr val="FDFEFF"/>
                  </a:solidFill>
                  <a:latin typeface="Bryndan Write"/>
                </a:rPr>
                <a:t>1</a:t>
              </a:r>
            </a:p>
          </p:txBody>
        </p:sp>
      </p:grpSp>
      <p:grpSp>
        <p:nvGrpSpPr>
          <p:cNvPr id="16" name="Group 16"/>
          <p:cNvGrpSpPr/>
          <p:nvPr/>
        </p:nvGrpSpPr>
        <p:grpSpPr>
          <a:xfrm>
            <a:off x="2162610" y="7208833"/>
            <a:ext cx="980113" cy="1004382"/>
            <a:chOff x="0" y="0"/>
            <a:chExt cx="1306817" cy="1339176"/>
          </a:xfrm>
        </p:grpSpPr>
        <p:grpSp>
          <p:nvGrpSpPr>
            <p:cNvPr id="17" name="Group 17"/>
            <p:cNvGrpSpPr/>
            <p:nvPr/>
          </p:nvGrpSpPr>
          <p:grpSpPr>
            <a:xfrm>
              <a:off x="0" y="0"/>
              <a:ext cx="1306817" cy="1339176"/>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65462"/>
              </a:solidFill>
            </p:spPr>
          </p:sp>
        </p:grpSp>
        <p:sp>
          <p:nvSpPr>
            <p:cNvPr id="19" name="TextBox 19"/>
            <p:cNvSpPr txBox="1"/>
            <p:nvPr/>
          </p:nvSpPr>
          <p:spPr>
            <a:xfrm>
              <a:off x="364262" y="297584"/>
              <a:ext cx="578293" cy="705908"/>
            </a:xfrm>
            <a:prstGeom prst="rect">
              <a:avLst/>
            </a:prstGeom>
          </p:spPr>
          <p:txBody>
            <a:bodyPr lIns="0" tIns="0" rIns="0" bIns="0" rtlCol="0" anchor="t">
              <a:spAutoFit/>
            </a:bodyPr>
            <a:lstStyle/>
            <a:p>
              <a:pPr marL="0" lvl="0" indent="0" algn="ctr">
                <a:lnSpc>
                  <a:spcPts val="3943"/>
                </a:lnSpc>
                <a:spcBef>
                  <a:spcPct val="0"/>
                </a:spcBef>
              </a:pPr>
              <a:r>
                <a:rPr lang="en-US" sz="3286">
                  <a:solidFill>
                    <a:srgbClr val="FDFEFF"/>
                  </a:solidFill>
                  <a:latin typeface="Bryndan Write"/>
                </a:rPr>
                <a:t>2</a:t>
              </a:r>
            </a:p>
          </p:txBody>
        </p:sp>
      </p:grpSp>
      <p:sp>
        <p:nvSpPr>
          <p:cNvPr id="20" name="TextBox 20"/>
          <p:cNvSpPr txBox="1"/>
          <p:nvPr/>
        </p:nvSpPr>
        <p:spPr>
          <a:xfrm>
            <a:off x="3580290" y="5493547"/>
            <a:ext cx="12545100" cy="1542905"/>
          </a:xfrm>
          <a:prstGeom prst="rect">
            <a:avLst/>
          </a:prstGeom>
        </p:spPr>
        <p:txBody>
          <a:bodyPr lIns="0" tIns="0" rIns="0" bIns="0" rtlCol="0" anchor="t">
            <a:spAutoFit/>
          </a:bodyPr>
          <a:lstStyle/>
          <a:p>
            <a:pPr>
              <a:lnSpc>
                <a:spcPts val="2999"/>
              </a:lnSpc>
            </a:pPr>
            <a:r>
              <a:rPr lang="en-US" sz="2999">
                <a:solidFill>
                  <a:srgbClr val="465462"/>
                </a:solidFill>
                <a:latin typeface="Bryndan Write"/>
              </a:rPr>
              <a:t>Step 1:</a:t>
            </a:r>
          </a:p>
          <a:p>
            <a:pPr marL="0" lvl="0" indent="0">
              <a:lnSpc>
                <a:spcPts val="2999"/>
              </a:lnSpc>
            </a:pPr>
            <a:r>
              <a:rPr lang="en-US" sz="2999">
                <a:solidFill>
                  <a:srgbClr val="465462"/>
                </a:solidFill>
                <a:latin typeface="Bryndan Write"/>
              </a:rPr>
              <a:t>Think about any activities you've done online that have helped create community. And/Or, think of challenges you've experieced or questions your have</a:t>
            </a:r>
          </a:p>
        </p:txBody>
      </p:sp>
      <p:sp>
        <p:nvSpPr>
          <p:cNvPr id="21" name="TextBox 21"/>
          <p:cNvSpPr txBox="1"/>
          <p:nvPr/>
        </p:nvSpPr>
        <p:spPr>
          <a:xfrm>
            <a:off x="3580290" y="7376873"/>
            <a:ext cx="12545100" cy="1171575"/>
          </a:xfrm>
          <a:prstGeom prst="rect">
            <a:avLst/>
          </a:prstGeom>
        </p:spPr>
        <p:txBody>
          <a:bodyPr lIns="0" tIns="0" rIns="0" bIns="0" rtlCol="0" anchor="t">
            <a:spAutoFit/>
          </a:bodyPr>
          <a:lstStyle/>
          <a:p>
            <a:pPr>
              <a:lnSpc>
                <a:spcPts val="2999"/>
              </a:lnSpc>
            </a:pPr>
            <a:r>
              <a:rPr lang="en-US" sz="2999">
                <a:solidFill>
                  <a:srgbClr val="465462"/>
                </a:solidFill>
                <a:latin typeface="Bryndan Write"/>
              </a:rPr>
              <a:t>Step 2</a:t>
            </a:r>
          </a:p>
          <a:p>
            <a:pPr>
              <a:lnSpc>
                <a:spcPts val="2999"/>
              </a:lnSpc>
            </a:pPr>
            <a:r>
              <a:rPr lang="en-US" sz="2999">
                <a:solidFill>
                  <a:srgbClr val="465462"/>
                </a:solidFill>
                <a:latin typeface="Bryndan Write"/>
              </a:rPr>
              <a:t>In breakout group, talk about this with your group members. </a:t>
            </a:r>
          </a:p>
          <a:p>
            <a:pPr marL="0" lvl="0" indent="0">
              <a:lnSpc>
                <a:spcPts val="2999"/>
              </a:lnSpc>
            </a:pPr>
            <a:endParaRPr lang="en-US" sz="2999">
              <a:solidFill>
                <a:srgbClr val="465462"/>
              </a:solidFill>
              <a:latin typeface="Bryndan Write"/>
            </a:endParaRPr>
          </a:p>
        </p:txBody>
      </p:sp>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747973" y="8608138"/>
            <a:ext cx="560470" cy="1172085"/>
          </a:xfrm>
          <a:prstGeom prst="rect">
            <a:avLst/>
          </a:prstGeom>
        </p:spPr>
      </p:pic>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325716" y="8672258"/>
            <a:ext cx="560470" cy="1172085"/>
          </a:xfrm>
          <a:prstGeom prst="rect">
            <a:avLst/>
          </a:prstGeom>
        </p:spPr>
      </p:pic>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767311" y="8918554"/>
            <a:ext cx="560470" cy="1172085"/>
          </a:xfrm>
          <a:prstGeom prst="rect">
            <a:avLst/>
          </a:prstGeom>
        </p:spPr>
      </p:pic>
      <p:pic>
        <p:nvPicPr>
          <p:cNvPr id="25" name="Picture 2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98179" y="8734113"/>
            <a:ext cx="560470" cy="1172085"/>
          </a:xfrm>
          <a:prstGeom prst="rect">
            <a:avLst/>
          </a:prstGeom>
        </p:spPr>
      </p:pic>
      <p:pic>
        <p:nvPicPr>
          <p:cNvPr id="26" name="Picture 2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17995" y="9194180"/>
            <a:ext cx="411917" cy="861423"/>
          </a:xfrm>
          <a:prstGeom prst="rect">
            <a:avLst/>
          </a:prstGeom>
        </p:spPr>
      </p:pic>
      <p:pic>
        <p:nvPicPr>
          <p:cNvPr id="27" name="Picture 2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191886" y="9132324"/>
            <a:ext cx="340474" cy="712018"/>
          </a:xfrm>
          <a:prstGeom prst="rect">
            <a:avLst/>
          </a:prstGeom>
        </p:spPr>
      </p:pic>
      <p:pic>
        <p:nvPicPr>
          <p:cNvPr id="28" name="Picture 2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583073" y="8997407"/>
            <a:ext cx="434568" cy="908791"/>
          </a:xfrm>
          <a:prstGeom prst="rect">
            <a:avLst/>
          </a:prstGeom>
        </p:spPr>
      </p:pic>
      <p:pic>
        <p:nvPicPr>
          <p:cNvPr id="29" name="Picture 2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125390" y="8935551"/>
            <a:ext cx="434568" cy="908791"/>
          </a:xfrm>
          <a:prstGeom prst="rect">
            <a:avLst/>
          </a:prstGeom>
        </p:spPr>
      </p:pic>
      <p:sp>
        <p:nvSpPr>
          <p:cNvPr id="30" name="TextBox 30"/>
          <p:cNvSpPr txBox="1"/>
          <p:nvPr/>
        </p:nvSpPr>
        <p:spPr>
          <a:xfrm>
            <a:off x="5796850" y="2195742"/>
            <a:ext cx="6694300" cy="838200"/>
          </a:xfrm>
          <a:prstGeom prst="rect">
            <a:avLst/>
          </a:prstGeom>
        </p:spPr>
        <p:txBody>
          <a:bodyPr lIns="0" tIns="0" rIns="0" bIns="0" rtlCol="0" anchor="t">
            <a:spAutoFit/>
          </a:bodyPr>
          <a:lstStyle/>
          <a:p>
            <a:pPr algn="ctr">
              <a:lnSpc>
                <a:spcPts val="6555"/>
              </a:lnSpc>
            </a:pPr>
            <a:r>
              <a:rPr lang="en-US" sz="5462">
                <a:solidFill>
                  <a:srgbClr val="433831"/>
                </a:solidFill>
                <a:latin typeface="Homemade Apple Bold"/>
              </a:rPr>
              <a:t>Think and Share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940974"/>
            <a:ext cx="175452" cy="17545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4" name="Group 4"/>
          <p:cNvGrpSpPr/>
          <p:nvPr/>
        </p:nvGrpSpPr>
        <p:grpSpPr>
          <a:xfrm>
            <a:off x="1371471" y="940974"/>
            <a:ext cx="175452" cy="17545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6" name="Group 6"/>
          <p:cNvGrpSpPr/>
          <p:nvPr/>
        </p:nvGrpSpPr>
        <p:grpSpPr>
          <a:xfrm>
            <a:off x="1714242" y="940974"/>
            <a:ext cx="175452" cy="175452"/>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8" name="Group 8"/>
          <p:cNvGrpSpPr/>
          <p:nvPr/>
        </p:nvGrpSpPr>
        <p:grpSpPr>
          <a:xfrm>
            <a:off x="2057013" y="940974"/>
            <a:ext cx="175452" cy="175452"/>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pic>
        <p:nvPicPr>
          <p:cNvPr id="10" name="Picture 10"/>
          <p:cNvPicPr>
            <a:picLocks noChangeAspect="1"/>
          </p:cNvPicPr>
          <p:nvPr/>
        </p:nvPicPr>
        <p:blipFill>
          <a:blip r:embed="rId3"/>
          <a:srcRect l="8570" r="25469"/>
          <a:stretch>
            <a:fillRect/>
          </a:stretch>
        </p:blipFill>
        <p:spPr>
          <a:xfrm>
            <a:off x="7731732" y="1"/>
            <a:ext cx="10556268" cy="10287000"/>
          </a:xfrm>
          <a:prstGeom prst="rect">
            <a:avLst/>
          </a:prstGeom>
        </p:spPr>
      </p:pic>
      <p:pic>
        <p:nvPicPr>
          <p:cNvPr id="11" name="Picture 11"/>
          <p:cNvPicPr>
            <a:picLocks noChangeAspect="1"/>
          </p:cNvPicPr>
          <p:nvPr/>
        </p:nvPicPr>
        <p:blipFill>
          <a:blip r:embed="rId4">
            <a:alphaModFix amt="9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33373" y="1468791"/>
            <a:ext cx="745842" cy="1285935"/>
          </a:xfrm>
          <a:prstGeom prst="rect">
            <a:avLst/>
          </a:prstGeom>
        </p:spPr>
      </p:pic>
      <p:grpSp>
        <p:nvGrpSpPr>
          <p:cNvPr id="12" name="Group 12"/>
          <p:cNvGrpSpPr/>
          <p:nvPr/>
        </p:nvGrpSpPr>
        <p:grpSpPr>
          <a:xfrm>
            <a:off x="3649661" y="8154023"/>
            <a:ext cx="1636562" cy="181463"/>
            <a:chOff x="0" y="0"/>
            <a:chExt cx="2472253" cy="274125"/>
          </a:xfrm>
        </p:grpSpPr>
        <p:sp>
          <p:nvSpPr>
            <p:cNvPr id="13" name="Freeform 13"/>
            <p:cNvSpPr/>
            <p:nvPr/>
          </p:nvSpPr>
          <p:spPr>
            <a:xfrm>
              <a:off x="0" y="0"/>
              <a:ext cx="2472253" cy="274125"/>
            </a:xfrm>
            <a:custGeom>
              <a:avLst/>
              <a:gdLst/>
              <a:ahLst/>
              <a:cxnLst/>
              <a:rect l="l" t="t" r="r" b="b"/>
              <a:pathLst>
                <a:path w="2472253" h="274125">
                  <a:moveTo>
                    <a:pt x="0" y="0"/>
                  </a:moveTo>
                  <a:lnTo>
                    <a:pt x="2472253" y="0"/>
                  </a:lnTo>
                  <a:lnTo>
                    <a:pt x="2472253" y="274125"/>
                  </a:lnTo>
                  <a:lnTo>
                    <a:pt x="0" y="274125"/>
                  </a:lnTo>
                  <a:close/>
                </a:path>
              </a:pathLst>
            </a:custGeom>
            <a:solidFill>
              <a:srgbClr val="5B4F47"/>
            </a:solidFill>
          </p:spPr>
        </p:sp>
      </p:grpSp>
      <p:grpSp>
        <p:nvGrpSpPr>
          <p:cNvPr id="14" name="Group 14"/>
          <p:cNvGrpSpPr/>
          <p:nvPr/>
        </p:nvGrpSpPr>
        <p:grpSpPr>
          <a:xfrm>
            <a:off x="3157784" y="8154023"/>
            <a:ext cx="122904" cy="181463"/>
            <a:chOff x="0" y="0"/>
            <a:chExt cx="185664" cy="274125"/>
          </a:xfrm>
        </p:grpSpPr>
        <p:sp>
          <p:nvSpPr>
            <p:cNvPr id="15" name="Freeform 15"/>
            <p:cNvSpPr/>
            <p:nvPr/>
          </p:nvSpPr>
          <p:spPr>
            <a:xfrm>
              <a:off x="0" y="0"/>
              <a:ext cx="185664" cy="274125"/>
            </a:xfrm>
            <a:custGeom>
              <a:avLst/>
              <a:gdLst/>
              <a:ahLst/>
              <a:cxnLst/>
              <a:rect l="l" t="t" r="r" b="b"/>
              <a:pathLst>
                <a:path w="185664" h="274125">
                  <a:moveTo>
                    <a:pt x="0" y="0"/>
                  </a:moveTo>
                  <a:lnTo>
                    <a:pt x="185664" y="0"/>
                  </a:lnTo>
                  <a:lnTo>
                    <a:pt x="185664" y="274125"/>
                  </a:lnTo>
                  <a:lnTo>
                    <a:pt x="0" y="274125"/>
                  </a:lnTo>
                  <a:close/>
                </a:path>
              </a:pathLst>
            </a:custGeom>
            <a:solidFill>
              <a:srgbClr val="5B4F47"/>
            </a:solidFill>
          </p:spPr>
        </p:sp>
      </p:grpSp>
      <p:grpSp>
        <p:nvGrpSpPr>
          <p:cNvPr id="16" name="Group 16"/>
          <p:cNvGrpSpPr/>
          <p:nvPr/>
        </p:nvGrpSpPr>
        <p:grpSpPr>
          <a:xfrm>
            <a:off x="3342712" y="8154023"/>
            <a:ext cx="122904" cy="181463"/>
            <a:chOff x="0" y="0"/>
            <a:chExt cx="185664" cy="274125"/>
          </a:xfrm>
        </p:grpSpPr>
        <p:sp>
          <p:nvSpPr>
            <p:cNvPr id="17" name="Freeform 17"/>
            <p:cNvSpPr/>
            <p:nvPr/>
          </p:nvSpPr>
          <p:spPr>
            <a:xfrm>
              <a:off x="0" y="0"/>
              <a:ext cx="185664" cy="274125"/>
            </a:xfrm>
            <a:custGeom>
              <a:avLst/>
              <a:gdLst/>
              <a:ahLst/>
              <a:cxnLst/>
              <a:rect l="l" t="t" r="r" b="b"/>
              <a:pathLst>
                <a:path w="185664" h="274125">
                  <a:moveTo>
                    <a:pt x="0" y="0"/>
                  </a:moveTo>
                  <a:lnTo>
                    <a:pt x="185664" y="0"/>
                  </a:lnTo>
                  <a:lnTo>
                    <a:pt x="185664" y="274125"/>
                  </a:lnTo>
                  <a:lnTo>
                    <a:pt x="0" y="274125"/>
                  </a:lnTo>
                  <a:close/>
                </a:path>
              </a:pathLst>
            </a:custGeom>
            <a:solidFill>
              <a:srgbClr val="BD9479"/>
            </a:solidFill>
          </p:spPr>
        </p:sp>
      </p:grpSp>
      <p:sp>
        <p:nvSpPr>
          <p:cNvPr id="18" name="TextBox 18"/>
          <p:cNvSpPr txBox="1"/>
          <p:nvPr/>
        </p:nvSpPr>
        <p:spPr>
          <a:xfrm>
            <a:off x="1371471" y="1118195"/>
            <a:ext cx="7597077" cy="1577405"/>
          </a:xfrm>
          <a:prstGeom prst="rect">
            <a:avLst/>
          </a:prstGeom>
        </p:spPr>
        <p:txBody>
          <a:bodyPr lIns="0" tIns="0" rIns="0" bIns="0" rtlCol="0" anchor="t">
            <a:spAutoFit/>
          </a:bodyPr>
          <a:lstStyle/>
          <a:p>
            <a:pPr>
              <a:lnSpc>
                <a:spcPts val="12806"/>
              </a:lnSpc>
              <a:spcBef>
                <a:spcPct val="0"/>
              </a:spcBef>
            </a:pPr>
            <a:r>
              <a:rPr lang="en-US" sz="9147" spc="548">
                <a:solidFill>
                  <a:srgbClr val="5B4F47"/>
                </a:solidFill>
                <a:latin typeface="Kollektif Bold"/>
              </a:rPr>
              <a:t>Thank</a:t>
            </a:r>
          </a:p>
        </p:txBody>
      </p:sp>
      <p:sp>
        <p:nvSpPr>
          <p:cNvPr id="19" name="TextBox 19"/>
          <p:cNvSpPr txBox="1"/>
          <p:nvPr/>
        </p:nvSpPr>
        <p:spPr>
          <a:xfrm>
            <a:off x="1386859" y="2299748"/>
            <a:ext cx="7597077" cy="2612378"/>
          </a:xfrm>
          <a:prstGeom prst="rect">
            <a:avLst/>
          </a:prstGeom>
        </p:spPr>
        <p:txBody>
          <a:bodyPr lIns="0" tIns="0" rIns="0" bIns="0" rtlCol="0" anchor="t">
            <a:spAutoFit/>
          </a:bodyPr>
          <a:lstStyle/>
          <a:p>
            <a:pPr>
              <a:lnSpc>
                <a:spcPts val="21297"/>
              </a:lnSpc>
              <a:spcBef>
                <a:spcPct val="0"/>
              </a:spcBef>
            </a:pPr>
            <a:r>
              <a:rPr lang="en-US" sz="15212" dirty="0">
                <a:solidFill>
                  <a:srgbClr val="BD9479"/>
                </a:solidFill>
                <a:latin typeface="Homemade Apple"/>
              </a:rPr>
              <a:t>You</a:t>
            </a:r>
          </a:p>
        </p:txBody>
      </p:sp>
      <p:sp>
        <p:nvSpPr>
          <p:cNvPr id="20" name="TextBox 20"/>
          <p:cNvSpPr txBox="1"/>
          <p:nvPr/>
        </p:nvSpPr>
        <p:spPr>
          <a:xfrm>
            <a:off x="440960" y="8715375"/>
            <a:ext cx="5803504" cy="1028701"/>
          </a:xfrm>
          <a:prstGeom prst="rect">
            <a:avLst/>
          </a:prstGeom>
        </p:spPr>
        <p:txBody>
          <a:bodyPr lIns="0" tIns="0" rIns="0" bIns="0" rtlCol="0" anchor="t">
            <a:spAutoFit/>
          </a:bodyPr>
          <a:lstStyle/>
          <a:p>
            <a:pPr>
              <a:lnSpc>
                <a:spcPts val="4199"/>
              </a:lnSpc>
            </a:pPr>
            <a:r>
              <a:rPr lang="en-US" sz="2999" spc="74" dirty="0">
                <a:solidFill>
                  <a:srgbClr val="5B4F47"/>
                </a:solidFill>
                <a:latin typeface="Kollektif"/>
              </a:rPr>
              <a:t>www.canyons.edu/onlinefaculty</a:t>
            </a:r>
          </a:p>
          <a:p>
            <a:pPr>
              <a:lnSpc>
                <a:spcPts val="4199"/>
              </a:lnSpc>
              <a:spcBef>
                <a:spcPct val="0"/>
              </a:spcBef>
            </a:pPr>
            <a:r>
              <a:rPr lang="en-US" sz="2999" spc="74" dirty="0">
                <a:solidFill>
                  <a:srgbClr val="5B4F47"/>
                </a:solidFill>
                <a:latin typeface="Kollektif"/>
              </a:rPr>
              <a:t>online@canyons.edu</a:t>
            </a:r>
          </a:p>
        </p:txBody>
      </p:sp>
      <p:sp>
        <p:nvSpPr>
          <p:cNvPr id="21" name="Rectangle 20">
            <a:extLst>
              <a:ext uri="{FF2B5EF4-FFF2-40B4-BE49-F238E27FC236}">
                <a16:creationId xmlns:a16="http://schemas.microsoft.com/office/drawing/2014/main" id="{0744A5E5-7D4F-47E6-A04C-82BEA648C9DC}"/>
              </a:ext>
            </a:extLst>
          </p:cNvPr>
          <p:cNvSpPr/>
          <p:nvPr/>
        </p:nvSpPr>
        <p:spPr>
          <a:xfrm>
            <a:off x="440960" y="6093679"/>
            <a:ext cx="4743643" cy="1815882"/>
          </a:xfrm>
          <a:prstGeom prst="rect">
            <a:avLst/>
          </a:prstGeom>
        </p:spPr>
        <p:txBody>
          <a:bodyPr wrap="square">
            <a:spAutoFit/>
          </a:bodyPr>
          <a:lstStyle/>
          <a:p>
            <a:r>
              <a:rPr lang="en-US" sz="2800" dirty="0"/>
              <a:t>Contact us: </a:t>
            </a:r>
          </a:p>
          <a:p>
            <a:r>
              <a:rPr lang="en-US" sz="2800" dirty="0"/>
              <a:t>Joy Shoemate</a:t>
            </a:r>
          </a:p>
          <a:p>
            <a:r>
              <a:rPr lang="en-US" sz="2800" dirty="0"/>
              <a:t>Carol Johnston</a:t>
            </a:r>
          </a:p>
          <a:p>
            <a:r>
              <a:rPr lang="en-US" sz="2800" dirty="0"/>
              <a:t>Chloe McGinley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086350" cy="10287000"/>
            <a:chOff x="0" y="0"/>
            <a:chExt cx="1720568" cy="3479800"/>
          </a:xfrm>
        </p:grpSpPr>
        <p:sp>
          <p:nvSpPr>
            <p:cNvPr id="3" name="Freeform 3"/>
            <p:cNvSpPr/>
            <p:nvPr/>
          </p:nvSpPr>
          <p:spPr>
            <a:xfrm>
              <a:off x="0" y="0"/>
              <a:ext cx="1720568" cy="3479800"/>
            </a:xfrm>
            <a:custGeom>
              <a:avLst/>
              <a:gdLst/>
              <a:ahLst/>
              <a:cxnLst/>
              <a:rect l="l" t="t" r="r" b="b"/>
              <a:pathLst>
                <a:path w="1720568" h="3479800">
                  <a:moveTo>
                    <a:pt x="0" y="0"/>
                  </a:moveTo>
                  <a:lnTo>
                    <a:pt x="1720568" y="0"/>
                  </a:lnTo>
                  <a:lnTo>
                    <a:pt x="1720568" y="3479800"/>
                  </a:lnTo>
                  <a:lnTo>
                    <a:pt x="0" y="3479800"/>
                  </a:lnTo>
                  <a:close/>
                </a:path>
              </a:pathLst>
            </a:custGeom>
            <a:solidFill>
              <a:srgbClr val="5B4F47"/>
            </a:solidFill>
          </p:spPr>
        </p:sp>
      </p:grpSp>
      <p:grpSp>
        <p:nvGrpSpPr>
          <p:cNvPr id="4" name="Group 4"/>
          <p:cNvGrpSpPr/>
          <p:nvPr/>
        </p:nvGrpSpPr>
        <p:grpSpPr>
          <a:xfrm>
            <a:off x="16055536" y="940974"/>
            <a:ext cx="175452" cy="17545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6" name="Group 6"/>
          <p:cNvGrpSpPr/>
          <p:nvPr/>
        </p:nvGrpSpPr>
        <p:grpSpPr>
          <a:xfrm>
            <a:off x="16398306" y="940974"/>
            <a:ext cx="175452" cy="175452"/>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8" name="Group 8"/>
          <p:cNvGrpSpPr/>
          <p:nvPr/>
        </p:nvGrpSpPr>
        <p:grpSpPr>
          <a:xfrm>
            <a:off x="16741077" y="940974"/>
            <a:ext cx="175452" cy="175452"/>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10" name="Group 10"/>
          <p:cNvGrpSpPr/>
          <p:nvPr/>
        </p:nvGrpSpPr>
        <p:grpSpPr>
          <a:xfrm>
            <a:off x="17083848" y="940974"/>
            <a:ext cx="175452" cy="175452"/>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sp>
        <p:nvSpPr>
          <p:cNvPr id="12" name="TextBox 12"/>
          <p:cNvSpPr txBox="1"/>
          <p:nvPr/>
        </p:nvSpPr>
        <p:spPr>
          <a:xfrm>
            <a:off x="8838854" y="2349644"/>
            <a:ext cx="6508184" cy="2793856"/>
          </a:xfrm>
          <a:prstGeom prst="rect">
            <a:avLst/>
          </a:prstGeom>
        </p:spPr>
        <p:txBody>
          <a:bodyPr lIns="0" tIns="0" rIns="0" bIns="0" rtlCol="0" anchor="t">
            <a:spAutoFit/>
          </a:bodyPr>
          <a:lstStyle/>
          <a:p>
            <a:pPr>
              <a:lnSpc>
                <a:spcPts val="5599"/>
              </a:lnSpc>
            </a:pPr>
            <a:r>
              <a:rPr lang="en-US" sz="3999" spc="239">
                <a:solidFill>
                  <a:srgbClr val="5B4F47"/>
                </a:solidFill>
                <a:latin typeface="Open Sans Bold"/>
              </a:rPr>
              <a:t>Memorable</a:t>
            </a:r>
          </a:p>
          <a:p>
            <a:pPr>
              <a:lnSpc>
                <a:spcPts val="5599"/>
              </a:lnSpc>
            </a:pPr>
            <a:r>
              <a:rPr lang="en-US" sz="3999" spc="239">
                <a:solidFill>
                  <a:srgbClr val="5B4F47"/>
                </a:solidFill>
                <a:latin typeface="Open Sans Bold"/>
              </a:rPr>
              <a:t>Meaningful</a:t>
            </a:r>
          </a:p>
          <a:p>
            <a:pPr>
              <a:lnSpc>
                <a:spcPts val="5599"/>
              </a:lnSpc>
            </a:pPr>
            <a:r>
              <a:rPr lang="en-US" sz="3999" spc="239">
                <a:solidFill>
                  <a:srgbClr val="5B4F47"/>
                </a:solidFill>
                <a:latin typeface="Open Sans Bold"/>
              </a:rPr>
              <a:t>Connected</a:t>
            </a:r>
          </a:p>
          <a:p>
            <a:pPr>
              <a:lnSpc>
                <a:spcPts val="5599"/>
              </a:lnSpc>
              <a:spcBef>
                <a:spcPct val="0"/>
              </a:spcBef>
            </a:pPr>
            <a:r>
              <a:rPr lang="en-US" sz="3999" spc="239">
                <a:solidFill>
                  <a:srgbClr val="5B4F47"/>
                </a:solidFill>
                <a:latin typeface="Open Sans Bold"/>
              </a:rPr>
              <a:t>Rich with Interaction</a:t>
            </a:r>
          </a:p>
        </p:txBody>
      </p:sp>
      <p:grpSp>
        <p:nvGrpSpPr>
          <p:cNvPr id="13" name="Group 13"/>
          <p:cNvGrpSpPr/>
          <p:nvPr/>
        </p:nvGrpSpPr>
        <p:grpSpPr>
          <a:xfrm>
            <a:off x="6257778" y="9571736"/>
            <a:ext cx="1806288" cy="200282"/>
            <a:chOff x="0" y="0"/>
            <a:chExt cx="2472253" cy="274125"/>
          </a:xfrm>
        </p:grpSpPr>
        <p:sp>
          <p:nvSpPr>
            <p:cNvPr id="14" name="Freeform 14"/>
            <p:cNvSpPr/>
            <p:nvPr/>
          </p:nvSpPr>
          <p:spPr>
            <a:xfrm>
              <a:off x="0" y="0"/>
              <a:ext cx="2472253" cy="274125"/>
            </a:xfrm>
            <a:custGeom>
              <a:avLst/>
              <a:gdLst/>
              <a:ahLst/>
              <a:cxnLst/>
              <a:rect l="l" t="t" r="r" b="b"/>
              <a:pathLst>
                <a:path w="2472253" h="274125">
                  <a:moveTo>
                    <a:pt x="0" y="0"/>
                  </a:moveTo>
                  <a:lnTo>
                    <a:pt x="2472253" y="0"/>
                  </a:lnTo>
                  <a:lnTo>
                    <a:pt x="2472253" y="274125"/>
                  </a:lnTo>
                  <a:lnTo>
                    <a:pt x="0" y="274125"/>
                  </a:lnTo>
                  <a:close/>
                </a:path>
              </a:pathLst>
            </a:custGeom>
            <a:solidFill>
              <a:srgbClr val="5B4F47"/>
            </a:solidFill>
          </p:spPr>
        </p:sp>
      </p:grpSp>
      <p:grpSp>
        <p:nvGrpSpPr>
          <p:cNvPr id="15" name="Group 15"/>
          <p:cNvGrpSpPr/>
          <p:nvPr/>
        </p:nvGrpSpPr>
        <p:grpSpPr>
          <a:xfrm>
            <a:off x="8132523" y="9571736"/>
            <a:ext cx="135651" cy="200282"/>
            <a:chOff x="0" y="0"/>
            <a:chExt cx="185664" cy="274125"/>
          </a:xfrm>
        </p:grpSpPr>
        <p:sp>
          <p:nvSpPr>
            <p:cNvPr id="16" name="Freeform 16"/>
            <p:cNvSpPr/>
            <p:nvPr/>
          </p:nvSpPr>
          <p:spPr>
            <a:xfrm>
              <a:off x="0" y="0"/>
              <a:ext cx="185664" cy="274125"/>
            </a:xfrm>
            <a:custGeom>
              <a:avLst/>
              <a:gdLst/>
              <a:ahLst/>
              <a:cxnLst/>
              <a:rect l="l" t="t" r="r" b="b"/>
              <a:pathLst>
                <a:path w="185664" h="274125">
                  <a:moveTo>
                    <a:pt x="0" y="0"/>
                  </a:moveTo>
                  <a:lnTo>
                    <a:pt x="185664" y="0"/>
                  </a:lnTo>
                  <a:lnTo>
                    <a:pt x="185664" y="274125"/>
                  </a:lnTo>
                  <a:lnTo>
                    <a:pt x="0" y="274125"/>
                  </a:lnTo>
                  <a:close/>
                </a:path>
              </a:pathLst>
            </a:custGeom>
            <a:solidFill>
              <a:srgbClr val="5B4F47"/>
            </a:solidFill>
          </p:spPr>
        </p:sp>
      </p:grpSp>
      <p:grpSp>
        <p:nvGrpSpPr>
          <p:cNvPr id="17" name="Group 17"/>
          <p:cNvGrpSpPr/>
          <p:nvPr/>
        </p:nvGrpSpPr>
        <p:grpSpPr>
          <a:xfrm>
            <a:off x="8336631" y="9571736"/>
            <a:ext cx="135651" cy="200282"/>
            <a:chOff x="0" y="0"/>
            <a:chExt cx="185664" cy="274125"/>
          </a:xfrm>
        </p:grpSpPr>
        <p:sp>
          <p:nvSpPr>
            <p:cNvPr id="18" name="Freeform 18"/>
            <p:cNvSpPr/>
            <p:nvPr/>
          </p:nvSpPr>
          <p:spPr>
            <a:xfrm>
              <a:off x="0" y="0"/>
              <a:ext cx="185664" cy="274125"/>
            </a:xfrm>
            <a:custGeom>
              <a:avLst/>
              <a:gdLst/>
              <a:ahLst/>
              <a:cxnLst/>
              <a:rect l="l" t="t" r="r" b="b"/>
              <a:pathLst>
                <a:path w="185664" h="274125">
                  <a:moveTo>
                    <a:pt x="0" y="0"/>
                  </a:moveTo>
                  <a:lnTo>
                    <a:pt x="185664" y="0"/>
                  </a:lnTo>
                  <a:lnTo>
                    <a:pt x="185664" y="274125"/>
                  </a:lnTo>
                  <a:lnTo>
                    <a:pt x="0" y="274125"/>
                  </a:lnTo>
                  <a:close/>
                </a:path>
              </a:pathLst>
            </a:custGeom>
            <a:solidFill>
              <a:srgbClr val="BD9479"/>
            </a:solidFill>
          </p:spPr>
        </p:sp>
      </p:grpSp>
      <p:pic>
        <p:nvPicPr>
          <p:cNvPr id="19" name="Picture 19"/>
          <p:cNvPicPr>
            <a:picLocks noChangeAspect="1"/>
          </p:cNvPicPr>
          <p:nvPr/>
        </p:nvPicPr>
        <p:blipFill>
          <a:blip r:embed="rId3"/>
          <a:srcRect l="34497"/>
          <a:stretch>
            <a:fillRect/>
          </a:stretch>
        </p:blipFill>
        <p:spPr>
          <a:xfrm>
            <a:off x="729903" y="1028700"/>
            <a:ext cx="7742379" cy="8229600"/>
          </a:xfrm>
          <a:prstGeom prst="rect">
            <a:avLst/>
          </a:prstGeom>
        </p:spPr>
      </p:pic>
      <p:sp>
        <p:nvSpPr>
          <p:cNvPr id="20" name="TextBox 20"/>
          <p:cNvSpPr txBox="1"/>
          <p:nvPr/>
        </p:nvSpPr>
        <p:spPr>
          <a:xfrm>
            <a:off x="8880104" y="456823"/>
            <a:ext cx="7693654" cy="863527"/>
          </a:xfrm>
          <a:prstGeom prst="rect">
            <a:avLst/>
          </a:prstGeom>
        </p:spPr>
        <p:txBody>
          <a:bodyPr lIns="0" tIns="0" rIns="0" bIns="0" rtlCol="0" anchor="t">
            <a:spAutoFit/>
          </a:bodyPr>
          <a:lstStyle/>
          <a:p>
            <a:pPr>
              <a:lnSpc>
                <a:spcPts val="7000"/>
              </a:lnSpc>
              <a:spcBef>
                <a:spcPct val="0"/>
              </a:spcBef>
            </a:pPr>
            <a:r>
              <a:rPr lang="en-US" sz="5000">
                <a:solidFill>
                  <a:srgbClr val="5B4F47"/>
                </a:solidFill>
                <a:latin typeface="Homemade Apple"/>
              </a:rPr>
              <a:t>The Online Student</a:t>
            </a:r>
          </a:p>
        </p:txBody>
      </p:sp>
      <p:sp>
        <p:nvSpPr>
          <p:cNvPr id="21" name="TextBox 21"/>
          <p:cNvSpPr txBox="1"/>
          <p:nvPr/>
        </p:nvSpPr>
        <p:spPr>
          <a:xfrm>
            <a:off x="9144000" y="1215575"/>
            <a:ext cx="6341999" cy="863527"/>
          </a:xfrm>
          <a:prstGeom prst="rect">
            <a:avLst/>
          </a:prstGeom>
        </p:spPr>
        <p:txBody>
          <a:bodyPr lIns="0" tIns="0" rIns="0" bIns="0" rtlCol="0" anchor="t">
            <a:spAutoFit/>
          </a:bodyPr>
          <a:lstStyle/>
          <a:p>
            <a:pPr>
              <a:lnSpc>
                <a:spcPts val="7000"/>
              </a:lnSpc>
              <a:spcBef>
                <a:spcPct val="0"/>
              </a:spcBef>
            </a:pPr>
            <a:r>
              <a:rPr lang="en-US" sz="5000">
                <a:solidFill>
                  <a:srgbClr val="5B4F47"/>
                </a:solidFill>
                <a:latin typeface="Homemade Apple"/>
              </a:rPr>
              <a:t>Experience</a:t>
            </a:r>
          </a:p>
        </p:txBody>
      </p:sp>
      <p:sp>
        <p:nvSpPr>
          <p:cNvPr id="22" name="TextBox 22"/>
          <p:cNvSpPr txBox="1"/>
          <p:nvPr/>
        </p:nvSpPr>
        <p:spPr>
          <a:xfrm>
            <a:off x="12314999" y="7126052"/>
            <a:ext cx="5557076" cy="2793856"/>
          </a:xfrm>
          <a:prstGeom prst="rect">
            <a:avLst/>
          </a:prstGeom>
        </p:spPr>
        <p:txBody>
          <a:bodyPr lIns="0" tIns="0" rIns="0" bIns="0" rtlCol="0" anchor="t">
            <a:spAutoFit/>
          </a:bodyPr>
          <a:lstStyle/>
          <a:p>
            <a:pPr algn="r">
              <a:lnSpc>
                <a:spcPts val="5599"/>
              </a:lnSpc>
            </a:pPr>
            <a:r>
              <a:rPr lang="en-US" sz="3999" spc="99">
                <a:solidFill>
                  <a:srgbClr val="5B4F47"/>
                </a:solidFill>
                <a:latin typeface="Open Sans Bold"/>
              </a:rPr>
              <a:t>Lonley</a:t>
            </a:r>
          </a:p>
          <a:p>
            <a:pPr algn="r">
              <a:lnSpc>
                <a:spcPts val="5599"/>
              </a:lnSpc>
            </a:pPr>
            <a:r>
              <a:rPr lang="en-US" sz="3999" spc="99">
                <a:solidFill>
                  <a:srgbClr val="5B4F47"/>
                </a:solidFill>
                <a:latin typeface="Open Sans Bold"/>
              </a:rPr>
              <a:t>Disconnected</a:t>
            </a:r>
          </a:p>
          <a:p>
            <a:pPr algn="r">
              <a:lnSpc>
                <a:spcPts val="5599"/>
              </a:lnSpc>
            </a:pPr>
            <a:r>
              <a:rPr lang="en-US" sz="3999" spc="99">
                <a:solidFill>
                  <a:srgbClr val="5B4F47"/>
                </a:solidFill>
                <a:latin typeface="Open Sans Bold"/>
              </a:rPr>
              <a:t>Lost</a:t>
            </a:r>
          </a:p>
          <a:p>
            <a:pPr algn="r">
              <a:lnSpc>
                <a:spcPts val="5599"/>
              </a:lnSpc>
              <a:spcBef>
                <a:spcPct val="0"/>
              </a:spcBef>
            </a:pPr>
            <a:r>
              <a:rPr lang="en-US" sz="3999" spc="99">
                <a:solidFill>
                  <a:srgbClr val="5B4F47"/>
                </a:solidFill>
                <a:latin typeface="Open Sans Bold"/>
              </a:rPr>
              <a:t>Confused</a:t>
            </a:r>
          </a:p>
        </p:txBody>
      </p:sp>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02102" flipH="1">
            <a:off x="13790009" y="5141422"/>
            <a:ext cx="1305319" cy="1430130"/>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941518">
            <a:off x="11153938" y="8426674"/>
            <a:ext cx="1305319" cy="1430130"/>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60536">
            <a:off x="13279901" y="8708975"/>
            <a:ext cx="1305319" cy="1430130"/>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907250" y="1827335"/>
            <a:ext cx="1305319" cy="1430130"/>
          </a:xfrm>
          <a:prstGeom prst="rect">
            <a:avLst/>
          </a:prstGeom>
        </p:spPr>
      </p:pic>
      <p:pic>
        <p:nvPicPr>
          <p:cNvPr id="27" name="Picture 2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26534">
            <a:off x="11467941" y="5517373"/>
            <a:ext cx="1305319" cy="1430130"/>
          </a:xfrm>
          <a:prstGeom prst="rect">
            <a:avLst/>
          </a:prstGeom>
        </p:spPr>
      </p:pic>
      <p:pic>
        <p:nvPicPr>
          <p:cNvPr id="28"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31256">
            <a:off x="14456966" y="3282856"/>
            <a:ext cx="1305319" cy="1430130"/>
          </a:xfrm>
          <a:prstGeom prst="rect">
            <a:avLst/>
          </a:prstGeom>
        </p:spPr>
      </p:pic>
      <p:pic>
        <p:nvPicPr>
          <p:cNvPr id="29" name="Picture 2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93266">
            <a:off x="9756416" y="6928223"/>
            <a:ext cx="1305319" cy="14301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330" b="2330"/>
          <a:stretch>
            <a:fillRect/>
          </a:stretch>
        </p:blipFill>
        <p:spPr>
          <a:xfrm>
            <a:off x="0" y="0"/>
            <a:ext cx="18288000" cy="10287000"/>
          </a:xfrm>
          <a:prstGeom prst="rect">
            <a:avLst/>
          </a:prstGeom>
        </p:spPr>
      </p:pic>
      <p:grpSp>
        <p:nvGrpSpPr>
          <p:cNvPr id="3" name="Group 3"/>
          <p:cNvGrpSpPr/>
          <p:nvPr/>
        </p:nvGrpSpPr>
        <p:grpSpPr>
          <a:xfrm>
            <a:off x="1546923" y="1116426"/>
            <a:ext cx="15385153" cy="7755172"/>
            <a:chOff x="0" y="0"/>
            <a:chExt cx="4470963" cy="2253672"/>
          </a:xfrm>
        </p:grpSpPr>
        <p:sp>
          <p:nvSpPr>
            <p:cNvPr id="4" name="Freeform 4"/>
            <p:cNvSpPr/>
            <p:nvPr/>
          </p:nvSpPr>
          <p:spPr>
            <a:xfrm>
              <a:off x="0" y="0"/>
              <a:ext cx="4470964" cy="2253672"/>
            </a:xfrm>
            <a:custGeom>
              <a:avLst/>
              <a:gdLst/>
              <a:ahLst/>
              <a:cxnLst/>
              <a:rect l="l" t="t" r="r" b="b"/>
              <a:pathLst>
                <a:path w="4470964" h="2253672">
                  <a:moveTo>
                    <a:pt x="0" y="0"/>
                  </a:moveTo>
                  <a:lnTo>
                    <a:pt x="4470964" y="0"/>
                  </a:lnTo>
                  <a:lnTo>
                    <a:pt x="4470964" y="2253672"/>
                  </a:lnTo>
                  <a:lnTo>
                    <a:pt x="0" y="2253672"/>
                  </a:lnTo>
                  <a:close/>
                </a:path>
              </a:pathLst>
            </a:custGeom>
            <a:solidFill>
              <a:srgbClr val="FFFFFF">
                <a:alpha val="80000"/>
              </a:srgbClr>
            </a:solidFill>
          </p:spPr>
        </p:sp>
      </p:grpSp>
      <p:grpSp>
        <p:nvGrpSpPr>
          <p:cNvPr id="5" name="Group 5"/>
          <p:cNvGrpSpPr/>
          <p:nvPr/>
        </p:nvGrpSpPr>
        <p:grpSpPr>
          <a:xfrm>
            <a:off x="1028700" y="940974"/>
            <a:ext cx="175452" cy="175452"/>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7" name="Group 7"/>
          <p:cNvGrpSpPr/>
          <p:nvPr/>
        </p:nvGrpSpPr>
        <p:grpSpPr>
          <a:xfrm>
            <a:off x="1371471" y="940974"/>
            <a:ext cx="175452" cy="175452"/>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9" name="Group 9"/>
          <p:cNvGrpSpPr/>
          <p:nvPr/>
        </p:nvGrpSpPr>
        <p:grpSpPr>
          <a:xfrm>
            <a:off x="1714242" y="940974"/>
            <a:ext cx="175452" cy="175452"/>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11" name="Group 11"/>
          <p:cNvGrpSpPr/>
          <p:nvPr/>
        </p:nvGrpSpPr>
        <p:grpSpPr>
          <a:xfrm>
            <a:off x="2057013" y="940974"/>
            <a:ext cx="175452" cy="175452"/>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sp>
        <p:nvSpPr>
          <p:cNvPr id="13" name="TextBox 13"/>
          <p:cNvSpPr txBox="1"/>
          <p:nvPr/>
        </p:nvSpPr>
        <p:spPr>
          <a:xfrm>
            <a:off x="2628021" y="3438218"/>
            <a:ext cx="13031957" cy="5124680"/>
          </a:xfrm>
          <a:prstGeom prst="rect">
            <a:avLst/>
          </a:prstGeom>
        </p:spPr>
        <p:txBody>
          <a:bodyPr lIns="0" tIns="0" rIns="0" bIns="0" rtlCol="0" anchor="t">
            <a:spAutoFit/>
          </a:bodyPr>
          <a:lstStyle/>
          <a:p>
            <a:pPr algn="ctr">
              <a:lnSpc>
                <a:spcPts val="6812"/>
              </a:lnSpc>
              <a:spcBef>
                <a:spcPct val="0"/>
              </a:spcBef>
            </a:pPr>
            <a:r>
              <a:rPr lang="en-US" sz="4865" spc="121">
                <a:solidFill>
                  <a:srgbClr val="000000"/>
                </a:solidFill>
                <a:latin typeface="Kollektif"/>
              </a:rPr>
              <a:t> "Practitioners and scholars increasingly acknowledge two crucial challenges to successful learning in an online environment: requirement of higher-level self-directed learning skills and greater difficulties in</a:t>
            </a:r>
            <a:r>
              <a:rPr lang="en-US" sz="4865" spc="121">
                <a:solidFill>
                  <a:srgbClr val="000000"/>
                </a:solidFill>
                <a:latin typeface="Kollektif Bold"/>
              </a:rPr>
              <a:t> enabling effective human interactions</a:t>
            </a:r>
            <a:r>
              <a:rPr lang="en-US" sz="4865" spc="121">
                <a:solidFill>
                  <a:srgbClr val="000000"/>
                </a:solidFill>
                <a:latin typeface="Kollektif"/>
              </a:rPr>
              <a:t>."</a:t>
            </a:r>
          </a:p>
        </p:txBody>
      </p:sp>
      <p:sp>
        <p:nvSpPr>
          <p:cNvPr id="14" name="TextBox 14"/>
          <p:cNvSpPr txBox="1"/>
          <p:nvPr/>
        </p:nvSpPr>
        <p:spPr>
          <a:xfrm>
            <a:off x="3032823" y="1002126"/>
            <a:ext cx="13099153" cy="2076343"/>
          </a:xfrm>
          <a:prstGeom prst="rect">
            <a:avLst/>
          </a:prstGeom>
        </p:spPr>
        <p:txBody>
          <a:bodyPr lIns="0" tIns="0" rIns="0" bIns="0" rtlCol="0" anchor="t">
            <a:spAutoFit/>
          </a:bodyPr>
          <a:lstStyle/>
          <a:p>
            <a:pPr algn="ctr">
              <a:lnSpc>
                <a:spcPts val="8399"/>
              </a:lnSpc>
              <a:spcBef>
                <a:spcPct val="0"/>
              </a:spcBef>
            </a:pPr>
            <a:r>
              <a:rPr lang="en-US" sz="5999" spc="149">
                <a:solidFill>
                  <a:srgbClr val="000000"/>
                </a:solidFill>
                <a:latin typeface="Kollektif"/>
              </a:rPr>
              <a:t>Why do students struggle more in fully online courses?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330" b="2330"/>
          <a:stretch>
            <a:fillRect/>
          </a:stretch>
        </p:blipFill>
        <p:spPr>
          <a:xfrm>
            <a:off x="0" y="0"/>
            <a:ext cx="18288000" cy="10287000"/>
          </a:xfrm>
          <a:prstGeom prst="rect">
            <a:avLst/>
          </a:prstGeom>
        </p:spPr>
      </p:pic>
      <p:grpSp>
        <p:nvGrpSpPr>
          <p:cNvPr id="3" name="Group 3"/>
          <p:cNvGrpSpPr/>
          <p:nvPr/>
        </p:nvGrpSpPr>
        <p:grpSpPr>
          <a:xfrm>
            <a:off x="1546923" y="3169832"/>
            <a:ext cx="15385153" cy="4673066"/>
            <a:chOff x="0" y="0"/>
            <a:chExt cx="4470963" cy="1358004"/>
          </a:xfrm>
        </p:grpSpPr>
        <p:sp>
          <p:nvSpPr>
            <p:cNvPr id="4" name="Freeform 4"/>
            <p:cNvSpPr/>
            <p:nvPr/>
          </p:nvSpPr>
          <p:spPr>
            <a:xfrm>
              <a:off x="0" y="0"/>
              <a:ext cx="4470964" cy="1358004"/>
            </a:xfrm>
            <a:custGeom>
              <a:avLst/>
              <a:gdLst/>
              <a:ahLst/>
              <a:cxnLst/>
              <a:rect l="l" t="t" r="r" b="b"/>
              <a:pathLst>
                <a:path w="4470964" h="1358004">
                  <a:moveTo>
                    <a:pt x="0" y="0"/>
                  </a:moveTo>
                  <a:lnTo>
                    <a:pt x="4470964" y="0"/>
                  </a:lnTo>
                  <a:lnTo>
                    <a:pt x="4470964" y="1358004"/>
                  </a:lnTo>
                  <a:lnTo>
                    <a:pt x="0" y="1358004"/>
                  </a:lnTo>
                  <a:close/>
                </a:path>
              </a:pathLst>
            </a:custGeom>
            <a:solidFill>
              <a:srgbClr val="FFFFFF">
                <a:alpha val="80000"/>
              </a:srgbClr>
            </a:solidFill>
          </p:spPr>
        </p:sp>
      </p:grpSp>
      <p:grpSp>
        <p:nvGrpSpPr>
          <p:cNvPr id="5" name="Group 5"/>
          <p:cNvGrpSpPr/>
          <p:nvPr/>
        </p:nvGrpSpPr>
        <p:grpSpPr>
          <a:xfrm>
            <a:off x="1028700" y="940974"/>
            <a:ext cx="175452" cy="175452"/>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7" name="Group 7"/>
          <p:cNvGrpSpPr/>
          <p:nvPr/>
        </p:nvGrpSpPr>
        <p:grpSpPr>
          <a:xfrm>
            <a:off x="1371471" y="940974"/>
            <a:ext cx="175452" cy="175452"/>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9" name="Group 9"/>
          <p:cNvGrpSpPr/>
          <p:nvPr/>
        </p:nvGrpSpPr>
        <p:grpSpPr>
          <a:xfrm>
            <a:off x="1714242" y="940974"/>
            <a:ext cx="175452" cy="175452"/>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11" name="Group 11"/>
          <p:cNvGrpSpPr/>
          <p:nvPr/>
        </p:nvGrpSpPr>
        <p:grpSpPr>
          <a:xfrm>
            <a:off x="2057013" y="940974"/>
            <a:ext cx="175452" cy="175452"/>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sp>
        <p:nvSpPr>
          <p:cNvPr id="13" name="TextBox 13"/>
          <p:cNvSpPr txBox="1"/>
          <p:nvPr/>
        </p:nvSpPr>
        <p:spPr>
          <a:xfrm>
            <a:off x="3204268" y="4434934"/>
            <a:ext cx="10249508" cy="2028563"/>
          </a:xfrm>
          <a:prstGeom prst="rect">
            <a:avLst/>
          </a:prstGeom>
        </p:spPr>
        <p:txBody>
          <a:bodyPr lIns="0" tIns="0" rIns="0" bIns="0" rtlCol="0" anchor="t">
            <a:spAutoFit/>
          </a:bodyPr>
          <a:lstStyle/>
          <a:p>
            <a:pPr algn="ctr">
              <a:lnSpc>
                <a:spcPts val="8148"/>
              </a:lnSpc>
              <a:spcBef>
                <a:spcPct val="0"/>
              </a:spcBef>
            </a:pPr>
            <a:r>
              <a:rPr lang="en-US" sz="5820" spc="349">
                <a:solidFill>
                  <a:srgbClr val="745E4D"/>
                </a:solidFill>
                <a:latin typeface="Kollektif Bold"/>
              </a:rPr>
              <a:t>with students begins by Establishing </a:t>
            </a:r>
          </a:p>
        </p:txBody>
      </p:sp>
      <p:sp>
        <p:nvSpPr>
          <p:cNvPr id="14" name="TextBox 14"/>
          <p:cNvSpPr txBox="1"/>
          <p:nvPr/>
        </p:nvSpPr>
        <p:spPr>
          <a:xfrm>
            <a:off x="5623977" y="6282521"/>
            <a:ext cx="11308099" cy="1421791"/>
          </a:xfrm>
          <a:prstGeom prst="rect">
            <a:avLst/>
          </a:prstGeom>
        </p:spPr>
        <p:txBody>
          <a:bodyPr lIns="0" tIns="0" rIns="0" bIns="0" rtlCol="0" anchor="t">
            <a:spAutoFit/>
          </a:bodyPr>
          <a:lstStyle/>
          <a:p>
            <a:pPr algn="ctr">
              <a:lnSpc>
                <a:spcPts val="11407"/>
              </a:lnSpc>
              <a:spcBef>
                <a:spcPct val="0"/>
              </a:spcBef>
            </a:pPr>
            <a:r>
              <a:rPr lang="en-US" sz="8148">
                <a:solidFill>
                  <a:srgbClr val="000000"/>
                </a:solidFill>
                <a:latin typeface="Homemade Apple"/>
              </a:rPr>
              <a:t>Social Presence</a:t>
            </a:r>
          </a:p>
        </p:txBody>
      </p:sp>
      <p:sp>
        <p:nvSpPr>
          <p:cNvPr id="15" name="TextBox 15"/>
          <p:cNvSpPr txBox="1"/>
          <p:nvPr/>
        </p:nvSpPr>
        <p:spPr>
          <a:xfrm>
            <a:off x="3448003" y="3219504"/>
            <a:ext cx="12428439" cy="1421792"/>
          </a:xfrm>
          <a:prstGeom prst="rect">
            <a:avLst/>
          </a:prstGeom>
        </p:spPr>
        <p:txBody>
          <a:bodyPr lIns="0" tIns="0" rIns="0" bIns="0" rtlCol="0" anchor="t">
            <a:spAutoFit/>
          </a:bodyPr>
          <a:lstStyle/>
          <a:p>
            <a:pPr algn="ctr">
              <a:lnSpc>
                <a:spcPts val="11407"/>
              </a:lnSpc>
              <a:spcBef>
                <a:spcPct val="0"/>
              </a:spcBef>
            </a:pPr>
            <a:r>
              <a:rPr lang="en-US" sz="8148">
                <a:solidFill>
                  <a:srgbClr val="000000"/>
                </a:solidFill>
                <a:latin typeface="Homemade Apple"/>
              </a:rPr>
              <a:t>Connections</a:t>
            </a:r>
          </a:p>
        </p:txBody>
      </p:sp>
      <p:sp>
        <p:nvSpPr>
          <p:cNvPr id="16" name="TextBox 16"/>
          <p:cNvSpPr txBox="1"/>
          <p:nvPr/>
        </p:nvSpPr>
        <p:spPr>
          <a:xfrm>
            <a:off x="2232464" y="3464980"/>
            <a:ext cx="4706385" cy="997515"/>
          </a:xfrm>
          <a:prstGeom prst="rect">
            <a:avLst/>
          </a:prstGeom>
        </p:spPr>
        <p:txBody>
          <a:bodyPr lIns="0" tIns="0" rIns="0" bIns="0" rtlCol="0" anchor="t">
            <a:spAutoFit/>
          </a:bodyPr>
          <a:lstStyle/>
          <a:p>
            <a:pPr algn="ctr">
              <a:lnSpc>
                <a:spcPts val="8148"/>
              </a:lnSpc>
              <a:spcBef>
                <a:spcPct val="0"/>
              </a:spcBef>
            </a:pPr>
            <a:r>
              <a:rPr lang="en-US" sz="5820" spc="349">
                <a:solidFill>
                  <a:srgbClr val="745E4D"/>
                </a:solidFill>
                <a:latin typeface="Kollektif Bold"/>
              </a:rPr>
              <a:t>Enabling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388976" y="0"/>
            <a:ext cx="6925620" cy="10287000"/>
            <a:chOff x="0" y="0"/>
            <a:chExt cx="4275074" cy="6350000"/>
          </a:xfrm>
        </p:grpSpPr>
        <p:sp>
          <p:nvSpPr>
            <p:cNvPr id="3" name="Freeform 3"/>
            <p:cNvSpPr/>
            <p:nvPr/>
          </p:nvSpPr>
          <p:spPr>
            <a:xfrm>
              <a:off x="0" y="0"/>
              <a:ext cx="4275074" cy="6350000"/>
            </a:xfrm>
            <a:custGeom>
              <a:avLst/>
              <a:gdLst/>
              <a:ahLst/>
              <a:cxnLst/>
              <a:rect l="l" t="t" r="r" b="b"/>
              <a:pathLst>
                <a:path w="4275074" h="6350000">
                  <a:moveTo>
                    <a:pt x="4275074" y="0"/>
                  </a:moveTo>
                  <a:lnTo>
                    <a:pt x="2736723" y="6350000"/>
                  </a:lnTo>
                  <a:lnTo>
                    <a:pt x="0" y="6350000"/>
                  </a:lnTo>
                  <a:lnTo>
                    <a:pt x="1520444" y="0"/>
                  </a:lnTo>
                  <a:lnTo>
                    <a:pt x="4275074" y="0"/>
                  </a:lnTo>
                  <a:close/>
                </a:path>
              </a:pathLst>
            </a:custGeom>
            <a:blipFill>
              <a:blip r:embed="rId3"/>
              <a:stretch>
                <a:fillRect t="-524" b="-524"/>
              </a:stretch>
            </a:blipFill>
          </p:spPr>
        </p:sp>
      </p:grpSp>
      <p:grpSp>
        <p:nvGrpSpPr>
          <p:cNvPr id="4" name="Group 4"/>
          <p:cNvGrpSpPr/>
          <p:nvPr/>
        </p:nvGrpSpPr>
        <p:grpSpPr>
          <a:xfrm>
            <a:off x="1028700" y="940974"/>
            <a:ext cx="175452" cy="17545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6" name="Group 6"/>
          <p:cNvGrpSpPr/>
          <p:nvPr/>
        </p:nvGrpSpPr>
        <p:grpSpPr>
          <a:xfrm>
            <a:off x="1371471" y="940974"/>
            <a:ext cx="175452" cy="175452"/>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8" name="Group 8"/>
          <p:cNvGrpSpPr/>
          <p:nvPr/>
        </p:nvGrpSpPr>
        <p:grpSpPr>
          <a:xfrm>
            <a:off x="1714242" y="940974"/>
            <a:ext cx="175452" cy="175452"/>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10" name="Group 10"/>
          <p:cNvGrpSpPr/>
          <p:nvPr/>
        </p:nvGrpSpPr>
        <p:grpSpPr>
          <a:xfrm>
            <a:off x="2057013" y="940974"/>
            <a:ext cx="175452" cy="175452"/>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12" name="Group 12"/>
          <p:cNvGrpSpPr/>
          <p:nvPr/>
        </p:nvGrpSpPr>
        <p:grpSpPr>
          <a:xfrm>
            <a:off x="0" y="1667608"/>
            <a:ext cx="7851786" cy="2308679"/>
            <a:chOff x="0" y="0"/>
            <a:chExt cx="7132838" cy="2097285"/>
          </a:xfrm>
        </p:grpSpPr>
        <p:sp>
          <p:nvSpPr>
            <p:cNvPr id="13" name="Freeform 13"/>
            <p:cNvSpPr/>
            <p:nvPr/>
          </p:nvSpPr>
          <p:spPr>
            <a:xfrm>
              <a:off x="0" y="0"/>
              <a:ext cx="7132838" cy="2097285"/>
            </a:xfrm>
            <a:custGeom>
              <a:avLst/>
              <a:gdLst/>
              <a:ahLst/>
              <a:cxnLst/>
              <a:rect l="l" t="t" r="r" b="b"/>
              <a:pathLst>
                <a:path w="7132838" h="2097285">
                  <a:moveTo>
                    <a:pt x="0" y="0"/>
                  </a:moveTo>
                  <a:lnTo>
                    <a:pt x="7132838" y="0"/>
                  </a:lnTo>
                  <a:lnTo>
                    <a:pt x="7132838" y="2097285"/>
                  </a:lnTo>
                  <a:lnTo>
                    <a:pt x="0" y="2097285"/>
                  </a:lnTo>
                  <a:close/>
                </a:path>
              </a:pathLst>
            </a:custGeom>
            <a:solidFill>
              <a:srgbClr val="5B4F47"/>
            </a:solidFill>
          </p:spPr>
        </p:sp>
      </p:grpSp>
      <p:sp>
        <p:nvSpPr>
          <p:cNvPr id="14" name="TextBox 14"/>
          <p:cNvSpPr txBox="1"/>
          <p:nvPr/>
        </p:nvSpPr>
        <p:spPr>
          <a:xfrm>
            <a:off x="236554" y="1861773"/>
            <a:ext cx="5657242" cy="2114514"/>
          </a:xfrm>
          <a:prstGeom prst="rect">
            <a:avLst/>
          </a:prstGeom>
        </p:spPr>
        <p:txBody>
          <a:bodyPr lIns="0" tIns="0" rIns="0" bIns="0" rtlCol="0" anchor="t">
            <a:spAutoFit/>
          </a:bodyPr>
          <a:lstStyle/>
          <a:p>
            <a:pPr algn="ctr">
              <a:lnSpc>
                <a:spcPts val="8400"/>
              </a:lnSpc>
              <a:spcBef>
                <a:spcPct val="0"/>
              </a:spcBef>
            </a:pPr>
            <a:r>
              <a:rPr lang="en-US" sz="6000" spc="576">
                <a:solidFill>
                  <a:srgbClr val="FFFFFF"/>
                </a:solidFill>
                <a:latin typeface="Homemade Apple"/>
              </a:rPr>
              <a:t>3 Essential Connections</a:t>
            </a:r>
          </a:p>
        </p:txBody>
      </p:sp>
      <p:sp>
        <p:nvSpPr>
          <p:cNvPr id="15" name="TextBox 15"/>
          <p:cNvSpPr txBox="1"/>
          <p:nvPr/>
        </p:nvSpPr>
        <p:spPr>
          <a:xfrm>
            <a:off x="396073" y="5427817"/>
            <a:ext cx="4514318" cy="2835116"/>
          </a:xfrm>
          <a:prstGeom prst="rect">
            <a:avLst/>
          </a:prstGeom>
        </p:spPr>
        <p:txBody>
          <a:bodyPr lIns="0" tIns="0" rIns="0" bIns="0" rtlCol="0" anchor="t">
            <a:spAutoFit/>
          </a:bodyPr>
          <a:lstStyle/>
          <a:p>
            <a:pPr>
              <a:lnSpc>
                <a:spcPts val="7599"/>
              </a:lnSpc>
            </a:pPr>
            <a:r>
              <a:rPr lang="en-US" sz="4999" spc="99">
                <a:solidFill>
                  <a:srgbClr val="433831"/>
                </a:solidFill>
                <a:latin typeface="Kollektif"/>
              </a:rPr>
              <a:t>1) Peers</a:t>
            </a:r>
          </a:p>
          <a:p>
            <a:pPr>
              <a:lnSpc>
                <a:spcPts val="7599"/>
              </a:lnSpc>
            </a:pPr>
            <a:r>
              <a:rPr lang="en-US" sz="4999" spc="124">
                <a:solidFill>
                  <a:srgbClr val="433831"/>
                </a:solidFill>
                <a:latin typeface="Kollektif"/>
              </a:rPr>
              <a:t>2) Content</a:t>
            </a:r>
          </a:p>
          <a:p>
            <a:pPr>
              <a:lnSpc>
                <a:spcPts val="7599"/>
              </a:lnSpc>
            </a:pPr>
            <a:r>
              <a:rPr lang="en-US" sz="4999" spc="124">
                <a:solidFill>
                  <a:srgbClr val="433831"/>
                </a:solidFill>
                <a:latin typeface="Kollektif"/>
              </a:rPr>
              <a:t>3) Instructor</a:t>
            </a:r>
          </a:p>
        </p:txBody>
      </p:sp>
      <p:sp>
        <p:nvSpPr>
          <p:cNvPr id="16" name="TextBox 16"/>
          <p:cNvSpPr txBox="1"/>
          <p:nvPr/>
        </p:nvSpPr>
        <p:spPr>
          <a:xfrm>
            <a:off x="0" y="4238962"/>
            <a:ext cx="5306464" cy="904538"/>
          </a:xfrm>
          <a:prstGeom prst="rect">
            <a:avLst/>
          </a:prstGeom>
        </p:spPr>
        <p:txBody>
          <a:bodyPr lIns="0" tIns="0" rIns="0" bIns="0" rtlCol="0" anchor="t">
            <a:spAutoFit/>
          </a:bodyPr>
          <a:lstStyle/>
          <a:p>
            <a:pPr algn="ctr">
              <a:lnSpc>
                <a:spcPts val="7364"/>
              </a:lnSpc>
              <a:spcBef>
                <a:spcPct val="0"/>
              </a:spcBef>
            </a:pPr>
            <a:r>
              <a:rPr lang="en-US" sz="5260" spc="315">
                <a:solidFill>
                  <a:srgbClr val="433831"/>
                </a:solidFill>
                <a:latin typeface="Kollektif"/>
              </a:rPr>
              <a:t>Connection to... </a:t>
            </a:r>
          </a:p>
        </p:txBody>
      </p:sp>
      <p:grpSp>
        <p:nvGrpSpPr>
          <p:cNvPr id="17" name="Group 17"/>
          <p:cNvGrpSpPr>
            <a:grpSpLocks noChangeAspect="1"/>
          </p:cNvGrpSpPr>
          <p:nvPr/>
        </p:nvGrpSpPr>
        <p:grpSpPr>
          <a:xfrm>
            <a:off x="14226617" y="0"/>
            <a:ext cx="6925620" cy="10287000"/>
            <a:chOff x="0" y="0"/>
            <a:chExt cx="4275074" cy="6350000"/>
          </a:xfrm>
        </p:grpSpPr>
        <p:sp>
          <p:nvSpPr>
            <p:cNvPr id="18" name="Freeform 18"/>
            <p:cNvSpPr/>
            <p:nvPr/>
          </p:nvSpPr>
          <p:spPr>
            <a:xfrm>
              <a:off x="0" y="0"/>
              <a:ext cx="4275074" cy="6350000"/>
            </a:xfrm>
            <a:custGeom>
              <a:avLst/>
              <a:gdLst/>
              <a:ahLst/>
              <a:cxnLst/>
              <a:rect l="l" t="t" r="r" b="b"/>
              <a:pathLst>
                <a:path w="4275074" h="6350000">
                  <a:moveTo>
                    <a:pt x="4275074" y="0"/>
                  </a:moveTo>
                  <a:lnTo>
                    <a:pt x="2736723" y="6350000"/>
                  </a:lnTo>
                  <a:lnTo>
                    <a:pt x="0" y="6350000"/>
                  </a:lnTo>
                  <a:lnTo>
                    <a:pt x="1520444" y="0"/>
                  </a:lnTo>
                  <a:lnTo>
                    <a:pt x="4275074" y="0"/>
                  </a:lnTo>
                  <a:close/>
                </a:path>
              </a:pathLst>
            </a:custGeom>
            <a:blipFill>
              <a:blip r:embed="rId4"/>
              <a:stretch>
                <a:fillRect l="-122942"/>
              </a:stretch>
            </a:blipFill>
          </p:spPr>
        </p:sp>
      </p:grpSp>
      <p:grpSp>
        <p:nvGrpSpPr>
          <p:cNvPr id="19" name="Group 19"/>
          <p:cNvGrpSpPr>
            <a:grpSpLocks noChangeAspect="1"/>
          </p:cNvGrpSpPr>
          <p:nvPr/>
        </p:nvGrpSpPr>
        <p:grpSpPr>
          <a:xfrm>
            <a:off x="9435145" y="0"/>
            <a:ext cx="6925620" cy="10287000"/>
            <a:chOff x="0" y="0"/>
            <a:chExt cx="4275074" cy="6350000"/>
          </a:xfrm>
        </p:grpSpPr>
        <p:sp>
          <p:nvSpPr>
            <p:cNvPr id="20" name="Freeform 20"/>
            <p:cNvSpPr/>
            <p:nvPr/>
          </p:nvSpPr>
          <p:spPr>
            <a:xfrm>
              <a:off x="0" y="0"/>
              <a:ext cx="4275074" cy="6350000"/>
            </a:xfrm>
            <a:custGeom>
              <a:avLst/>
              <a:gdLst/>
              <a:ahLst/>
              <a:cxnLst/>
              <a:rect l="l" t="t" r="r" b="b"/>
              <a:pathLst>
                <a:path w="4275074" h="6350000">
                  <a:moveTo>
                    <a:pt x="4275074" y="0"/>
                  </a:moveTo>
                  <a:lnTo>
                    <a:pt x="2736723" y="6350000"/>
                  </a:lnTo>
                  <a:lnTo>
                    <a:pt x="0" y="6350000"/>
                  </a:lnTo>
                  <a:lnTo>
                    <a:pt x="1520444" y="0"/>
                  </a:lnTo>
                  <a:lnTo>
                    <a:pt x="4275074" y="0"/>
                  </a:lnTo>
                  <a:close/>
                </a:path>
              </a:pathLst>
            </a:custGeom>
            <a:blipFill>
              <a:blip r:embed="rId5"/>
              <a:stretch>
                <a:fillRect l="-77647" r="-77647"/>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940974"/>
            <a:ext cx="175452" cy="17545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4" name="Group 4"/>
          <p:cNvGrpSpPr/>
          <p:nvPr/>
        </p:nvGrpSpPr>
        <p:grpSpPr>
          <a:xfrm>
            <a:off x="1371471" y="940974"/>
            <a:ext cx="175452" cy="17545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6" name="Group 6"/>
          <p:cNvGrpSpPr/>
          <p:nvPr/>
        </p:nvGrpSpPr>
        <p:grpSpPr>
          <a:xfrm>
            <a:off x="1714242" y="940974"/>
            <a:ext cx="175452" cy="175452"/>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8" name="Group 8"/>
          <p:cNvGrpSpPr/>
          <p:nvPr/>
        </p:nvGrpSpPr>
        <p:grpSpPr>
          <a:xfrm>
            <a:off x="2057013" y="940974"/>
            <a:ext cx="175452" cy="175452"/>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B4F47"/>
            </a:solidFill>
          </p:spPr>
        </p:sp>
      </p:grpSp>
      <p:grpSp>
        <p:nvGrpSpPr>
          <p:cNvPr id="10" name="Group 10"/>
          <p:cNvGrpSpPr/>
          <p:nvPr/>
        </p:nvGrpSpPr>
        <p:grpSpPr>
          <a:xfrm>
            <a:off x="0" y="1667608"/>
            <a:ext cx="7851786" cy="2308679"/>
            <a:chOff x="0" y="0"/>
            <a:chExt cx="7132838" cy="2097285"/>
          </a:xfrm>
        </p:grpSpPr>
        <p:sp>
          <p:nvSpPr>
            <p:cNvPr id="11" name="Freeform 11"/>
            <p:cNvSpPr/>
            <p:nvPr/>
          </p:nvSpPr>
          <p:spPr>
            <a:xfrm>
              <a:off x="0" y="0"/>
              <a:ext cx="7132838" cy="2097285"/>
            </a:xfrm>
            <a:custGeom>
              <a:avLst/>
              <a:gdLst/>
              <a:ahLst/>
              <a:cxnLst/>
              <a:rect l="l" t="t" r="r" b="b"/>
              <a:pathLst>
                <a:path w="7132838" h="2097285">
                  <a:moveTo>
                    <a:pt x="0" y="0"/>
                  </a:moveTo>
                  <a:lnTo>
                    <a:pt x="7132838" y="0"/>
                  </a:lnTo>
                  <a:lnTo>
                    <a:pt x="7132838" y="2097285"/>
                  </a:lnTo>
                  <a:lnTo>
                    <a:pt x="0" y="2097285"/>
                  </a:lnTo>
                  <a:close/>
                </a:path>
              </a:pathLst>
            </a:custGeom>
            <a:solidFill>
              <a:srgbClr val="5B4F47"/>
            </a:solidFill>
          </p:spPr>
        </p:sp>
      </p:grpSp>
      <p:sp>
        <p:nvSpPr>
          <p:cNvPr id="12" name="TextBox 12"/>
          <p:cNvSpPr txBox="1"/>
          <p:nvPr/>
        </p:nvSpPr>
        <p:spPr>
          <a:xfrm>
            <a:off x="236554" y="1861773"/>
            <a:ext cx="5657242" cy="2114514"/>
          </a:xfrm>
          <a:prstGeom prst="rect">
            <a:avLst/>
          </a:prstGeom>
        </p:spPr>
        <p:txBody>
          <a:bodyPr lIns="0" tIns="0" rIns="0" bIns="0" rtlCol="0" anchor="t">
            <a:spAutoFit/>
          </a:bodyPr>
          <a:lstStyle/>
          <a:p>
            <a:pPr algn="ctr">
              <a:lnSpc>
                <a:spcPts val="8400"/>
              </a:lnSpc>
              <a:spcBef>
                <a:spcPct val="0"/>
              </a:spcBef>
            </a:pPr>
            <a:r>
              <a:rPr lang="en-US" sz="6000" spc="576">
                <a:solidFill>
                  <a:srgbClr val="FFFFFF"/>
                </a:solidFill>
                <a:latin typeface="Homemade Apple"/>
              </a:rPr>
              <a:t>3 Essential Connections</a:t>
            </a:r>
          </a:p>
        </p:txBody>
      </p:sp>
      <p:sp>
        <p:nvSpPr>
          <p:cNvPr id="13" name="TextBox 13"/>
          <p:cNvSpPr txBox="1"/>
          <p:nvPr/>
        </p:nvSpPr>
        <p:spPr>
          <a:xfrm>
            <a:off x="396073" y="5361142"/>
            <a:ext cx="4514318" cy="3242152"/>
          </a:xfrm>
          <a:prstGeom prst="rect">
            <a:avLst/>
          </a:prstGeom>
        </p:spPr>
        <p:txBody>
          <a:bodyPr lIns="0" tIns="0" rIns="0" bIns="0" rtlCol="0" anchor="t">
            <a:spAutoFit/>
          </a:bodyPr>
          <a:lstStyle/>
          <a:p>
            <a:pPr>
              <a:lnSpc>
                <a:spcPts val="10639"/>
              </a:lnSpc>
            </a:pPr>
            <a:r>
              <a:rPr lang="en-US" sz="6999" spc="149">
                <a:solidFill>
                  <a:srgbClr val="433831"/>
                </a:solidFill>
                <a:latin typeface="Kollektif"/>
              </a:rPr>
              <a:t>1</a:t>
            </a:r>
            <a:r>
              <a:rPr lang="en-US" sz="6999" spc="149">
                <a:solidFill>
                  <a:srgbClr val="000000"/>
                </a:solidFill>
                <a:latin typeface="Kollektif"/>
              </a:rPr>
              <a:t>) </a:t>
            </a:r>
            <a:r>
              <a:rPr lang="en-US" sz="6999" spc="149">
                <a:solidFill>
                  <a:srgbClr val="000000"/>
                </a:solidFill>
                <a:latin typeface="Kollektif Bold"/>
              </a:rPr>
              <a:t>Peers</a:t>
            </a:r>
          </a:p>
          <a:p>
            <a:pPr>
              <a:lnSpc>
                <a:spcPts val="7599"/>
              </a:lnSpc>
            </a:pPr>
            <a:r>
              <a:rPr lang="en-US" sz="4999" spc="124">
                <a:solidFill>
                  <a:srgbClr val="433831"/>
                </a:solidFill>
                <a:latin typeface="Kollektif"/>
              </a:rPr>
              <a:t>2) Content</a:t>
            </a:r>
          </a:p>
          <a:p>
            <a:pPr>
              <a:lnSpc>
                <a:spcPts val="7599"/>
              </a:lnSpc>
            </a:pPr>
            <a:r>
              <a:rPr lang="en-US" sz="4999" spc="124">
                <a:solidFill>
                  <a:srgbClr val="433831"/>
                </a:solidFill>
                <a:latin typeface="Kollektif"/>
              </a:rPr>
              <a:t>3) Instructor</a:t>
            </a:r>
          </a:p>
        </p:txBody>
      </p:sp>
      <p:sp>
        <p:nvSpPr>
          <p:cNvPr id="14" name="TextBox 14"/>
          <p:cNvSpPr txBox="1"/>
          <p:nvPr/>
        </p:nvSpPr>
        <p:spPr>
          <a:xfrm>
            <a:off x="0" y="4238962"/>
            <a:ext cx="5306464" cy="904538"/>
          </a:xfrm>
          <a:prstGeom prst="rect">
            <a:avLst/>
          </a:prstGeom>
        </p:spPr>
        <p:txBody>
          <a:bodyPr lIns="0" tIns="0" rIns="0" bIns="0" rtlCol="0" anchor="t">
            <a:spAutoFit/>
          </a:bodyPr>
          <a:lstStyle/>
          <a:p>
            <a:pPr algn="ctr">
              <a:lnSpc>
                <a:spcPts val="7364"/>
              </a:lnSpc>
              <a:spcBef>
                <a:spcPct val="0"/>
              </a:spcBef>
            </a:pPr>
            <a:r>
              <a:rPr lang="en-US" sz="5260" spc="315">
                <a:solidFill>
                  <a:srgbClr val="433831"/>
                </a:solidFill>
                <a:latin typeface="Kollektif"/>
              </a:rPr>
              <a:t>Connection to... </a:t>
            </a:r>
          </a:p>
        </p:txBody>
      </p:sp>
      <p:grpSp>
        <p:nvGrpSpPr>
          <p:cNvPr id="15" name="Group 15"/>
          <p:cNvGrpSpPr>
            <a:grpSpLocks noChangeAspect="1"/>
          </p:cNvGrpSpPr>
          <p:nvPr/>
        </p:nvGrpSpPr>
        <p:grpSpPr>
          <a:xfrm>
            <a:off x="14226617" y="0"/>
            <a:ext cx="6925620" cy="10287000"/>
            <a:chOff x="0" y="0"/>
            <a:chExt cx="4275074" cy="6350000"/>
          </a:xfrm>
        </p:grpSpPr>
        <p:sp>
          <p:nvSpPr>
            <p:cNvPr id="16" name="Freeform 16"/>
            <p:cNvSpPr/>
            <p:nvPr/>
          </p:nvSpPr>
          <p:spPr>
            <a:xfrm>
              <a:off x="0" y="0"/>
              <a:ext cx="4275074" cy="6350000"/>
            </a:xfrm>
            <a:custGeom>
              <a:avLst/>
              <a:gdLst/>
              <a:ahLst/>
              <a:cxnLst/>
              <a:rect l="l" t="t" r="r" b="b"/>
              <a:pathLst>
                <a:path w="4275074" h="6350000">
                  <a:moveTo>
                    <a:pt x="4275074" y="0"/>
                  </a:moveTo>
                  <a:lnTo>
                    <a:pt x="2736723" y="6350000"/>
                  </a:lnTo>
                  <a:lnTo>
                    <a:pt x="0" y="6350000"/>
                  </a:lnTo>
                  <a:lnTo>
                    <a:pt x="1520444" y="0"/>
                  </a:lnTo>
                  <a:lnTo>
                    <a:pt x="4275074" y="0"/>
                  </a:lnTo>
                  <a:close/>
                </a:path>
              </a:pathLst>
            </a:custGeom>
            <a:blipFill>
              <a:blip r:embed="rId3">
                <a:alphaModFix amt="84000"/>
              </a:blip>
              <a:stretch>
                <a:fillRect l="-122942"/>
              </a:stretch>
            </a:blipFill>
          </p:spPr>
        </p:sp>
      </p:grpSp>
      <p:grpSp>
        <p:nvGrpSpPr>
          <p:cNvPr id="17" name="Group 17"/>
          <p:cNvGrpSpPr>
            <a:grpSpLocks noChangeAspect="1"/>
          </p:cNvGrpSpPr>
          <p:nvPr/>
        </p:nvGrpSpPr>
        <p:grpSpPr>
          <a:xfrm>
            <a:off x="9435145" y="0"/>
            <a:ext cx="6925620" cy="10287000"/>
            <a:chOff x="0" y="0"/>
            <a:chExt cx="4275074" cy="6350000"/>
          </a:xfrm>
        </p:grpSpPr>
        <p:sp>
          <p:nvSpPr>
            <p:cNvPr id="18" name="Freeform 18"/>
            <p:cNvSpPr/>
            <p:nvPr/>
          </p:nvSpPr>
          <p:spPr>
            <a:xfrm>
              <a:off x="0" y="0"/>
              <a:ext cx="4275074" cy="6350000"/>
            </a:xfrm>
            <a:custGeom>
              <a:avLst/>
              <a:gdLst/>
              <a:ahLst/>
              <a:cxnLst/>
              <a:rect l="l" t="t" r="r" b="b"/>
              <a:pathLst>
                <a:path w="4275074" h="6350000">
                  <a:moveTo>
                    <a:pt x="4275074" y="0"/>
                  </a:moveTo>
                  <a:lnTo>
                    <a:pt x="2736723" y="6350000"/>
                  </a:lnTo>
                  <a:lnTo>
                    <a:pt x="0" y="6350000"/>
                  </a:lnTo>
                  <a:lnTo>
                    <a:pt x="1520444" y="0"/>
                  </a:lnTo>
                  <a:lnTo>
                    <a:pt x="4275074" y="0"/>
                  </a:lnTo>
                  <a:close/>
                </a:path>
              </a:pathLst>
            </a:custGeom>
            <a:blipFill>
              <a:blip r:embed="rId4">
                <a:alphaModFix amt="91000"/>
              </a:blip>
              <a:stretch>
                <a:fillRect l="-77647" r="-77647"/>
              </a:stretch>
            </a:blipFill>
          </p:spPr>
        </p:sp>
      </p:grpSp>
      <p:grpSp>
        <p:nvGrpSpPr>
          <p:cNvPr id="19" name="Group 19"/>
          <p:cNvGrpSpPr>
            <a:grpSpLocks noChangeAspect="1"/>
          </p:cNvGrpSpPr>
          <p:nvPr/>
        </p:nvGrpSpPr>
        <p:grpSpPr>
          <a:xfrm>
            <a:off x="4556295" y="0"/>
            <a:ext cx="6925620" cy="10287000"/>
            <a:chOff x="0" y="0"/>
            <a:chExt cx="4275074" cy="6350000"/>
          </a:xfrm>
        </p:grpSpPr>
        <p:sp>
          <p:nvSpPr>
            <p:cNvPr id="20" name="Freeform 20"/>
            <p:cNvSpPr/>
            <p:nvPr/>
          </p:nvSpPr>
          <p:spPr>
            <a:xfrm>
              <a:off x="0" y="0"/>
              <a:ext cx="4275074" cy="6350000"/>
            </a:xfrm>
            <a:custGeom>
              <a:avLst/>
              <a:gdLst/>
              <a:ahLst/>
              <a:cxnLst/>
              <a:rect l="l" t="t" r="r" b="b"/>
              <a:pathLst>
                <a:path w="4275074" h="6350000">
                  <a:moveTo>
                    <a:pt x="4275074" y="0"/>
                  </a:moveTo>
                  <a:lnTo>
                    <a:pt x="2736723" y="6350000"/>
                  </a:lnTo>
                  <a:lnTo>
                    <a:pt x="0" y="6350000"/>
                  </a:lnTo>
                  <a:lnTo>
                    <a:pt x="1520444" y="0"/>
                  </a:lnTo>
                  <a:lnTo>
                    <a:pt x="4275074" y="0"/>
                  </a:lnTo>
                  <a:close/>
                </a:path>
              </a:pathLst>
            </a:custGeom>
            <a:blipFill>
              <a:blip r:embed="rId5"/>
              <a:stretch>
                <a:fillRect t="-524" b="-524"/>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3045576"/>
            <a:chOff x="0" y="0"/>
            <a:chExt cx="6402900" cy="1030232"/>
          </a:xfrm>
        </p:grpSpPr>
        <p:sp>
          <p:nvSpPr>
            <p:cNvPr id="3" name="Freeform 3"/>
            <p:cNvSpPr/>
            <p:nvPr/>
          </p:nvSpPr>
          <p:spPr>
            <a:xfrm>
              <a:off x="0" y="0"/>
              <a:ext cx="6402899" cy="1030232"/>
            </a:xfrm>
            <a:custGeom>
              <a:avLst/>
              <a:gdLst/>
              <a:ahLst/>
              <a:cxnLst/>
              <a:rect l="l" t="t" r="r" b="b"/>
              <a:pathLst>
                <a:path w="6402899" h="1030232">
                  <a:moveTo>
                    <a:pt x="0" y="0"/>
                  </a:moveTo>
                  <a:lnTo>
                    <a:pt x="6402899" y="0"/>
                  </a:lnTo>
                  <a:lnTo>
                    <a:pt x="6402899" y="1030232"/>
                  </a:lnTo>
                  <a:lnTo>
                    <a:pt x="0" y="1030232"/>
                  </a:lnTo>
                  <a:close/>
                </a:path>
              </a:pathLst>
            </a:custGeom>
            <a:solidFill>
              <a:srgbClr val="5B4F47"/>
            </a:solidFill>
          </p:spPr>
        </p:sp>
      </p:grpSp>
      <p:grpSp>
        <p:nvGrpSpPr>
          <p:cNvPr id="4" name="Group 4"/>
          <p:cNvGrpSpPr/>
          <p:nvPr/>
        </p:nvGrpSpPr>
        <p:grpSpPr>
          <a:xfrm>
            <a:off x="7254101" y="3579530"/>
            <a:ext cx="3779798" cy="3127940"/>
            <a:chOff x="0" y="0"/>
            <a:chExt cx="5039731" cy="4170586"/>
          </a:xfrm>
        </p:grpSpPr>
        <p:pic>
          <p:nvPicPr>
            <p:cNvPr id="5" name="Picture 5"/>
            <p:cNvPicPr>
              <a:picLocks noChangeAspect="1"/>
            </p:cNvPicPr>
            <p:nvPr/>
          </p:nvPicPr>
          <p:blipFill>
            <a:blip r:embed="rId3"/>
            <a:srcRect l="18600" t="14335" r="21525" b="11410"/>
            <a:stretch>
              <a:fillRect/>
            </a:stretch>
          </p:blipFill>
          <p:spPr>
            <a:xfrm>
              <a:off x="0" y="0"/>
              <a:ext cx="5039731" cy="4170586"/>
            </a:xfrm>
            <a:prstGeom prst="rect">
              <a:avLst/>
            </a:prstGeom>
          </p:spPr>
        </p:pic>
      </p:grpSp>
      <p:grpSp>
        <p:nvGrpSpPr>
          <p:cNvPr id="6" name="Group 6"/>
          <p:cNvGrpSpPr/>
          <p:nvPr/>
        </p:nvGrpSpPr>
        <p:grpSpPr>
          <a:xfrm>
            <a:off x="1028700" y="3579530"/>
            <a:ext cx="3779798" cy="3127940"/>
            <a:chOff x="0" y="0"/>
            <a:chExt cx="5039731" cy="4170586"/>
          </a:xfrm>
        </p:grpSpPr>
        <p:pic>
          <p:nvPicPr>
            <p:cNvPr id="7" name="Picture 7"/>
            <p:cNvPicPr>
              <a:picLocks noChangeAspect="1"/>
            </p:cNvPicPr>
            <p:nvPr/>
          </p:nvPicPr>
          <p:blipFill>
            <a:blip r:embed="rId4"/>
            <a:srcRect l="9573" r="9573"/>
            <a:stretch>
              <a:fillRect/>
            </a:stretch>
          </p:blipFill>
          <p:spPr>
            <a:xfrm>
              <a:off x="0" y="0"/>
              <a:ext cx="5039731" cy="4170586"/>
            </a:xfrm>
            <a:prstGeom prst="rect">
              <a:avLst/>
            </a:prstGeom>
          </p:spPr>
        </p:pic>
      </p:grpSp>
      <p:grpSp>
        <p:nvGrpSpPr>
          <p:cNvPr id="8" name="Group 8"/>
          <p:cNvGrpSpPr/>
          <p:nvPr/>
        </p:nvGrpSpPr>
        <p:grpSpPr>
          <a:xfrm>
            <a:off x="13479502" y="3579530"/>
            <a:ext cx="3779798" cy="3127940"/>
            <a:chOff x="0" y="0"/>
            <a:chExt cx="5039731" cy="4170586"/>
          </a:xfrm>
        </p:grpSpPr>
        <p:pic>
          <p:nvPicPr>
            <p:cNvPr id="9" name="Picture 9"/>
            <p:cNvPicPr>
              <a:picLocks noChangeAspect="1"/>
            </p:cNvPicPr>
            <p:nvPr/>
          </p:nvPicPr>
          <p:blipFill>
            <a:blip r:embed="rId5"/>
            <a:srcRect l="3311" r="3311"/>
            <a:stretch>
              <a:fillRect/>
            </a:stretch>
          </p:blipFill>
          <p:spPr>
            <a:xfrm>
              <a:off x="0" y="0"/>
              <a:ext cx="5039731" cy="4170586"/>
            </a:xfrm>
            <a:prstGeom prst="rect">
              <a:avLst/>
            </a:prstGeom>
          </p:spPr>
        </p:pic>
      </p:grpSp>
      <p:sp>
        <p:nvSpPr>
          <p:cNvPr id="10" name="TextBox 10"/>
          <p:cNvSpPr txBox="1"/>
          <p:nvPr/>
        </p:nvSpPr>
        <p:spPr>
          <a:xfrm>
            <a:off x="5062635" y="266073"/>
            <a:ext cx="8162729" cy="86352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Homemade Apple"/>
              </a:rPr>
              <a:t>Make Learning </a:t>
            </a:r>
          </a:p>
        </p:txBody>
      </p:sp>
      <p:sp>
        <p:nvSpPr>
          <p:cNvPr id="11" name="TextBox 11"/>
          <p:cNvSpPr txBox="1"/>
          <p:nvPr/>
        </p:nvSpPr>
        <p:spPr>
          <a:xfrm>
            <a:off x="6224409" y="1303713"/>
            <a:ext cx="5839181" cy="1840697"/>
          </a:xfrm>
          <a:prstGeom prst="rect">
            <a:avLst/>
          </a:prstGeom>
        </p:spPr>
        <p:txBody>
          <a:bodyPr lIns="0" tIns="0" rIns="0" bIns="0" rtlCol="0" anchor="t">
            <a:spAutoFit/>
          </a:bodyPr>
          <a:lstStyle/>
          <a:p>
            <a:pPr algn="ctr">
              <a:lnSpc>
                <a:spcPts val="14983"/>
              </a:lnSpc>
              <a:spcBef>
                <a:spcPct val="0"/>
              </a:spcBef>
            </a:pPr>
            <a:r>
              <a:rPr lang="en-US" sz="10702">
                <a:solidFill>
                  <a:srgbClr val="FFFFFF"/>
                </a:solidFill>
                <a:latin typeface="Homemade Apple"/>
              </a:rPr>
              <a:t>Social</a:t>
            </a:r>
          </a:p>
        </p:txBody>
      </p:sp>
      <p:sp>
        <p:nvSpPr>
          <p:cNvPr id="12" name="TextBox 12"/>
          <p:cNvSpPr txBox="1"/>
          <p:nvPr/>
        </p:nvSpPr>
        <p:spPr>
          <a:xfrm>
            <a:off x="1210942" y="6770802"/>
            <a:ext cx="3415314" cy="679414"/>
          </a:xfrm>
          <a:prstGeom prst="rect">
            <a:avLst/>
          </a:prstGeom>
        </p:spPr>
        <p:txBody>
          <a:bodyPr lIns="0" tIns="0" rIns="0" bIns="0" rtlCol="0" anchor="t">
            <a:spAutoFit/>
          </a:bodyPr>
          <a:lstStyle/>
          <a:p>
            <a:pPr algn="ctr">
              <a:lnSpc>
                <a:spcPts val="5599"/>
              </a:lnSpc>
              <a:spcBef>
                <a:spcPct val="0"/>
              </a:spcBef>
            </a:pPr>
            <a:r>
              <a:rPr lang="en-US" sz="3999" spc="239">
                <a:solidFill>
                  <a:srgbClr val="433831"/>
                </a:solidFill>
                <a:latin typeface="Kollektif Bold"/>
              </a:rPr>
              <a:t>Ice Breakers</a:t>
            </a:r>
          </a:p>
        </p:txBody>
      </p:sp>
      <p:sp>
        <p:nvSpPr>
          <p:cNvPr id="13" name="TextBox 13"/>
          <p:cNvSpPr txBox="1"/>
          <p:nvPr/>
        </p:nvSpPr>
        <p:spPr>
          <a:xfrm>
            <a:off x="7107750" y="8199890"/>
            <a:ext cx="4538595" cy="1057167"/>
          </a:xfrm>
          <a:prstGeom prst="rect">
            <a:avLst/>
          </a:prstGeom>
        </p:spPr>
        <p:txBody>
          <a:bodyPr lIns="0" tIns="0" rIns="0" bIns="0" rtlCol="0" anchor="t">
            <a:spAutoFit/>
          </a:bodyPr>
          <a:lstStyle/>
          <a:p>
            <a:pPr algn="ctr">
              <a:lnSpc>
                <a:spcPts val="4200"/>
              </a:lnSpc>
              <a:spcBef>
                <a:spcPct val="0"/>
              </a:spcBef>
            </a:pPr>
            <a:r>
              <a:rPr lang="en-US" sz="3000" spc="75">
                <a:solidFill>
                  <a:srgbClr val="433831"/>
                </a:solidFill>
                <a:latin typeface="Kollektif"/>
              </a:rPr>
              <a:t>Encourage comments of non-academic nature. </a:t>
            </a:r>
          </a:p>
        </p:txBody>
      </p:sp>
      <p:sp>
        <p:nvSpPr>
          <p:cNvPr id="14" name="TextBox 14"/>
          <p:cNvSpPr txBox="1"/>
          <p:nvPr/>
        </p:nvSpPr>
        <p:spPr>
          <a:xfrm>
            <a:off x="7391906" y="7038119"/>
            <a:ext cx="3504188" cy="938494"/>
          </a:xfrm>
          <a:prstGeom prst="rect">
            <a:avLst/>
          </a:prstGeom>
        </p:spPr>
        <p:txBody>
          <a:bodyPr lIns="0" tIns="0" rIns="0" bIns="0" rtlCol="0" anchor="t">
            <a:spAutoFit/>
          </a:bodyPr>
          <a:lstStyle/>
          <a:p>
            <a:pPr algn="ctr">
              <a:lnSpc>
                <a:spcPts val="3559"/>
              </a:lnSpc>
            </a:pPr>
            <a:r>
              <a:rPr lang="en-US" sz="3999" spc="239">
                <a:solidFill>
                  <a:srgbClr val="433831"/>
                </a:solidFill>
                <a:latin typeface="Kollektif Bold"/>
              </a:rPr>
              <a:t>Watercooler Space</a:t>
            </a:r>
          </a:p>
        </p:txBody>
      </p:sp>
      <p:sp>
        <p:nvSpPr>
          <p:cNvPr id="15" name="TextBox 15"/>
          <p:cNvSpPr txBox="1"/>
          <p:nvPr/>
        </p:nvSpPr>
        <p:spPr>
          <a:xfrm>
            <a:off x="13009753" y="7666544"/>
            <a:ext cx="4719295" cy="2123858"/>
          </a:xfrm>
          <a:prstGeom prst="rect">
            <a:avLst/>
          </a:prstGeom>
        </p:spPr>
        <p:txBody>
          <a:bodyPr lIns="0" tIns="0" rIns="0" bIns="0" rtlCol="0" anchor="t">
            <a:spAutoFit/>
          </a:bodyPr>
          <a:lstStyle/>
          <a:p>
            <a:pPr algn="ctr">
              <a:lnSpc>
                <a:spcPts val="4200"/>
              </a:lnSpc>
              <a:spcBef>
                <a:spcPct val="0"/>
              </a:spcBef>
            </a:pPr>
            <a:r>
              <a:rPr lang="en-US" sz="3000" spc="75">
                <a:solidFill>
                  <a:srgbClr val="433831"/>
                </a:solidFill>
                <a:latin typeface="Kollektif"/>
              </a:rPr>
              <a:t>Friends don't let friends read alone. Collaborate on a google doc or reading assignment</a:t>
            </a:r>
          </a:p>
        </p:txBody>
      </p:sp>
      <p:sp>
        <p:nvSpPr>
          <p:cNvPr id="16" name="TextBox 16"/>
          <p:cNvSpPr txBox="1"/>
          <p:nvPr/>
        </p:nvSpPr>
        <p:spPr>
          <a:xfrm>
            <a:off x="12522732" y="7019069"/>
            <a:ext cx="5693337" cy="508000"/>
          </a:xfrm>
          <a:prstGeom prst="rect">
            <a:avLst/>
          </a:prstGeom>
        </p:spPr>
        <p:txBody>
          <a:bodyPr lIns="0" tIns="0" rIns="0" bIns="0" rtlCol="0" anchor="t">
            <a:spAutoFit/>
          </a:bodyPr>
          <a:lstStyle/>
          <a:p>
            <a:pPr algn="ctr">
              <a:lnSpc>
                <a:spcPts val="3799"/>
              </a:lnSpc>
            </a:pPr>
            <a:r>
              <a:rPr lang="en-US" sz="3999" spc="239">
                <a:solidFill>
                  <a:srgbClr val="433831"/>
                </a:solidFill>
                <a:latin typeface="Kollektif Bold"/>
              </a:rPr>
              <a:t>Reading Groups</a:t>
            </a:r>
          </a:p>
        </p:txBody>
      </p:sp>
      <p:sp>
        <p:nvSpPr>
          <p:cNvPr id="17" name="TextBox 17"/>
          <p:cNvSpPr txBox="1"/>
          <p:nvPr/>
        </p:nvSpPr>
        <p:spPr>
          <a:xfrm>
            <a:off x="1028700" y="7933217"/>
            <a:ext cx="4670572" cy="1590513"/>
          </a:xfrm>
          <a:prstGeom prst="rect">
            <a:avLst/>
          </a:prstGeom>
        </p:spPr>
        <p:txBody>
          <a:bodyPr lIns="0" tIns="0" rIns="0" bIns="0" rtlCol="0" anchor="t">
            <a:spAutoFit/>
          </a:bodyPr>
          <a:lstStyle/>
          <a:p>
            <a:pPr algn="ctr">
              <a:lnSpc>
                <a:spcPts val="4200"/>
              </a:lnSpc>
              <a:spcBef>
                <a:spcPct val="0"/>
              </a:spcBef>
            </a:pPr>
            <a:r>
              <a:rPr lang="en-US" sz="3000" spc="75">
                <a:solidFill>
                  <a:srgbClr val="433831"/>
                </a:solidFill>
                <a:latin typeface="Kollektif"/>
              </a:rPr>
              <a:t>Conduct these at the start of class and new group activities.</a:t>
            </a:r>
          </a:p>
        </p:txBody>
      </p:sp>
      <p:sp>
        <p:nvSpPr>
          <p:cNvPr id="18" name="TextBox 18"/>
          <p:cNvSpPr txBox="1"/>
          <p:nvPr/>
        </p:nvSpPr>
        <p:spPr>
          <a:xfrm>
            <a:off x="473791" y="1118200"/>
            <a:ext cx="2815284" cy="862925"/>
          </a:xfrm>
          <a:prstGeom prst="rect">
            <a:avLst/>
          </a:prstGeom>
        </p:spPr>
        <p:txBody>
          <a:bodyPr lIns="0" tIns="0" rIns="0" bIns="0" rtlCol="0" anchor="t">
            <a:spAutoFit/>
          </a:bodyPr>
          <a:lstStyle/>
          <a:p>
            <a:pPr>
              <a:lnSpc>
                <a:spcPts val="7033"/>
              </a:lnSpc>
              <a:spcBef>
                <a:spcPct val="0"/>
              </a:spcBef>
            </a:pPr>
            <a:r>
              <a:rPr lang="en-US" sz="5023" spc="301">
                <a:solidFill>
                  <a:srgbClr val="FFFFFF"/>
                </a:solidFill>
                <a:latin typeface="Kollektif Bold"/>
              </a:rPr>
              <a:t>PEERS</a:t>
            </a:r>
          </a:p>
        </p:txBody>
      </p:sp>
      <p:sp>
        <p:nvSpPr>
          <p:cNvPr id="19" name="TextBox 19"/>
          <p:cNvSpPr txBox="1"/>
          <p:nvPr/>
        </p:nvSpPr>
        <p:spPr>
          <a:xfrm>
            <a:off x="473791" y="683549"/>
            <a:ext cx="3174972" cy="547063"/>
          </a:xfrm>
          <a:prstGeom prst="rect">
            <a:avLst/>
          </a:prstGeom>
        </p:spPr>
        <p:txBody>
          <a:bodyPr lIns="0" tIns="0" rIns="0" bIns="0" rtlCol="0" anchor="t">
            <a:spAutoFit/>
          </a:bodyPr>
          <a:lstStyle/>
          <a:p>
            <a:pPr>
              <a:lnSpc>
                <a:spcPts val="4494"/>
              </a:lnSpc>
              <a:spcBef>
                <a:spcPct val="0"/>
              </a:spcBef>
            </a:pPr>
            <a:r>
              <a:rPr lang="en-US" sz="3210" spc="80">
                <a:solidFill>
                  <a:srgbClr val="FFFFFF"/>
                </a:solidFill>
                <a:latin typeface="Kollektif"/>
              </a:rPr>
              <a:t>Connection to </a:t>
            </a:r>
          </a:p>
        </p:txBody>
      </p:sp>
      <p:grpSp>
        <p:nvGrpSpPr>
          <p:cNvPr id="20" name="Group 20"/>
          <p:cNvGrpSpPr/>
          <p:nvPr/>
        </p:nvGrpSpPr>
        <p:grpSpPr>
          <a:xfrm>
            <a:off x="664291" y="457276"/>
            <a:ext cx="175452" cy="175452"/>
            <a:chOff x="0" y="0"/>
            <a:chExt cx="1913890" cy="1913890"/>
          </a:xfrm>
        </p:grpSpPr>
        <p:sp>
          <p:nvSpPr>
            <p:cNvPr id="21" name="Freeform 2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22" name="Group 22"/>
          <p:cNvGrpSpPr/>
          <p:nvPr/>
        </p:nvGrpSpPr>
        <p:grpSpPr>
          <a:xfrm>
            <a:off x="1007061" y="457276"/>
            <a:ext cx="175452" cy="175452"/>
            <a:chOff x="0" y="0"/>
            <a:chExt cx="1913890" cy="1913890"/>
          </a:xfrm>
        </p:grpSpPr>
        <p:sp>
          <p:nvSpPr>
            <p:cNvPr id="23" name="Freeform 2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24" name="Group 24"/>
          <p:cNvGrpSpPr/>
          <p:nvPr/>
        </p:nvGrpSpPr>
        <p:grpSpPr>
          <a:xfrm>
            <a:off x="1349832" y="457276"/>
            <a:ext cx="175452" cy="175452"/>
            <a:chOff x="0" y="0"/>
            <a:chExt cx="1913890" cy="1913890"/>
          </a:xfrm>
        </p:grpSpPr>
        <p:sp>
          <p:nvSpPr>
            <p:cNvPr id="25" name="Freeform 2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26" name="Group 26"/>
          <p:cNvGrpSpPr/>
          <p:nvPr/>
        </p:nvGrpSpPr>
        <p:grpSpPr>
          <a:xfrm>
            <a:off x="1692603" y="457276"/>
            <a:ext cx="175452" cy="175452"/>
            <a:chOff x="0" y="0"/>
            <a:chExt cx="1913890" cy="1913890"/>
          </a:xfrm>
        </p:grpSpPr>
        <p:sp>
          <p:nvSpPr>
            <p:cNvPr id="27" name="Freeform 2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89" t="8464" r="967" b="8643"/>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76821" y="3222976"/>
            <a:ext cx="11334359" cy="405976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39140" y="2504192"/>
            <a:ext cx="2748661" cy="93454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81642" y="2032548"/>
            <a:ext cx="3164183" cy="107582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700689" y="4613572"/>
            <a:ext cx="1558611" cy="52992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844005" y="-655697"/>
            <a:ext cx="3857042" cy="131139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04407" y="-655697"/>
            <a:ext cx="3857042" cy="131139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20887" y="7941357"/>
            <a:ext cx="1792352" cy="266026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1642" y="7534087"/>
            <a:ext cx="1854775" cy="275291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99464" y="7747439"/>
            <a:ext cx="12017600" cy="285418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0189" y="7994187"/>
            <a:ext cx="1792352" cy="2660263"/>
          </a:xfrm>
          <a:prstGeom prst="rect">
            <a:avLst/>
          </a:prstGeom>
        </p:spPr>
      </p:pic>
      <p:sp>
        <p:nvSpPr>
          <p:cNvPr id="13" name="TextBox 13"/>
          <p:cNvSpPr txBox="1"/>
          <p:nvPr/>
        </p:nvSpPr>
        <p:spPr>
          <a:xfrm>
            <a:off x="4226551" y="3266613"/>
            <a:ext cx="10203775" cy="3257550"/>
          </a:xfrm>
          <a:prstGeom prst="rect">
            <a:avLst/>
          </a:prstGeom>
        </p:spPr>
        <p:txBody>
          <a:bodyPr lIns="0" tIns="0" rIns="0" bIns="0" rtlCol="0" anchor="t">
            <a:spAutoFit/>
          </a:bodyPr>
          <a:lstStyle/>
          <a:p>
            <a:pPr algn="ctr">
              <a:lnSpc>
                <a:spcPts val="10319"/>
              </a:lnSpc>
            </a:pPr>
            <a:r>
              <a:rPr lang="en-US" sz="8599" spc="687">
                <a:solidFill>
                  <a:srgbClr val="465462"/>
                </a:solidFill>
                <a:latin typeface="Bryndan Write"/>
              </a:rPr>
              <a:t>Questions?</a:t>
            </a:r>
          </a:p>
          <a:p>
            <a:pPr algn="ctr">
              <a:lnSpc>
                <a:spcPts val="10319"/>
              </a:lnSpc>
            </a:pPr>
            <a:r>
              <a:rPr lang="en-US" sz="8599" spc="687">
                <a:solidFill>
                  <a:srgbClr val="465462"/>
                </a:solidFill>
                <a:latin typeface="Bryndan Write"/>
              </a:rPr>
              <a:t>Let's Brainstorm!</a:t>
            </a:r>
          </a:p>
          <a:p>
            <a:pPr algn="ctr">
              <a:lnSpc>
                <a:spcPts val="4439"/>
              </a:lnSpc>
            </a:pPr>
            <a:endParaRPr lang="en-US" sz="8599" spc="687">
              <a:solidFill>
                <a:srgbClr val="465462"/>
              </a:solidFill>
              <a:latin typeface="Bryndan Write"/>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1692</Words>
  <Application>Microsoft Office PowerPoint</Application>
  <PresentationFormat>Custom</PresentationFormat>
  <Paragraphs>279</Paragraphs>
  <Slides>24</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Open Sans Bold</vt:lpstr>
      <vt:lpstr>Open Sans Extra Bold</vt:lpstr>
      <vt:lpstr>Calibri</vt:lpstr>
      <vt:lpstr>Arial</vt:lpstr>
      <vt:lpstr>Bryndan Write</vt:lpstr>
      <vt:lpstr>Open Sans</vt:lpstr>
      <vt:lpstr>Homemade Apple Bold</vt:lpstr>
      <vt:lpstr>Homemade Apple</vt:lpstr>
      <vt:lpstr>Kollektif</vt:lpstr>
      <vt:lpstr>Kollektif Bold</vt:lpstr>
      <vt:lpstr>Open Sans Light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community online</dc:title>
  <dc:creator>Johnston, Carol</dc:creator>
  <cp:lastModifiedBy>McGinley, Chloe</cp:lastModifiedBy>
  <cp:revision>7</cp:revision>
  <dcterms:created xsi:type="dcterms:W3CDTF">2006-08-16T00:00:00Z</dcterms:created>
  <dcterms:modified xsi:type="dcterms:W3CDTF">2022-02-04T20:25:07Z</dcterms:modified>
  <dc:identifier>DAE2Bgo44RQ</dc:identifier>
</cp:coreProperties>
</file>