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notesSlides/notesSlide2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notesSlides/notesSlide2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3"/>
  </p:notesMasterIdLst>
  <p:sldIdLst>
    <p:sldId id="367" r:id="rId2"/>
    <p:sldId id="368" r:id="rId3"/>
    <p:sldId id="269" r:id="rId4"/>
    <p:sldId id="259" r:id="rId5"/>
    <p:sldId id="266" r:id="rId6"/>
    <p:sldId id="370" r:id="rId7"/>
    <p:sldId id="376" r:id="rId8"/>
    <p:sldId id="355" r:id="rId9"/>
    <p:sldId id="377" r:id="rId10"/>
    <p:sldId id="387" r:id="rId11"/>
    <p:sldId id="358" r:id="rId12"/>
    <p:sldId id="373" r:id="rId13"/>
    <p:sldId id="374" r:id="rId14"/>
    <p:sldId id="389" r:id="rId15"/>
    <p:sldId id="391" r:id="rId16"/>
    <p:sldId id="390" r:id="rId17"/>
    <p:sldId id="392" r:id="rId18"/>
    <p:sldId id="359" r:id="rId19"/>
    <p:sldId id="364" r:id="rId20"/>
    <p:sldId id="361" r:id="rId21"/>
    <p:sldId id="339" r:id="rId22"/>
    <p:sldId id="338" r:id="rId23"/>
    <p:sldId id="371" r:id="rId24"/>
    <p:sldId id="360" r:id="rId25"/>
    <p:sldId id="353" r:id="rId26"/>
    <p:sldId id="383" r:id="rId27"/>
    <p:sldId id="384" r:id="rId28"/>
    <p:sldId id="379" r:id="rId29"/>
    <p:sldId id="380" r:id="rId30"/>
    <p:sldId id="357" r:id="rId31"/>
    <p:sldId id="329" r:id="rId32"/>
  </p:sldIdLst>
  <p:sldSz cx="9144000" cy="5143500" type="screen16x9"/>
  <p:notesSz cx="7010400" cy="9296400"/>
  <p:embeddedFontLst>
    <p:embeddedFont>
      <p:font typeface="Arial Rounded MT Bold" panose="020F0704030504030204" pitchFamily="34" charset="0"/>
      <p:regular r:id="rId34"/>
    </p:embeddedFont>
    <p:embeddedFont>
      <p:font typeface="Lora" panose="020B0604020202020204" charset="0"/>
      <p:regular r:id="rId35"/>
      <p:bold r:id="rId36"/>
      <p:italic r:id="rId37"/>
      <p:boldItalic r:id="rId38"/>
    </p:embeddedFont>
    <p:embeddedFont>
      <p:font typeface="Merriweather Sans" panose="020B0604020202020204" charset="0"/>
      <p:regular r:id="rId39"/>
      <p:bold r:id="rId40"/>
      <p:italic r:id="rId41"/>
      <p:boldItalic r:id="rId42"/>
    </p:embeddedFont>
    <p:embeddedFont>
      <p:font typeface="Merriweather Sans Light" panose="020B0604020202020204" charset="0"/>
      <p:regular r:id="rId43"/>
      <p:bold r:id="rId44"/>
      <p:italic r:id="rId45"/>
      <p:boldItalic r:id="rId46"/>
    </p:embeddedFont>
    <p:embeddedFont>
      <p:font typeface="Quattrocento Sans"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oemate, Joy" initials="SJ" lastIdx="17" clrIdx="0">
    <p:extLst>
      <p:ext uri="{19B8F6BF-5375-455C-9EA6-DF929625EA0E}">
        <p15:presenceInfo xmlns:p15="http://schemas.microsoft.com/office/powerpoint/2012/main" userId="S-1-5-21-2434857349-3631883549-2076020947-18214" providerId="AD"/>
      </p:ext>
    </p:extLst>
  </p:cmAuthor>
  <p:cmAuthor id="2" name="McGinley, Chloe" initials="MC" lastIdx="1" clrIdx="1">
    <p:extLst>
      <p:ext uri="{19B8F6BF-5375-455C-9EA6-DF929625EA0E}">
        <p15:presenceInfo xmlns:p15="http://schemas.microsoft.com/office/powerpoint/2012/main" userId="S-1-5-21-2434857349-3631883549-2076020947-101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65B"/>
    <a:srgbClr val="525A34"/>
    <a:srgbClr val="98A77C"/>
    <a:srgbClr val="6771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85771" autoAdjust="0"/>
  </p:normalViewPr>
  <p:slideViewPr>
    <p:cSldViewPr snapToGrid="0">
      <p:cViewPr varScale="1">
        <p:scale>
          <a:sx n="86" d="100"/>
          <a:sy n="86" d="100"/>
        </p:scale>
        <p:origin x="860"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Blade\Administrative\Instruction\DistanceLearning\BOT%20Presentations\2023\Copy%20of%20Special%20populations%20ZTC%20success-retention%20data.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ohnston_c\AppData\Local\Microsoft\Windows\INetCache\Content.Outlook\PVOQQ5Z4\Special%20populations%20ZTC%20success-retention%20data.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johnston_c\AppData\Local\Microsoft\Windows\INetCache\Content.Outlook\PVOQQ5Z4\Special%20populations%20ZTC%20success-retention%20data.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3" Type="http://schemas.openxmlformats.org/officeDocument/2006/relationships/oleObject" Target="file:///\\Blade\Administrative\Instruction\DistanceLearning\BOT%20Presentations\2023\Special%20populations%20ZTC%20success-retention%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Blade\Administrative\Instruction\DistanceLearning\BOT%20Presentations\2023\Online%20Ed%20Historical%20Data_IRPIE%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Blade\Administrative\Instruction\DistanceLearning\BOT%20Presentations\2023\Online%20Ed%20Historical%20Data_IRPIE%20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Blade\Administrative\Instruction\DistanceLearning\BOT%20Presentations\2023\Special%20populations%20ZTC%20success-retention%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Blade\Administrative\Instruction\DistanceLearning\BOT%20Presentations\2023\Special%20populations%20ZTC%20success-retention%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Blade\Administrative\Instruction\DistanceLearning\BOT%20Presentations\2023\Special%20populations%20ZTC%20success-retention%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ohnston_c\AppData\Local\Microsoft\Windows\INetCache\Content.Outlook\PVOQQ5Z4\Special%20populations%20ZTC%20success-retention%20data.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Online Sections</a:t>
            </a:r>
            <a:r>
              <a:rPr lang="en-US" baseline="0"/>
              <a:t> Fall 2006-Fall 2022</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16"/>
              <c:tx>
                <c:rich>
                  <a:bodyPr/>
                  <a:lstStyle/>
                  <a:p>
                    <a:r>
                      <a:rPr lang="en-US"/>
                      <a:t>614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00-4C0F-863E-5DADB871D17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Sections'!$B$2:$B$18</c:f>
              <c:strCache>
                <c:ptCount val="17"/>
                <c:pt idx="0">
                  <c:v>F06</c:v>
                </c:pt>
                <c:pt idx="1">
                  <c:v>F07</c:v>
                </c:pt>
                <c:pt idx="2">
                  <c:v>F08</c:v>
                </c:pt>
                <c:pt idx="3">
                  <c:v>F09</c:v>
                </c:pt>
                <c:pt idx="4">
                  <c:v>F10</c:v>
                </c:pt>
                <c:pt idx="5">
                  <c:v>F11</c:v>
                </c:pt>
                <c:pt idx="6">
                  <c:v>F12</c:v>
                </c:pt>
                <c:pt idx="7">
                  <c:v>F13</c:v>
                </c:pt>
                <c:pt idx="8">
                  <c:v>F14</c:v>
                </c:pt>
                <c:pt idx="9">
                  <c:v>F15</c:v>
                </c:pt>
                <c:pt idx="10">
                  <c:v>F16</c:v>
                </c:pt>
                <c:pt idx="11">
                  <c:v>F17</c:v>
                </c:pt>
                <c:pt idx="12">
                  <c:v>F18</c:v>
                </c:pt>
                <c:pt idx="13">
                  <c:v>F19 </c:v>
                </c:pt>
                <c:pt idx="14">
                  <c:v>F20</c:v>
                </c:pt>
                <c:pt idx="15">
                  <c:v>F21</c:v>
                </c:pt>
                <c:pt idx="16">
                  <c:v>F22</c:v>
                </c:pt>
              </c:strCache>
            </c:strRef>
          </c:cat>
          <c:val>
            <c:numRef>
              <c:f>'Online Sections'!$C$2:$C$18</c:f>
              <c:numCache>
                <c:formatCode>General</c:formatCode>
                <c:ptCount val="17"/>
                <c:pt idx="0">
                  <c:v>50</c:v>
                </c:pt>
                <c:pt idx="1">
                  <c:v>112</c:v>
                </c:pt>
                <c:pt idx="2">
                  <c:v>167</c:v>
                </c:pt>
                <c:pt idx="3">
                  <c:v>144</c:v>
                </c:pt>
                <c:pt idx="4">
                  <c:v>80</c:v>
                </c:pt>
                <c:pt idx="5">
                  <c:v>106</c:v>
                </c:pt>
                <c:pt idx="6">
                  <c:v>134</c:v>
                </c:pt>
                <c:pt idx="7">
                  <c:v>153</c:v>
                </c:pt>
                <c:pt idx="8">
                  <c:v>184</c:v>
                </c:pt>
                <c:pt idx="9">
                  <c:v>191</c:v>
                </c:pt>
                <c:pt idx="10">
                  <c:v>228</c:v>
                </c:pt>
                <c:pt idx="11">
                  <c:v>290</c:v>
                </c:pt>
                <c:pt idx="12">
                  <c:v>340</c:v>
                </c:pt>
                <c:pt idx="13">
                  <c:v>394</c:v>
                </c:pt>
                <c:pt idx="14">
                  <c:v>776</c:v>
                </c:pt>
                <c:pt idx="15">
                  <c:v>765</c:v>
                </c:pt>
                <c:pt idx="16">
                  <c:v>613</c:v>
                </c:pt>
              </c:numCache>
            </c:numRef>
          </c:val>
          <c:extLst>
            <c:ext xmlns:c16="http://schemas.microsoft.com/office/drawing/2014/chart" uri="{C3380CC4-5D6E-409C-BE32-E72D297353CC}">
              <c16:uniqueId val="{00000000-B400-4C0F-863E-5DADB871D17A}"/>
            </c:ext>
          </c:extLst>
        </c:ser>
        <c:dLbls>
          <c:showLegendKey val="0"/>
          <c:showVal val="0"/>
          <c:showCatName val="0"/>
          <c:showSerName val="0"/>
          <c:showPercent val="0"/>
          <c:showBubbleSize val="0"/>
        </c:dLbls>
        <c:gapWidth val="44"/>
        <c:overlap val="-27"/>
        <c:axId val="522010208"/>
        <c:axId val="522010536"/>
      </c:barChart>
      <c:catAx>
        <c:axId val="52201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2010536"/>
        <c:crosses val="autoZero"/>
        <c:auto val="1"/>
        <c:lblAlgn val="ctr"/>
        <c:lblOffset val="100"/>
        <c:noMultiLvlLbl val="0"/>
      </c:catAx>
      <c:valAx>
        <c:axId val="522010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Sections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201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baseline="0" dirty="0">
                <a:effectLst/>
              </a:rPr>
              <a:t>Fall 2022 ZTC Retention Rates in Online Sections</a:t>
            </a:r>
          </a:p>
          <a:p>
            <a:pPr>
              <a:defRPr sz="2400"/>
            </a:pPr>
            <a:endParaRPr lang="en-US" sz="2400" b="0" i="0" baseline="0" dirty="0">
              <a:effectLst/>
            </a:endParaRPr>
          </a:p>
          <a:p>
            <a:pPr>
              <a:defRPr sz="2400"/>
            </a:pPr>
            <a:endParaRPr lang="en-US" sz="2400"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'ZTC-Online-Retention'!$B$3</c:f>
              <c:strCache>
                <c:ptCount val="1"/>
                <c:pt idx="0">
                  <c:v>Non-ZTC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'ZTC-Online-Retention'!$A$4:$A$8</c:f>
              <c:strCache>
                <c:ptCount val="5"/>
                <c:pt idx="0">
                  <c:v>African American/Black</c:v>
                </c:pt>
                <c:pt idx="1">
                  <c:v>Asian/Filipino</c:v>
                </c:pt>
                <c:pt idx="2">
                  <c:v>Latinx</c:v>
                </c:pt>
                <c:pt idx="3">
                  <c:v>Two or more races</c:v>
                </c:pt>
                <c:pt idx="4">
                  <c:v>White</c:v>
                </c:pt>
              </c:strCache>
            </c:strRef>
          </c:cat>
          <c:val>
            <c:numRef>
              <c:f>'ZTC-Online-Retention'!$B$4:$B$8</c:f>
              <c:numCache>
                <c:formatCode>General</c:formatCode>
                <c:ptCount val="5"/>
                <c:pt idx="0">
                  <c:v>80</c:v>
                </c:pt>
                <c:pt idx="1">
                  <c:v>93</c:v>
                </c:pt>
                <c:pt idx="2">
                  <c:v>86</c:v>
                </c:pt>
                <c:pt idx="3">
                  <c:v>86</c:v>
                </c:pt>
                <c:pt idx="4">
                  <c:v>91</c:v>
                </c:pt>
              </c:numCache>
            </c:numRef>
          </c:val>
          <c:extLst>
            <c:ext xmlns:c16="http://schemas.microsoft.com/office/drawing/2014/chart" uri="{C3380CC4-5D6E-409C-BE32-E72D297353CC}">
              <c16:uniqueId val="{00000000-4581-42C8-9A79-89FD88E68FDA}"/>
            </c:ext>
          </c:extLst>
        </c:ser>
        <c:ser>
          <c:idx val="1"/>
          <c:order val="1"/>
          <c:tx>
            <c:strRef>
              <c:f>'ZTC-Online-Retention'!$C$3</c:f>
              <c:strCache>
                <c:ptCount val="1"/>
                <c:pt idx="0">
                  <c:v>ZTC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'ZTC-Online-Retention'!$A$4:$A$8</c:f>
              <c:strCache>
                <c:ptCount val="5"/>
                <c:pt idx="0">
                  <c:v>African American/Black</c:v>
                </c:pt>
                <c:pt idx="1">
                  <c:v>Asian/Filipino</c:v>
                </c:pt>
                <c:pt idx="2">
                  <c:v>Latinx</c:v>
                </c:pt>
                <c:pt idx="3">
                  <c:v>Two or more races</c:v>
                </c:pt>
                <c:pt idx="4">
                  <c:v>White</c:v>
                </c:pt>
              </c:strCache>
            </c:strRef>
          </c:cat>
          <c:val>
            <c:numRef>
              <c:f>'ZTC-Online-Retention'!$C$4:$C$8</c:f>
              <c:numCache>
                <c:formatCode>General</c:formatCode>
                <c:ptCount val="5"/>
                <c:pt idx="0">
                  <c:v>86</c:v>
                </c:pt>
                <c:pt idx="1">
                  <c:v>94</c:v>
                </c:pt>
                <c:pt idx="2">
                  <c:v>88</c:v>
                </c:pt>
                <c:pt idx="3">
                  <c:v>87</c:v>
                </c:pt>
                <c:pt idx="4">
                  <c:v>93</c:v>
                </c:pt>
              </c:numCache>
            </c:numRef>
          </c:val>
          <c:extLst>
            <c:ext xmlns:c16="http://schemas.microsoft.com/office/drawing/2014/chart" uri="{C3380CC4-5D6E-409C-BE32-E72D297353CC}">
              <c16:uniqueId val="{00000001-4581-42C8-9A79-89FD88E68FDA}"/>
            </c:ext>
          </c:extLst>
        </c:ser>
        <c:dLbls>
          <c:dLblPos val="outEnd"/>
          <c:showLegendKey val="0"/>
          <c:showVal val="1"/>
          <c:showCatName val="0"/>
          <c:showSerName val="0"/>
          <c:showPercent val="0"/>
          <c:showBubbleSize val="0"/>
        </c:dLbls>
        <c:gapWidth val="219"/>
        <c:overlap val="-27"/>
        <c:axId val="1260831903"/>
        <c:axId val="352510543"/>
      </c:barChart>
      <c:catAx>
        <c:axId val="1260831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510543"/>
        <c:crosses val="autoZero"/>
        <c:auto val="1"/>
        <c:lblAlgn val="ctr"/>
        <c:lblOffset val="100"/>
        <c:noMultiLvlLbl val="0"/>
      </c:catAx>
      <c:valAx>
        <c:axId val="35251054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0831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baseline="0" dirty="0">
                <a:effectLst/>
              </a:rPr>
              <a:t>Fall 2022 ZTC vs. Non-ZTC Success Rates - Special Populations</a:t>
            </a:r>
          </a:p>
          <a:p>
            <a:pPr>
              <a:defRPr sz="2400"/>
            </a:pPr>
            <a:endParaRPr lang="en-US" sz="2400" dirty="0">
              <a:effectLst/>
            </a:endParaRPr>
          </a:p>
        </c:rich>
      </c:tx>
      <c:layout>
        <c:manualLayout>
          <c:xMode val="edge"/>
          <c:yMode val="edge"/>
          <c:x val="0.14181358129853452"/>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'SpecialPop-ZTC success%'!$B$1</c:f>
              <c:strCache>
                <c:ptCount val="1"/>
                <c:pt idx="0">
                  <c:v>Non-ZTC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'SpecialPop-ZTC success%'!$A$2:$A$6</c:f>
              <c:strCache>
                <c:ptCount val="5"/>
                <c:pt idx="0">
                  <c:v>AAC</c:v>
                </c:pt>
                <c:pt idx="1">
                  <c:v>EOPS</c:v>
                </c:pt>
                <c:pt idx="2">
                  <c:v>Foster Youth</c:v>
                </c:pt>
                <c:pt idx="3">
                  <c:v>MESA</c:v>
                </c:pt>
                <c:pt idx="4">
                  <c:v>Veteran</c:v>
                </c:pt>
              </c:strCache>
            </c:strRef>
          </c:cat>
          <c:val>
            <c:numRef>
              <c:f>'SpecialPop-ZTC success%'!$B$2:$B$6</c:f>
              <c:numCache>
                <c:formatCode>General</c:formatCode>
                <c:ptCount val="5"/>
                <c:pt idx="0">
                  <c:v>72</c:v>
                </c:pt>
                <c:pt idx="1">
                  <c:v>74</c:v>
                </c:pt>
                <c:pt idx="2">
                  <c:v>53</c:v>
                </c:pt>
                <c:pt idx="3">
                  <c:v>76</c:v>
                </c:pt>
                <c:pt idx="4">
                  <c:v>72</c:v>
                </c:pt>
              </c:numCache>
            </c:numRef>
          </c:val>
          <c:extLst>
            <c:ext xmlns:c16="http://schemas.microsoft.com/office/drawing/2014/chart" uri="{C3380CC4-5D6E-409C-BE32-E72D297353CC}">
              <c16:uniqueId val="{00000000-FCB4-43BE-B6C5-8036E11BEEAE}"/>
            </c:ext>
          </c:extLst>
        </c:ser>
        <c:ser>
          <c:idx val="1"/>
          <c:order val="1"/>
          <c:tx>
            <c:strRef>
              <c:f>'SpecialPop-ZTC success%'!$C$1</c:f>
              <c:strCache>
                <c:ptCount val="1"/>
                <c:pt idx="0">
                  <c:v>ZTC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'SpecialPop-ZTC success%'!$A$2:$A$6</c:f>
              <c:strCache>
                <c:ptCount val="5"/>
                <c:pt idx="0">
                  <c:v>AAC</c:v>
                </c:pt>
                <c:pt idx="1">
                  <c:v>EOPS</c:v>
                </c:pt>
                <c:pt idx="2">
                  <c:v>Foster Youth</c:v>
                </c:pt>
                <c:pt idx="3">
                  <c:v>MESA</c:v>
                </c:pt>
                <c:pt idx="4">
                  <c:v>Veteran</c:v>
                </c:pt>
              </c:strCache>
            </c:strRef>
          </c:cat>
          <c:val>
            <c:numRef>
              <c:f>'SpecialPop-ZTC success%'!$C$2:$C$6</c:f>
              <c:numCache>
                <c:formatCode>General</c:formatCode>
                <c:ptCount val="5"/>
                <c:pt idx="0">
                  <c:v>77</c:v>
                </c:pt>
                <c:pt idx="1">
                  <c:v>74</c:v>
                </c:pt>
                <c:pt idx="2">
                  <c:v>71</c:v>
                </c:pt>
                <c:pt idx="3">
                  <c:v>78</c:v>
                </c:pt>
                <c:pt idx="4">
                  <c:v>75</c:v>
                </c:pt>
              </c:numCache>
            </c:numRef>
          </c:val>
          <c:extLst>
            <c:ext xmlns:c16="http://schemas.microsoft.com/office/drawing/2014/chart" uri="{C3380CC4-5D6E-409C-BE32-E72D297353CC}">
              <c16:uniqueId val="{00000001-FCB4-43BE-B6C5-8036E11BEEAE}"/>
            </c:ext>
          </c:extLst>
        </c:ser>
        <c:dLbls>
          <c:dLblPos val="outEnd"/>
          <c:showLegendKey val="0"/>
          <c:showVal val="1"/>
          <c:showCatName val="0"/>
          <c:showSerName val="0"/>
          <c:showPercent val="0"/>
          <c:showBubbleSize val="0"/>
        </c:dLbls>
        <c:gapWidth val="219"/>
        <c:overlap val="-27"/>
        <c:axId val="1090744847"/>
        <c:axId val="1839032255"/>
      </c:barChart>
      <c:catAx>
        <c:axId val="109074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9032255"/>
        <c:crosses val="autoZero"/>
        <c:auto val="1"/>
        <c:lblAlgn val="ctr"/>
        <c:lblOffset val="100"/>
        <c:noMultiLvlLbl val="0"/>
      </c:catAx>
      <c:valAx>
        <c:axId val="183903225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0744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70026487162804E-2"/>
          <c:y val="0.25369363437100489"/>
          <c:w val="0.93990993071729256"/>
          <c:h val="0.63921608887995729"/>
        </c:manualLayout>
      </c:layout>
      <c:barChart>
        <c:barDir val="col"/>
        <c:grouping val="clustered"/>
        <c:varyColors val="0"/>
        <c:ser>
          <c:idx val="0"/>
          <c:order val="0"/>
          <c:tx>
            <c:strRef>
              <c:f>'SpecialPop-ZTC retention%'!$B$1</c:f>
              <c:strCache>
                <c:ptCount val="1"/>
                <c:pt idx="0">
                  <c:v>Non-ZTC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'SpecialPop-ZTC retention%'!$A$2:$A$6</c:f>
              <c:strCache>
                <c:ptCount val="5"/>
                <c:pt idx="0">
                  <c:v>AAC</c:v>
                </c:pt>
                <c:pt idx="1">
                  <c:v>EOPS</c:v>
                </c:pt>
                <c:pt idx="2">
                  <c:v>Foster Youth</c:v>
                </c:pt>
                <c:pt idx="3">
                  <c:v>MESA</c:v>
                </c:pt>
                <c:pt idx="4">
                  <c:v>Veteran</c:v>
                </c:pt>
              </c:strCache>
            </c:strRef>
          </c:cat>
          <c:val>
            <c:numRef>
              <c:f>'SpecialPop-ZTC retention%'!$B$2:$B$6</c:f>
              <c:numCache>
                <c:formatCode>General</c:formatCode>
                <c:ptCount val="5"/>
                <c:pt idx="0">
                  <c:v>88</c:v>
                </c:pt>
                <c:pt idx="1">
                  <c:v>89</c:v>
                </c:pt>
                <c:pt idx="2">
                  <c:v>76</c:v>
                </c:pt>
                <c:pt idx="3">
                  <c:v>90</c:v>
                </c:pt>
                <c:pt idx="4">
                  <c:v>92</c:v>
                </c:pt>
              </c:numCache>
            </c:numRef>
          </c:val>
          <c:extLst>
            <c:ext xmlns:c16="http://schemas.microsoft.com/office/drawing/2014/chart" uri="{C3380CC4-5D6E-409C-BE32-E72D297353CC}">
              <c16:uniqueId val="{00000000-F62C-4C24-A072-2DB1EC575B67}"/>
            </c:ext>
          </c:extLst>
        </c:ser>
        <c:ser>
          <c:idx val="1"/>
          <c:order val="1"/>
          <c:tx>
            <c:strRef>
              <c:f>'SpecialPop-ZTC retention%'!$C$1</c:f>
              <c:strCache>
                <c:ptCount val="1"/>
                <c:pt idx="0">
                  <c:v>ZTC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'SpecialPop-ZTC retention%'!$A$2:$A$6</c:f>
              <c:strCache>
                <c:ptCount val="5"/>
                <c:pt idx="0">
                  <c:v>AAC</c:v>
                </c:pt>
                <c:pt idx="1">
                  <c:v>EOPS</c:v>
                </c:pt>
                <c:pt idx="2">
                  <c:v>Foster Youth</c:v>
                </c:pt>
                <c:pt idx="3">
                  <c:v>MESA</c:v>
                </c:pt>
                <c:pt idx="4">
                  <c:v>Veteran</c:v>
                </c:pt>
              </c:strCache>
            </c:strRef>
          </c:cat>
          <c:val>
            <c:numRef>
              <c:f>'SpecialPop-ZTC retention%'!$C$2:$C$6</c:f>
              <c:numCache>
                <c:formatCode>General</c:formatCode>
                <c:ptCount val="5"/>
                <c:pt idx="0">
                  <c:v>91</c:v>
                </c:pt>
                <c:pt idx="1">
                  <c:v>88</c:v>
                </c:pt>
                <c:pt idx="2">
                  <c:v>97</c:v>
                </c:pt>
                <c:pt idx="3">
                  <c:v>90</c:v>
                </c:pt>
                <c:pt idx="4">
                  <c:v>96</c:v>
                </c:pt>
              </c:numCache>
            </c:numRef>
          </c:val>
          <c:extLst>
            <c:ext xmlns:c16="http://schemas.microsoft.com/office/drawing/2014/chart" uri="{C3380CC4-5D6E-409C-BE32-E72D297353CC}">
              <c16:uniqueId val="{00000001-F62C-4C24-A072-2DB1EC575B67}"/>
            </c:ext>
          </c:extLst>
        </c:ser>
        <c:dLbls>
          <c:dLblPos val="outEnd"/>
          <c:showLegendKey val="0"/>
          <c:showVal val="1"/>
          <c:showCatName val="0"/>
          <c:showSerName val="0"/>
          <c:showPercent val="0"/>
          <c:showBubbleSize val="0"/>
        </c:dLbls>
        <c:gapWidth val="219"/>
        <c:overlap val="-27"/>
        <c:axId val="323211775"/>
        <c:axId val="2038549135"/>
      </c:barChart>
      <c:catAx>
        <c:axId val="323211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8549135"/>
        <c:crosses val="autoZero"/>
        <c:auto val="1"/>
        <c:lblAlgn val="ctr"/>
        <c:lblOffset val="100"/>
        <c:noMultiLvlLbl val="0"/>
      </c:catAx>
      <c:valAx>
        <c:axId val="203854913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211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Fall 2022 Number of Sections</a:t>
            </a:r>
          </a:p>
        </c:rich>
      </c:tx>
      <c:layout>
        <c:manualLayout>
          <c:xMode val="edge"/>
          <c:yMode val="edge"/>
          <c:x val="0.259856879462393"/>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573145567150867E-2"/>
          <c:y val="0.11118367576465536"/>
          <c:w val="0.93999200895072643"/>
          <c:h val="0.84288204651067677"/>
        </c:manualLayout>
      </c:layout>
      <c:barChart>
        <c:barDir val="col"/>
        <c:grouping val="clustered"/>
        <c:varyColors val="0"/>
        <c:ser>
          <c:idx val="0"/>
          <c:order val="0"/>
          <c:spPr>
            <a:solidFill>
              <a:schemeClr val="accent1"/>
            </a:solidFill>
            <a:ln>
              <a:noFill/>
            </a:ln>
            <a:effectLst/>
          </c:spPr>
          <c:invertIfNegative val="0"/>
          <c:dLbls>
            <c:dLbl>
              <c:idx val="0"/>
              <c:tx>
                <c:rich>
                  <a:bodyPr/>
                  <a:lstStyle/>
                  <a:p>
                    <a:r>
                      <a:rPr lang="en-US" dirty="0"/>
                      <a:t>614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F5-4825-93D9-B9023E24AAF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'FA22 total sections'!$A$4:$A$9</c:f>
              <c:strCache>
                <c:ptCount val="6"/>
                <c:pt idx="0">
                  <c:v>Online</c:v>
                </c:pt>
                <c:pt idx="1">
                  <c:v>Hybrid</c:v>
                </c:pt>
                <c:pt idx="2">
                  <c:v>OnlineLIVE</c:v>
                </c:pt>
                <c:pt idx="3">
                  <c:v>OnlineLIVE/Online</c:v>
                </c:pt>
                <c:pt idx="4">
                  <c:v>Correspondence</c:v>
                </c:pt>
                <c:pt idx="5">
                  <c:v>In person</c:v>
                </c:pt>
              </c:strCache>
            </c:strRef>
          </c:cat>
          <c:val>
            <c:numRef>
              <c:f>'FA22 total sections'!$B$4:$B$9</c:f>
              <c:numCache>
                <c:formatCode>General</c:formatCode>
                <c:ptCount val="6"/>
                <c:pt idx="0">
                  <c:v>614</c:v>
                </c:pt>
                <c:pt idx="1">
                  <c:v>154</c:v>
                </c:pt>
                <c:pt idx="2">
                  <c:v>178</c:v>
                </c:pt>
                <c:pt idx="3">
                  <c:v>69</c:v>
                </c:pt>
                <c:pt idx="4">
                  <c:v>41</c:v>
                </c:pt>
                <c:pt idx="5">
                  <c:v>810</c:v>
                </c:pt>
              </c:numCache>
            </c:numRef>
          </c:val>
          <c:extLst>
            <c:ext xmlns:c16="http://schemas.microsoft.com/office/drawing/2014/chart" uri="{C3380CC4-5D6E-409C-BE32-E72D297353CC}">
              <c16:uniqueId val="{00000000-35C3-4CFF-AFB4-14CC5020ACFD}"/>
            </c:ext>
          </c:extLst>
        </c:ser>
        <c:dLbls>
          <c:dLblPos val="outEnd"/>
          <c:showLegendKey val="0"/>
          <c:showVal val="1"/>
          <c:showCatName val="0"/>
          <c:showSerName val="0"/>
          <c:showPercent val="0"/>
          <c:showBubbleSize val="0"/>
        </c:dLbls>
        <c:gapWidth val="219"/>
        <c:overlap val="-27"/>
        <c:axId val="261459504"/>
        <c:axId val="1950866512"/>
      </c:barChart>
      <c:catAx>
        <c:axId val="26145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0866512"/>
        <c:crosses val="autoZero"/>
        <c:auto val="1"/>
        <c:lblAlgn val="ctr"/>
        <c:lblOffset val="100"/>
        <c:noMultiLvlLbl val="0"/>
      </c:catAx>
      <c:valAx>
        <c:axId val="1950866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1459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Fall 2022 Success Rates - Online vs </a:t>
            </a:r>
            <a:r>
              <a:rPr lang="en-US" dirty="0" err="1"/>
              <a:t>OnlineLIVE</a:t>
            </a:r>
            <a:r>
              <a:rPr lang="en-US" baseline="0" dirty="0"/>
              <a:t> Classes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'2022OLV_SuccessRates-disaggrega'!$C$1</c:f>
              <c:strCache>
                <c:ptCount val="1"/>
                <c:pt idx="0">
                  <c:v>Online</c:v>
                </c:pt>
              </c:strCache>
            </c:strRef>
          </c:tx>
          <c:spPr>
            <a:solidFill>
              <a:schemeClr val="accent2"/>
            </a:solidFill>
            <a:ln>
              <a:noFill/>
            </a:ln>
            <a:effectLst/>
          </c:spPr>
          <c:invertIfNegative val="0"/>
          <c:dLbls>
            <c:dLbl>
              <c:idx val="0"/>
              <c:layout>
                <c:manualLayout>
                  <c:x val="0"/>
                  <c:y val="-2.942183544992936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55-4D3E-A858-C4DFFB748BF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'2022OLV_SuccessRates-disaggrega'!$A$2:$A$6</c:f>
              <c:strCache>
                <c:ptCount val="5"/>
                <c:pt idx="0">
                  <c:v>African American/Black</c:v>
                </c:pt>
                <c:pt idx="1">
                  <c:v>Asian/Filipino</c:v>
                </c:pt>
                <c:pt idx="2">
                  <c:v>Latinx</c:v>
                </c:pt>
                <c:pt idx="3">
                  <c:v>Two or more races</c:v>
                </c:pt>
                <c:pt idx="4">
                  <c:v>White</c:v>
                </c:pt>
              </c:strCache>
            </c:strRef>
          </c:cat>
          <c:val>
            <c:numRef>
              <c:f>'2022OLV_SuccessRates-disaggrega'!$C$2:$C$6</c:f>
              <c:numCache>
                <c:formatCode>General</c:formatCode>
                <c:ptCount val="5"/>
                <c:pt idx="0">
                  <c:v>59</c:v>
                </c:pt>
                <c:pt idx="1">
                  <c:v>84</c:v>
                </c:pt>
                <c:pt idx="2">
                  <c:v>70</c:v>
                </c:pt>
                <c:pt idx="3">
                  <c:v>74</c:v>
                </c:pt>
                <c:pt idx="4">
                  <c:v>82</c:v>
                </c:pt>
              </c:numCache>
            </c:numRef>
          </c:val>
          <c:extLst>
            <c:ext xmlns:c16="http://schemas.microsoft.com/office/drawing/2014/chart" uri="{C3380CC4-5D6E-409C-BE32-E72D297353CC}">
              <c16:uniqueId val="{00000001-ADD8-41F5-A109-018859972183}"/>
            </c:ext>
          </c:extLst>
        </c:ser>
        <c:ser>
          <c:idx val="2"/>
          <c:order val="1"/>
          <c:tx>
            <c:strRef>
              <c:f>'2022OLV_SuccessRates-disaggrega'!$D$1</c:f>
              <c:strCache>
                <c:ptCount val="1"/>
                <c:pt idx="0">
                  <c:v>OnlineLIVE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'2022OLV_SuccessRates-disaggrega'!$A$2:$A$6</c:f>
              <c:strCache>
                <c:ptCount val="5"/>
                <c:pt idx="0">
                  <c:v>African American/Black</c:v>
                </c:pt>
                <c:pt idx="1">
                  <c:v>Asian/Filipino</c:v>
                </c:pt>
                <c:pt idx="2">
                  <c:v>Latinx</c:v>
                </c:pt>
                <c:pt idx="3">
                  <c:v>Two or more races</c:v>
                </c:pt>
                <c:pt idx="4">
                  <c:v>White</c:v>
                </c:pt>
              </c:strCache>
            </c:strRef>
          </c:cat>
          <c:val>
            <c:numRef>
              <c:f>'2022OLV_SuccessRates-disaggrega'!$D$2:$D$6</c:f>
              <c:numCache>
                <c:formatCode>General</c:formatCode>
                <c:ptCount val="5"/>
                <c:pt idx="0">
                  <c:v>63</c:v>
                </c:pt>
                <c:pt idx="1">
                  <c:v>78</c:v>
                </c:pt>
                <c:pt idx="2">
                  <c:v>66</c:v>
                </c:pt>
                <c:pt idx="3">
                  <c:v>77</c:v>
                </c:pt>
                <c:pt idx="4">
                  <c:v>75</c:v>
                </c:pt>
              </c:numCache>
            </c:numRef>
          </c:val>
          <c:extLst>
            <c:ext xmlns:c16="http://schemas.microsoft.com/office/drawing/2014/chart" uri="{C3380CC4-5D6E-409C-BE32-E72D297353CC}">
              <c16:uniqueId val="{00000002-ADD8-41F5-A109-018859972183}"/>
            </c:ext>
          </c:extLst>
        </c:ser>
        <c:dLbls>
          <c:dLblPos val="outEnd"/>
          <c:showLegendKey val="0"/>
          <c:showVal val="1"/>
          <c:showCatName val="0"/>
          <c:showSerName val="0"/>
          <c:showPercent val="0"/>
          <c:showBubbleSize val="0"/>
        </c:dLbls>
        <c:gapWidth val="219"/>
        <c:overlap val="-27"/>
        <c:axId val="971560367"/>
        <c:axId val="1457196447"/>
      </c:barChart>
      <c:catAx>
        <c:axId val="971560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57196447"/>
        <c:crosses val="autoZero"/>
        <c:auto val="1"/>
        <c:lblAlgn val="ctr"/>
        <c:lblOffset val="100"/>
        <c:noMultiLvlLbl val="0"/>
      </c:catAx>
      <c:valAx>
        <c:axId val="145719644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56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Fall 2022 Retention Rates -</a:t>
            </a:r>
            <a:r>
              <a:rPr lang="en-US" baseline="0" dirty="0"/>
              <a:t> Online vs </a:t>
            </a:r>
            <a:r>
              <a:rPr lang="en-US" baseline="0" dirty="0" err="1"/>
              <a:t>OnlineLIVE</a:t>
            </a:r>
            <a:r>
              <a:rPr lang="en-US" baseline="0" dirty="0"/>
              <a:t> Classes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'2022OLV_Retention-disaggrega'!$C$1</c:f>
              <c:strCache>
                <c:ptCount val="1"/>
                <c:pt idx="0">
                  <c:v>Online</c:v>
                </c:pt>
              </c:strCache>
            </c:strRef>
          </c:tx>
          <c:spPr>
            <a:solidFill>
              <a:schemeClr val="accent2"/>
            </a:solidFill>
            <a:ln>
              <a:noFill/>
            </a:ln>
            <a:effectLst/>
          </c:spPr>
          <c:invertIfNegative val="0"/>
          <c:dLbls>
            <c:dLbl>
              <c:idx val="0"/>
              <c:layout>
                <c:manualLayout>
                  <c:x val="-3.0894842349336255E-3"/>
                  <c:y val="2.8454255424018929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7902453062645858E-2"/>
                      <c:h val="6.0733329151245206E-2"/>
                    </c:manualLayout>
                  </c15:layout>
                </c:ext>
                <c:ext xmlns:c16="http://schemas.microsoft.com/office/drawing/2014/chart" uri="{C3380CC4-5D6E-409C-BE32-E72D297353CC}">
                  <c16:uniqueId val="{00000000-766A-446A-9C64-EDE3E3E20BB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'2022OLV_Retention-disaggrega'!$A$2:$A$6</c:f>
              <c:strCache>
                <c:ptCount val="5"/>
                <c:pt idx="0">
                  <c:v>African American/Black</c:v>
                </c:pt>
                <c:pt idx="1">
                  <c:v>Asian/Filipino</c:v>
                </c:pt>
                <c:pt idx="2">
                  <c:v>Latinx</c:v>
                </c:pt>
                <c:pt idx="3">
                  <c:v>Two or more races</c:v>
                </c:pt>
                <c:pt idx="4">
                  <c:v>White</c:v>
                </c:pt>
              </c:strCache>
            </c:strRef>
          </c:cat>
          <c:val>
            <c:numRef>
              <c:f>'2022OLV_Retention-disaggrega'!$C$2:$C$6</c:f>
              <c:numCache>
                <c:formatCode>General</c:formatCode>
                <c:ptCount val="5"/>
                <c:pt idx="0">
                  <c:v>82</c:v>
                </c:pt>
                <c:pt idx="1">
                  <c:v>93</c:v>
                </c:pt>
                <c:pt idx="2">
                  <c:v>87</c:v>
                </c:pt>
                <c:pt idx="3">
                  <c:v>86</c:v>
                </c:pt>
                <c:pt idx="4">
                  <c:v>91</c:v>
                </c:pt>
              </c:numCache>
            </c:numRef>
          </c:val>
          <c:extLst>
            <c:ext xmlns:c16="http://schemas.microsoft.com/office/drawing/2014/chart" uri="{C3380CC4-5D6E-409C-BE32-E72D297353CC}">
              <c16:uniqueId val="{00000001-5F06-488F-8FAA-49FEDF0BB63E}"/>
            </c:ext>
          </c:extLst>
        </c:ser>
        <c:ser>
          <c:idx val="2"/>
          <c:order val="1"/>
          <c:tx>
            <c:strRef>
              <c:f>'2022OLV_Retention-disaggrega'!$D$1</c:f>
              <c:strCache>
                <c:ptCount val="1"/>
                <c:pt idx="0">
                  <c:v>OnlineLIVE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'2022OLV_Retention-disaggrega'!$A$2:$A$6</c:f>
              <c:strCache>
                <c:ptCount val="5"/>
                <c:pt idx="0">
                  <c:v>African American/Black</c:v>
                </c:pt>
                <c:pt idx="1">
                  <c:v>Asian/Filipino</c:v>
                </c:pt>
                <c:pt idx="2">
                  <c:v>Latinx</c:v>
                </c:pt>
                <c:pt idx="3">
                  <c:v>Two or more races</c:v>
                </c:pt>
                <c:pt idx="4">
                  <c:v>White</c:v>
                </c:pt>
              </c:strCache>
            </c:strRef>
          </c:cat>
          <c:val>
            <c:numRef>
              <c:f>'2022OLV_Retention-disaggrega'!$D$2:$D$6</c:f>
              <c:numCache>
                <c:formatCode>General</c:formatCode>
                <c:ptCount val="5"/>
                <c:pt idx="0">
                  <c:v>85</c:v>
                </c:pt>
                <c:pt idx="1">
                  <c:v>90</c:v>
                </c:pt>
                <c:pt idx="2">
                  <c:v>85</c:v>
                </c:pt>
                <c:pt idx="3">
                  <c:v>85</c:v>
                </c:pt>
                <c:pt idx="4">
                  <c:v>87</c:v>
                </c:pt>
              </c:numCache>
            </c:numRef>
          </c:val>
          <c:extLst>
            <c:ext xmlns:c16="http://schemas.microsoft.com/office/drawing/2014/chart" uri="{C3380CC4-5D6E-409C-BE32-E72D297353CC}">
              <c16:uniqueId val="{00000002-5F06-488F-8FAA-49FEDF0BB63E}"/>
            </c:ext>
          </c:extLst>
        </c:ser>
        <c:dLbls>
          <c:dLblPos val="outEnd"/>
          <c:showLegendKey val="0"/>
          <c:showVal val="1"/>
          <c:showCatName val="0"/>
          <c:showSerName val="0"/>
          <c:showPercent val="0"/>
          <c:showBubbleSize val="0"/>
        </c:dLbls>
        <c:gapWidth val="219"/>
        <c:overlap val="-27"/>
        <c:axId val="1074903583"/>
        <c:axId val="878213679"/>
      </c:barChart>
      <c:catAx>
        <c:axId val="1074903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8213679"/>
        <c:crosses val="autoZero"/>
        <c:auto val="1"/>
        <c:lblAlgn val="ctr"/>
        <c:lblOffset val="100"/>
        <c:noMultiLvlLbl val="0"/>
      </c:catAx>
      <c:valAx>
        <c:axId val="87821367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4903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Applied Technologies</a:t>
            </a:r>
            <a:r>
              <a:rPr lang="en-US" baseline="0"/>
              <a:t> - Success Rates in Online Classes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Sheet11!$B$3</c:f>
              <c:strCache>
                <c:ptCount val="1"/>
                <c:pt idx="0">
                  <c:v>2020</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Sheet11!$A$4:$A$8</c:f>
              <c:strCache>
                <c:ptCount val="5"/>
                <c:pt idx="0">
                  <c:v>African American/Black</c:v>
                </c:pt>
                <c:pt idx="1">
                  <c:v>Asian/Filipino</c:v>
                </c:pt>
                <c:pt idx="2">
                  <c:v>Latinx</c:v>
                </c:pt>
                <c:pt idx="3">
                  <c:v>Two or more races</c:v>
                </c:pt>
                <c:pt idx="4">
                  <c:v>White</c:v>
                </c:pt>
              </c:strCache>
            </c:strRef>
          </c:cat>
          <c:val>
            <c:numRef>
              <c:f>Sheet11!$B$4:$B$8</c:f>
              <c:numCache>
                <c:formatCode>General</c:formatCode>
                <c:ptCount val="5"/>
                <c:pt idx="0">
                  <c:v>61</c:v>
                </c:pt>
                <c:pt idx="1">
                  <c:v>87</c:v>
                </c:pt>
                <c:pt idx="2">
                  <c:v>74</c:v>
                </c:pt>
                <c:pt idx="3">
                  <c:v>71</c:v>
                </c:pt>
                <c:pt idx="4">
                  <c:v>79</c:v>
                </c:pt>
              </c:numCache>
            </c:numRef>
          </c:val>
          <c:extLst>
            <c:ext xmlns:c16="http://schemas.microsoft.com/office/drawing/2014/chart" uri="{C3380CC4-5D6E-409C-BE32-E72D297353CC}">
              <c16:uniqueId val="{00000000-4D78-4CD5-BB48-EB956459EAB7}"/>
            </c:ext>
          </c:extLst>
        </c:ser>
        <c:ser>
          <c:idx val="1"/>
          <c:order val="1"/>
          <c:tx>
            <c:strRef>
              <c:f>Sheet11!$C$3</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Sheet11!$A$4:$A$8</c:f>
              <c:strCache>
                <c:ptCount val="5"/>
                <c:pt idx="0">
                  <c:v>African American/Black</c:v>
                </c:pt>
                <c:pt idx="1">
                  <c:v>Asian/Filipino</c:v>
                </c:pt>
                <c:pt idx="2">
                  <c:v>Latinx</c:v>
                </c:pt>
                <c:pt idx="3">
                  <c:v>Two or more races</c:v>
                </c:pt>
                <c:pt idx="4">
                  <c:v>White</c:v>
                </c:pt>
              </c:strCache>
            </c:strRef>
          </c:cat>
          <c:val>
            <c:numRef>
              <c:f>Sheet11!$C$4:$C$8</c:f>
              <c:numCache>
                <c:formatCode>General</c:formatCode>
                <c:ptCount val="5"/>
                <c:pt idx="0">
                  <c:v>63</c:v>
                </c:pt>
                <c:pt idx="1">
                  <c:v>78</c:v>
                </c:pt>
                <c:pt idx="2">
                  <c:v>69</c:v>
                </c:pt>
                <c:pt idx="3">
                  <c:v>62</c:v>
                </c:pt>
                <c:pt idx="4">
                  <c:v>80</c:v>
                </c:pt>
              </c:numCache>
            </c:numRef>
          </c:val>
          <c:extLst>
            <c:ext xmlns:c16="http://schemas.microsoft.com/office/drawing/2014/chart" uri="{C3380CC4-5D6E-409C-BE32-E72D297353CC}">
              <c16:uniqueId val="{00000001-4D78-4CD5-BB48-EB956459EAB7}"/>
            </c:ext>
          </c:extLst>
        </c:ser>
        <c:ser>
          <c:idx val="2"/>
          <c:order val="2"/>
          <c:tx>
            <c:strRef>
              <c:f>Sheet11!$D$3</c:f>
              <c:strCache>
                <c:ptCount val="1"/>
                <c:pt idx="0">
                  <c:v>2022</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Sheet11!$A$4:$A$8</c:f>
              <c:strCache>
                <c:ptCount val="5"/>
                <c:pt idx="0">
                  <c:v>African American/Black</c:v>
                </c:pt>
                <c:pt idx="1">
                  <c:v>Asian/Filipino</c:v>
                </c:pt>
                <c:pt idx="2">
                  <c:v>Latinx</c:v>
                </c:pt>
                <c:pt idx="3">
                  <c:v>Two or more races</c:v>
                </c:pt>
                <c:pt idx="4">
                  <c:v>White</c:v>
                </c:pt>
              </c:strCache>
            </c:strRef>
          </c:cat>
          <c:val>
            <c:numRef>
              <c:f>Sheet11!$D$4:$D$8</c:f>
              <c:numCache>
                <c:formatCode>General</c:formatCode>
                <c:ptCount val="5"/>
                <c:pt idx="0">
                  <c:v>66</c:v>
                </c:pt>
                <c:pt idx="1">
                  <c:v>86</c:v>
                </c:pt>
                <c:pt idx="2">
                  <c:v>74</c:v>
                </c:pt>
                <c:pt idx="3">
                  <c:v>85</c:v>
                </c:pt>
                <c:pt idx="4">
                  <c:v>85</c:v>
                </c:pt>
              </c:numCache>
            </c:numRef>
          </c:val>
          <c:extLst>
            <c:ext xmlns:c16="http://schemas.microsoft.com/office/drawing/2014/chart" uri="{C3380CC4-5D6E-409C-BE32-E72D297353CC}">
              <c16:uniqueId val="{00000002-4D78-4CD5-BB48-EB956459EAB7}"/>
            </c:ext>
          </c:extLst>
        </c:ser>
        <c:dLbls>
          <c:dLblPos val="outEnd"/>
          <c:showLegendKey val="0"/>
          <c:showVal val="1"/>
          <c:showCatName val="0"/>
          <c:showSerName val="0"/>
          <c:showPercent val="0"/>
          <c:showBubbleSize val="0"/>
        </c:dLbls>
        <c:gapWidth val="219"/>
        <c:overlap val="-27"/>
        <c:axId val="276030832"/>
        <c:axId val="1865528672"/>
      </c:barChart>
      <c:catAx>
        <c:axId val="27603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5528672"/>
        <c:crosses val="autoZero"/>
        <c:auto val="1"/>
        <c:lblAlgn val="ctr"/>
        <c:lblOffset val="100"/>
        <c:noMultiLvlLbl val="0"/>
      </c:catAx>
      <c:valAx>
        <c:axId val="186552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030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Applied Technologies</a:t>
            </a:r>
            <a:r>
              <a:rPr lang="en-US" baseline="0"/>
              <a:t> - Retention Rates in Online Classes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'Applied Tech retention online'!$B$3</c:f>
              <c:strCache>
                <c:ptCount val="1"/>
                <c:pt idx="0">
                  <c:v>2020</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'Applied Tech retention online'!$A$4:$A$8</c:f>
              <c:strCache>
                <c:ptCount val="5"/>
                <c:pt idx="0">
                  <c:v>African American/Black</c:v>
                </c:pt>
                <c:pt idx="1">
                  <c:v>Asian/Filipino</c:v>
                </c:pt>
                <c:pt idx="2">
                  <c:v>Latinx</c:v>
                </c:pt>
                <c:pt idx="3">
                  <c:v>Two or more races</c:v>
                </c:pt>
                <c:pt idx="4">
                  <c:v>White</c:v>
                </c:pt>
              </c:strCache>
            </c:strRef>
          </c:cat>
          <c:val>
            <c:numRef>
              <c:f>'Applied Tech retention online'!$B$4:$B$8</c:f>
              <c:numCache>
                <c:formatCode>General</c:formatCode>
                <c:ptCount val="5"/>
                <c:pt idx="0">
                  <c:v>82</c:v>
                </c:pt>
                <c:pt idx="1">
                  <c:v>92</c:v>
                </c:pt>
                <c:pt idx="2">
                  <c:v>88</c:v>
                </c:pt>
                <c:pt idx="3">
                  <c:v>83</c:v>
                </c:pt>
                <c:pt idx="4">
                  <c:v>90</c:v>
                </c:pt>
              </c:numCache>
            </c:numRef>
          </c:val>
          <c:extLst>
            <c:ext xmlns:c16="http://schemas.microsoft.com/office/drawing/2014/chart" uri="{C3380CC4-5D6E-409C-BE32-E72D297353CC}">
              <c16:uniqueId val="{00000000-8901-438B-A7DB-D366BC16BDEB}"/>
            </c:ext>
          </c:extLst>
        </c:ser>
        <c:ser>
          <c:idx val="1"/>
          <c:order val="1"/>
          <c:tx>
            <c:strRef>
              <c:f>'Applied Tech retention online'!$C$3</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'Applied Tech retention online'!$A$4:$A$8</c:f>
              <c:strCache>
                <c:ptCount val="5"/>
                <c:pt idx="0">
                  <c:v>African American/Black</c:v>
                </c:pt>
                <c:pt idx="1">
                  <c:v>Asian/Filipino</c:v>
                </c:pt>
                <c:pt idx="2">
                  <c:v>Latinx</c:v>
                </c:pt>
                <c:pt idx="3">
                  <c:v>Two or more races</c:v>
                </c:pt>
                <c:pt idx="4">
                  <c:v>White</c:v>
                </c:pt>
              </c:strCache>
            </c:strRef>
          </c:cat>
          <c:val>
            <c:numRef>
              <c:f>'Applied Tech retention online'!$C$4:$C$8</c:f>
              <c:numCache>
                <c:formatCode>General</c:formatCode>
                <c:ptCount val="5"/>
                <c:pt idx="0">
                  <c:v>88</c:v>
                </c:pt>
                <c:pt idx="1">
                  <c:v>95</c:v>
                </c:pt>
                <c:pt idx="2">
                  <c:v>89</c:v>
                </c:pt>
                <c:pt idx="3">
                  <c:v>88</c:v>
                </c:pt>
                <c:pt idx="4">
                  <c:v>88</c:v>
                </c:pt>
              </c:numCache>
            </c:numRef>
          </c:val>
          <c:extLst>
            <c:ext xmlns:c16="http://schemas.microsoft.com/office/drawing/2014/chart" uri="{C3380CC4-5D6E-409C-BE32-E72D297353CC}">
              <c16:uniqueId val="{00000001-8901-438B-A7DB-D366BC16BDEB}"/>
            </c:ext>
          </c:extLst>
        </c:ser>
        <c:ser>
          <c:idx val="2"/>
          <c:order val="2"/>
          <c:tx>
            <c:strRef>
              <c:f>'Applied Tech retention online'!$D$3</c:f>
              <c:strCache>
                <c:ptCount val="1"/>
                <c:pt idx="0">
                  <c:v>2022</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'Applied Tech retention online'!$A$4:$A$8</c:f>
              <c:strCache>
                <c:ptCount val="5"/>
                <c:pt idx="0">
                  <c:v>African American/Black</c:v>
                </c:pt>
                <c:pt idx="1">
                  <c:v>Asian/Filipino</c:v>
                </c:pt>
                <c:pt idx="2">
                  <c:v>Latinx</c:v>
                </c:pt>
                <c:pt idx="3">
                  <c:v>Two or more races</c:v>
                </c:pt>
                <c:pt idx="4">
                  <c:v>White</c:v>
                </c:pt>
              </c:strCache>
            </c:strRef>
          </c:cat>
          <c:val>
            <c:numRef>
              <c:f>'Applied Tech retention online'!$D$4:$D$8</c:f>
              <c:numCache>
                <c:formatCode>General</c:formatCode>
                <c:ptCount val="5"/>
                <c:pt idx="0">
                  <c:v>90</c:v>
                </c:pt>
                <c:pt idx="1">
                  <c:v>93</c:v>
                </c:pt>
                <c:pt idx="2">
                  <c:v>90</c:v>
                </c:pt>
                <c:pt idx="3">
                  <c:v>96</c:v>
                </c:pt>
                <c:pt idx="4">
                  <c:v>93</c:v>
                </c:pt>
              </c:numCache>
            </c:numRef>
          </c:val>
          <c:extLst>
            <c:ext xmlns:c16="http://schemas.microsoft.com/office/drawing/2014/chart" uri="{C3380CC4-5D6E-409C-BE32-E72D297353CC}">
              <c16:uniqueId val="{00000002-8901-438B-A7DB-D366BC16BDEB}"/>
            </c:ext>
          </c:extLst>
        </c:ser>
        <c:dLbls>
          <c:dLblPos val="outEnd"/>
          <c:showLegendKey val="0"/>
          <c:showVal val="1"/>
          <c:showCatName val="0"/>
          <c:showSerName val="0"/>
          <c:showPercent val="0"/>
          <c:showBubbleSize val="0"/>
        </c:dLbls>
        <c:gapWidth val="219"/>
        <c:overlap val="-27"/>
        <c:axId val="276030832"/>
        <c:axId val="1865528672"/>
      </c:barChart>
      <c:catAx>
        <c:axId val="27603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5528672"/>
        <c:crosses val="autoZero"/>
        <c:auto val="1"/>
        <c:lblAlgn val="ctr"/>
        <c:lblOffset val="100"/>
        <c:noMultiLvlLbl val="0"/>
      </c:catAx>
      <c:valAx>
        <c:axId val="186552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030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Humanities</a:t>
            </a:r>
            <a:r>
              <a:rPr lang="en-US" baseline="0"/>
              <a:t> - Success Rates in Online Classes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'Humanities success online'!$B$3</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'Humanities success online'!$A$4:$A$8</c:f>
              <c:strCache>
                <c:ptCount val="5"/>
                <c:pt idx="0">
                  <c:v>African American/Black</c:v>
                </c:pt>
                <c:pt idx="1">
                  <c:v>Asian/Filipino</c:v>
                </c:pt>
                <c:pt idx="2">
                  <c:v>Latinx</c:v>
                </c:pt>
                <c:pt idx="3">
                  <c:v>Two or more races</c:v>
                </c:pt>
                <c:pt idx="4">
                  <c:v>White</c:v>
                </c:pt>
              </c:strCache>
            </c:strRef>
          </c:cat>
          <c:val>
            <c:numRef>
              <c:f>'Humanities success online'!$B$4:$B$8</c:f>
              <c:numCache>
                <c:formatCode>General</c:formatCode>
                <c:ptCount val="5"/>
                <c:pt idx="0">
                  <c:v>55</c:v>
                </c:pt>
                <c:pt idx="1">
                  <c:v>79</c:v>
                </c:pt>
                <c:pt idx="2">
                  <c:v>61</c:v>
                </c:pt>
                <c:pt idx="3">
                  <c:v>70</c:v>
                </c:pt>
                <c:pt idx="4">
                  <c:v>76</c:v>
                </c:pt>
              </c:numCache>
            </c:numRef>
          </c:val>
          <c:extLst>
            <c:ext xmlns:c16="http://schemas.microsoft.com/office/drawing/2014/chart" uri="{C3380CC4-5D6E-409C-BE32-E72D297353CC}">
              <c16:uniqueId val="{00000000-6F96-4B18-8F2E-F0C4870F24A4}"/>
            </c:ext>
          </c:extLst>
        </c:ser>
        <c:ser>
          <c:idx val="1"/>
          <c:order val="1"/>
          <c:tx>
            <c:strRef>
              <c:f>'Humanities success online'!$C$3</c:f>
              <c:strCache>
                <c:ptCount val="1"/>
                <c:pt idx="0">
                  <c:v>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'Humanities success online'!$A$4:$A$8</c:f>
              <c:strCache>
                <c:ptCount val="5"/>
                <c:pt idx="0">
                  <c:v>African American/Black</c:v>
                </c:pt>
                <c:pt idx="1">
                  <c:v>Asian/Filipino</c:v>
                </c:pt>
                <c:pt idx="2">
                  <c:v>Latinx</c:v>
                </c:pt>
                <c:pt idx="3">
                  <c:v>Two or more races</c:v>
                </c:pt>
                <c:pt idx="4">
                  <c:v>White</c:v>
                </c:pt>
              </c:strCache>
            </c:strRef>
          </c:cat>
          <c:val>
            <c:numRef>
              <c:f>'Humanities success online'!$C$4:$C$8</c:f>
              <c:numCache>
                <c:formatCode>General</c:formatCode>
                <c:ptCount val="5"/>
                <c:pt idx="0">
                  <c:v>57</c:v>
                </c:pt>
                <c:pt idx="1">
                  <c:v>80</c:v>
                </c:pt>
                <c:pt idx="2">
                  <c:v>62</c:v>
                </c:pt>
                <c:pt idx="3">
                  <c:v>70</c:v>
                </c:pt>
                <c:pt idx="4">
                  <c:v>75</c:v>
                </c:pt>
              </c:numCache>
            </c:numRef>
          </c:val>
          <c:extLst>
            <c:ext xmlns:c16="http://schemas.microsoft.com/office/drawing/2014/chart" uri="{C3380CC4-5D6E-409C-BE32-E72D297353CC}">
              <c16:uniqueId val="{00000001-6F96-4B18-8F2E-F0C4870F24A4}"/>
            </c:ext>
          </c:extLst>
        </c:ser>
        <c:ser>
          <c:idx val="2"/>
          <c:order val="2"/>
          <c:tx>
            <c:strRef>
              <c:f>'Humanities success online'!$D$3</c:f>
              <c:strCache>
                <c:ptCount val="1"/>
                <c:pt idx="0">
                  <c:v>2022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'Humanities success online'!$A$4:$A$8</c:f>
              <c:strCache>
                <c:ptCount val="5"/>
                <c:pt idx="0">
                  <c:v>African American/Black</c:v>
                </c:pt>
                <c:pt idx="1">
                  <c:v>Asian/Filipino</c:v>
                </c:pt>
                <c:pt idx="2">
                  <c:v>Latinx</c:v>
                </c:pt>
                <c:pt idx="3">
                  <c:v>Two or more races</c:v>
                </c:pt>
                <c:pt idx="4">
                  <c:v>White</c:v>
                </c:pt>
              </c:strCache>
            </c:strRef>
          </c:cat>
          <c:val>
            <c:numRef>
              <c:f>'Humanities success online'!$D$4:$D$8</c:f>
              <c:numCache>
                <c:formatCode>General</c:formatCode>
                <c:ptCount val="5"/>
                <c:pt idx="0">
                  <c:v>64</c:v>
                </c:pt>
                <c:pt idx="1">
                  <c:v>77</c:v>
                </c:pt>
                <c:pt idx="2">
                  <c:v>63</c:v>
                </c:pt>
                <c:pt idx="3">
                  <c:v>70</c:v>
                </c:pt>
                <c:pt idx="4">
                  <c:v>78</c:v>
                </c:pt>
              </c:numCache>
            </c:numRef>
          </c:val>
          <c:extLst>
            <c:ext xmlns:c16="http://schemas.microsoft.com/office/drawing/2014/chart" uri="{C3380CC4-5D6E-409C-BE32-E72D297353CC}">
              <c16:uniqueId val="{00000002-6F96-4B18-8F2E-F0C4870F24A4}"/>
            </c:ext>
          </c:extLst>
        </c:ser>
        <c:dLbls>
          <c:dLblPos val="outEnd"/>
          <c:showLegendKey val="0"/>
          <c:showVal val="1"/>
          <c:showCatName val="0"/>
          <c:showSerName val="0"/>
          <c:showPercent val="0"/>
          <c:showBubbleSize val="0"/>
        </c:dLbls>
        <c:gapWidth val="219"/>
        <c:overlap val="-27"/>
        <c:axId val="276030832"/>
        <c:axId val="1865528672"/>
      </c:barChart>
      <c:catAx>
        <c:axId val="27603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5528672"/>
        <c:crosses val="autoZero"/>
        <c:auto val="1"/>
        <c:lblAlgn val="ctr"/>
        <c:lblOffset val="100"/>
        <c:noMultiLvlLbl val="0"/>
      </c:catAx>
      <c:valAx>
        <c:axId val="1865528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030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Humanities</a:t>
            </a:r>
            <a:r>
              <a:rPr lang="en-US" baseline="0"/>
              <a:t> - Retention Rates in Online Classes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'Humanities retention online'!$B$3</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'Humanities retention online'!$A$4:$A$8</c:f>
              <c:strCache>
                <c:ptCount val="5"/>
                <c:pt idx="0">
                  <c:v>African American/Black</c:v>
                </c:pt>
                <c:pt idx="1">
                  <c:v>Asian/Filipino</c:v>
                </c:pt>
                <c:pt idx="2">
                  <c:v>Latinx</c:v>
                </c:pt>
                <c:pt idx="3">
                  <c:v>Two or more races</c:v>
                </c:pt>
                <c:pt idx="4">
                  <c:v>White</c:v>
                </c:pt>
              </c:strCache>
            </c:strRef>
          </c:cat>
          <c:val>
            <c:numRef>
              <c:f>'Humanities retention online'!$B$4:$B$8</c:f>
              <c:numCache>
                <c:formatCode>General</c:formatCode>
                <c:ptCount val="5"/>
                <c:pt idx="0">
                  <c:v>74</c:v>
                </c:pt>
                <c:pt idx="1">
                  <c:v>87</c:v>
                </c:pt>
                <c:pt idx="2">
                  <c:v>79</c:v>
                </c:pt>
                <c:pt idx="3">
                  <c:v>83</c:v>
                </c:pt>
                <c:pt idx="4">
                  <c:v>86</c:v>
                </c:pt>
              </c:numCache>
            </c:numRef>
          </c:val>
          <c:extLst>
            <c:ext xmlns:c16="http://schemas.microsoft.com/office/drawing/2014/chart" uri="{C3380CC4-5D6E-409C-BE32-E72D297353CC}">
              <c16:uniqueId val="{00000000-772A-4ECC-B1D9-008624808360}"/>
            </c:ext>
          </c:extLst>
        </c:ser>
        <c:ser>
          <c:idx val="1"/>
          <c:order val="1"/>
          <c:tx>
            <c:strRef>
              <c:f>'Humanities retention online'!$C$3</c:f>
              <c:strCache>
                <c:ptCount val="1"/>
                <c:pt idx="0">
                  <c:v>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'Humanities retention online'!$A$4:$A$8</c:f>
              <c:strCache>
                <c:ptCount val="5"/>
                <c:pt idx="0">
                  <c:v>African American/Black</c:v>
                </c:pt>
                <c:pt idx="1">
                  <c:v>Asian/Filipino</c:v>
                </c:pt>
                <c:pt idx="2">
                  <c:v>Latinx</c:v>
                </c:pt>
                <c:pt idx="3">
                  <c:v>Two or more races</c:v>
                </c:pt>
                <c:pt idx="4">
                  <c:v>White</c:v>
                </c:pt>
              </c:strCache>
            </c:strRef>
          </c:cat>
          <c:val>
            <c:numRef>
              <c:f>'Humanities retention online'!$C$4:$C$8</c:f>
              <c:numCache>
                <c:formatCode>General</c:formatCode>
                <c:ptCount val="5"/>
                <c:pt idx="0">
                  <c:v>79</c:v>
                </c:pt>
                <c:pt idx="1">
                  <c:v>90</c:v>
                </c:pt>
                <c:pt idx="2">
                  <c:v>81</c:v>
                </c:pt>
                <c:pt idx="3">
                  <c:v>84</c:v>
                </c:pt>
                <c:pt idx="4">
                  <c:v>87</c:v>
                </c:pt>
              </c:numCache>
            </c:numRef>
          </c:val>
          <c:extLst>
            <c:ext xmlns:c16="http://schemas.microsoft.com/office/drawing/2014/chart" uri="{C3380CC4-5D6E-409C-BE32-E72D297353CC}">
              <c16:uniqueId val="{00000001-772A-4ECC-B1D9-008624808360}"/>
            </c:ext>
          </c:extLst>
        </c:ser>
        <c:ser>
          <c:idx val="2"/>
          <c:order val="2"/>
          <c:tx>
            <c:strRef>
              <c:f>'Humanities retention online'!$D$3</c:f>
              <c:strCache>
                <c:ptCount val="1"/>
                <c:pt idx="0">
                  <c:v>2022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'Humanities retention online'!$A$4:$A$8</c:f>
              <c:strCache>
                <c:ptCount val="5"/>
                <c:pt idx="0">
                  <c:v>African American/Black</c:v>
                </c:pt>
                <c:pt idx="1">
                  <c:v>Asian/Filipino</c:v>
                </c:pt>
                <c:pt idx="2">
                  <c:v>Latinx</c:v>
                </c:pt>
                <c:pt idx="3">
                  <c:v>Two or more races</c:v>
                </c:pt>
                <c:pt idx="4">
                  <c:v>White</c:v>
                </c:pt>
              </c:strCache>
            </c:strRef>
          </c:cat>
          <c:val>
            <c:numRef>
              <c:f>'Humanities retention online'!$D$4:$D$8</c:f>
              <c:numCache>
                <c:formatCode>General</c:formatCode>
                <c:ptCount val="5"/>
                <c:pt idx="0">
                  <c:v>80</c:v>
                </c:pt>
                <c:pt idx="1">
                  <c:v>91</c:v>
                </c:pt>
                <c:pt idx="2">
                  <c:v>82</c:v>
                </c:pt>
                <c:pt idx="3">
                  <c:v>82</c:v>
                </c:pt>
                <c:pt idx="4">
                  <c:v>89</c:v>
                </c:pt>
              </c:numCache>
            </c:numRef>
          </c:val>
          <c:extLst>
            <c:ext xmlns:c16="http://schemas.microsoft.com/office/drawing/2014/chart" uri="{C3380CC4-5D6E-409C-BE32-E72D297353CC}">
              <c16:uniqueId val="{00000002-772A-4ECC-B1D9-008624808360}"/>
            </c:ext>
          </c:extLst>
        </c:ser>
        <c:dLbls>
          <c:dLblPos val="outEnd"/>
          <c:showLegendKey val="0"/>
          <c:showVal val="1"/>
          <c:showCatName val="0"/>
          <c:showSerName val="0"/>
          <c:showPercent val="0"/>
          <c:showBubbleSize val="0"/>
        </c:dLbls>
        <c:gapWidth val="219"/>
        <c:overlap val="-27"/>
        <c:axId val="276030832"/>
        <c:axId val="1865528672"/>
      </c:barChart>
      <c:catAx>
        <c:axId val="27603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5528672"/>
        <c:crosses val="autoZero"/>
        <c:auto val="1"/>
        <c:lblAlgn val="ctr"/>
        <c:lblOffset val="100"/>
        <c:noMultiLvlLbl val="0"/>
      </c:catAx>
      <c:valAx>
        <c:axId val="186552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030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baseline="0" dirty="0">
                <a:effectLst/>
              </a:rPr>
              <a:t>Fall 2022 ZTC Success Rates in Online Sections</a:t>
            </a:r>
          </a:p>
          <a:p>
            <a:pPr>
              <a:defRPr sz="2400"/>
            </a:pPr>
            <a:endParaRPr lang="en-US" sz="2400" b="0" i="0" baseline="0" dirty="0">
              <a:effectLst/>
            </a:endParaRPr>
          </a:p>
          <a:p>
            <a:pPr>
              <a:defRPr sz="2400"/>
            </a:pPr>
            <a:endParaRPr lang="en-US" sz="2400"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'ZTC-Online-Success'!$B$3</c:f>
              <c:strCache>
                <c:ptCount val="1"/>
                <c:pt idx="0">
                  <c:v>Non-ZTC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'ZTC-Online-Success'!$A$4:$A$8</c:f>
              <c:strCache>
                <c:ptCount val="5"/>
                <c:pt idx="0">
                  <c:v>African American/Black</c:v>
                </c:pt>
                <c:pt idx="1">
                  <c:v>Asian/Filipino</c:v>
                </c:pt>
                <c:pt idx="2">
                  <c:v>Latinx</c:v>
                </c:pt>
                <c:pt idx="3">
                  <c:v>Two or more races</c:v>
                </c:pt>
                <c:pt idx="4">
                  <c:v>White</c:v>
                </c:pt>
              </c:strCache>
            </c:strRef>
          </c:cat>
          <c:val>
            <c:numRef>
              <c:f>'ZTC-Online-Success'!$B$4:$B$8</c:f>
              <c:numCache>
                <c:formatCode>General</c:formatCode>
                <c:ptCount val="5"/>
                <c:pt idx="0">
                  <c:v>57</c:v>
                </c:pt>
                <c:pt idx="1">
                  <c:v>84</c:v>
                </c:pt>
                <c:pt idx="2">
                  <c:v>69</c:v>
                </c:pt>
                <c:pt idx="3">
                  <c:v>73</c:v>
                </c:pt>
                <c:pt idx="4">
                  <c:v>81</c:v>
                </c:pt>
              </c:numCache>
            </c:numRef>
          </c:val>
          <c:extLst>
            <c:ext xmlns:c16="http://schemas.microsoft.com/office/drawing/2014/chart" uri="{C3380CC4-5D6E-409C-BE32-E72D297353CC}">
              <c16:uniqueId val="{00000000-BEFE-4940-80C4-6EE5307B2C8B}"/>
            </c:ext>
          </c:extLst>
        </c:ser>
        <c:ser>
          <c:idx val="1"/>
          <c:order val="1"/>
          <c:tx>
            <c:strRef>
              <c:f>'ZTC-Online-Success'!$C$3</c:f>
              <c:strCache>
                <c:ptCount val="1"/>
                <c:pt idx="0">
                  <c:v>ZTC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'ZTC-Online-Success'!$A$4:$A$8</c:f>
              <c:strCache>
                <c:ptCount val="5"/>
                <c:pt idx="0">
                  <c:v>African American/Black</c:v>
                </c:pt>
                <c:pt idx="1">
                  <c:v>Asian/Filipino</c:v>
                </c:pt>
                <c:pt idx="2">
                  <c:v>Latinx</c:v>
                </c:pt>
                <c:pt idx="3">
                  <c:v>Two or more races</c:v>
                </c:pt>
                <c:pt idx="4">
                  <c:v>White</c:v>
                </c:pt>
              </c:strCache>
            </c:strRef>
          </c:cat>
          <c:val>
            <c:numRef>
              <c:f>'ZTC-Online-Success'!$C$4:$C$8</c:f>
              <c:numCache>
                <c:formatCode>General</c:formatCode>
                <c:ptCount val="5"/>
                <c:pt idx="0">
                  <c:v>63</c:v>
                </c:pt>
                <c:pt idx="1">
                  <c:v>84</c:v>
                </c:pt>
                <c:pt idx="2">
                  <c:v>72</c:v>
                </c:pt>
                <c:pt idx="3">
                  <c:v>78</c:v>
                </c:pt>
                <c:pt idx="4">
                  <c:v>83</c:v>
                </c:pt>
              </c:numCache>
            </c:numRef>
          </c:val>
          <c:extLst>
            <c:ext xmlns:c16="http://schemas.microsoft.com/office/drawing/2014/chart" uri="{C3380CC4-5D6E-409C-BE32-E72D297353CC}">
              <c16:uniqueId val="{00000001-BEFE-4940-80C4-6EE5307B2C8B}"/>
            </c:ext>
          </c:extLst>
        </c:ser>
        <c:dLbls>
          <c:dLblPos val="outEnd"/>
          <c:showLegendKey val="0"/>
          <c:showVal val="1"/>
          <c:showCatName val="0"/>
          <c:showSerName val="0"/>
          <c:showPercent val="0"/>
          <c:showBubbleSize val="0"/>
        </c:dLbls>
        <c:gapWidth val="219"/>
        <c:overlap val="-27"/>
        <c:axId val="434749007"/>
        <c:axId val="428316191"/>
      </c:barChart>
      <c:catAx>
        <c:axId val="434749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316191"/>
        <c:crosses val="autoZero"/>
        <c:auto val="1"/>
        <c:lblAlgn val="ctr"/>
        <c:lblOffset val="100"/>
        <c:noMultiLvlLbl val="0"/>
      </c:catAx>
      <c:valAx>
        <c:axId val="42831619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749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1">
  <a:schemeClr val="accent1"/>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4" Type="http://schemas.openxmlformats.org/officeDocument/2006/relationships/image" Target="../media/image33.png"/></Relationships>
</file>

<file path=ppt/drawings/_rels/drawing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4" Type="http://schemas.openxmlformats.org/officeDocument/2006/relationships/image" Target="../media/image37.png"/></Relationships>
</file>

<file path=ppt/drawings/_rels/drawing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4" Type="http://schemas.openxmlformats.org/officeDocument/2006/relationships/image" Target="../media/image41.png"/></Relationships>
</file>

<file path=ppt/drawings/_rels/drawing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drawings/drawing1.xml><?xml version="1.0" encoding="utf-8"?>
<c:userShapes xmlns:c="http://schemas.openxmlformats.org/drawingml/2006/chart">
  <cdr:relSizeAnchor xmlns:cdr="http://schemas.openxmlformats.org/drawingml/2006/chartDrawing">
    <cdr:from>
      <cdr:x>0.08195</cdr:x>
      <cdr:y>0.26963</cdr:y>
    </cdr:from>
    <cdr:to>
      <cdr:x>0.18054</cdr:x>
      <cdr:y>0.43244</cdr:y>
    </cdr:to>
    <cdr:pic>
      <cdr:nvPicPr>
        <cdr:cNvPr id="2" name="chart">
          <a:extLst xmlns:a="http://schemas.openxmlformats.org/drawingml/2006/main">
            <a:ext uri="{FF2B5EF4-FFF2-40B4-BE49-F238E27FC236}">
              <a16:creationId xmlns:a16="http://schemas.microsoft.com/office/drawing/2014/main" id="{53FCDFAB-124A-4EF7-A4A3-5093BA1D15B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16072" y="1336384"/>
          <a:ext cx="861454" cy="806937"/>
        </a:xfrm>
        <a:prstGeom xmlns:a="http://schemas.openxmlformats.org/drawingml/2006/main" prst="rect">
          <a:avLst/>
        </a:prstGeom>
      </cdr:spPr>
    </cdr:pic>
  </cdr:relSizeAnchor>
  <cdr:relSizeAnchor xmlns:cdr="http://schemas.openxmlformats.org/drawingml/2006/chartDrawing">
    <cdr:from>
      <cdr:x>0.45958</cdr:x>
      <cdr:y>0.19877</cdr:y>
    </cdr:from>
    <cdr:to>
      <cdr:x>0.5623</cdr:x>
      <cdr:y>0.37249</cdr:y>
    </cdr:to>
    <cdr:pic>
      <cdr:nvPicPr>
        <cdr:cNvPr id="3" name="chart">
          <a:extLst xmlns:a="http://schemas.openxmlformats.org/drawingml/2006/main">
            <a:ext uri="{FF2B5EF4-FFF2-40B4-BE49-F238E27FC236}">
              <a16:creationId xmlns:a16="http://schemas.microsoft.com/office/drawing/2014/main" id="{04A2BA1B-B621-4A2C-83A7-94BF8285539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4015666" y="985152"/>
          <a:ext cx="897540" cy="861011"/>
        </a:xfrm>
        <a:prstGeom xmlns:a="http://schemas.openxmlformats.org/drawingml/2006/main" prst="rect">
          <a:avLst/>
        </a:prstGeom>
      </cdr:spPr>
    </cdr:pic>
  </cdr:relSizeAnchor>
  <cdr:relSizeAnchor xmlns:cdr="http://schemas.openxmlformats.org/drawingml/2006/chartDrawing">
    <cdr:from>
      <cdr:x>0.63795</cdr:x>
      <cdr:y>0.16193</cdr:y>
    </cdr:from>
    <cdr:to>
      <cdr:x>0.73956</cdr:x>
      <cdr:y>0.33684</cdr:y>
    </cdr:to>
    <cdr:pic>
      <cdr:nvPicPr>
        <cdr:cNvPr id="4" name="chart">
          <a:extLst xmlns:a="http://schemas.openxmlformats.org/drawingml/2006/main">
            <a:ext uri="{FF2B5EF4-FFF2-40B4-BE49-F238E27FC236}">
              <a16:creationId xmlns:a16="http://schemas.microsoft.com/office/drawing/2014/main" id="{D6ED117F-98A3-4FCE-9CCC-1C4D0666D60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5574251" y="802562"/>
          <a:ext cx="887842" cy="866908"/>
        </a:xfrm>
        <a:prstGeom xmlns:a="http://schemas.openxmlformats.org/drawingml/2006/main" prst="rect">
          <a:avLst/>
        </a:prstGeom>
      </cdr:spPr>
    </cdr:pic>
  </cdr:relSizeAnchor>
  <cdr:relSizeAnchor xmlns:cdr="http://schemas.openxmlformats.org/drawingml/2006/chartDrawing">
    <cdr:from>
      <cdr:x>0.83568</cdr:x>
      <cdr:y>0.12299</cdr:y>
    </cdr:from>
    <cdr:to>
      <cdr:x>0.9372</cdr:x>
      <cdr:y>0.29774</cdr:y>
    </cdr:to>
    <cdr:pic>
      <cdr:nvPicPr>
        <cdr:cNvPr id="5" name="chart">
          <a:extLst xmlns:a="http://schemas.openxmlformats.org/drawingml/2006/main">
            <a:ext uri="{FF2B5EF4-FFF2-40B4-BE49-F238E27FC236}">
              <a16:creationId xmlns:a16="http://schemas.microsoft.com/office/drawing/2014/main" id="{D8AFB5F9-1A79-42D2-906B-EA6620A99EE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7301982" y="609588"/>
          <a:ext cx="887055" cy="866116"/>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0.08386</cdr:x>
      <cdr:y>0.19916</cdr:y>
    </cdr:from>
    <cdr:to>
      <cdr:x>0.17742</cdr:x>
      <cdr:y>0.3545</cdr:y>
    </cdr:to>
    <cdr:pic>
      <cdr:nvPicPr>
        <cdr:cNvPr id="2" name="chart">
          <a:extLst xmlns:a="http://schemas.openxmlformats.org/drawingml/2006/main">
            <a:ext uri="{FF2B5EF4-FFF2-40B4-BE49-F238E27FC236}">
              <a16:creationId xmlns:a16="http://schemas.microsoft.com/office/drawing/2014/main" id="{901E1BF9-6A79-4450-9F9E-6C3D6DF4129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02365" y="980661"/>
          <a:ext cx="783555" cy="764899"/>
        </a:xfrm>
        <a:prstGeom xmlns:a="http://schemas.openxmlformats.org/drawingml/2006/main" prst="rect">
          <a:avLst/>
        </a:prstGeom>
      </cdr:spPr>
    </cdr:pic>
  </cdr:relSizeAnchor>
  <cdr:relSizeAnchor xmlns:cdr="http://schemas.openxmlformats.org/drawingml/2006/chartDrawing">
    <cdr:from>
      <cdr:x>0.27215</cdr:x>
      <cdr:y>0.15521</cdr:y>
    </cdr:from>
    <cdr:to>
      <cdr:x>0.36392</cdr:x>
      <cdr:y>0.31413</cdr:y>
    </cdr:to>
    <cdr:pic>
      <cdr:nvPicPr>
        <cdr:cNvPr id="3" name="chart">
          <a:extLst xmlns:a="http://schemas.openxmlformats.org/drawingml/2006/main">
            <a:ext uri="{FF2B5EF4-FFF2-40B4-BE49-F238E27FC236}">
              <a16:creationId xmlns:a16="http://schemas.microsoft.com/office/drawing/2014/main" id="{F81BBC3B-CAA3-4011-BDE4-5FAE19A670F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2279375" y="764260"/>
          <a:ext cx="768626" cy="782517"/>
        </a:xfrm>
        <a:prstGeom xmlns:a="http://schemas.openxmlformats.org/drawingml/2006/main" prst="rect">
          <a:avLst/>
        </a:prstGeom>
      </cdr:spPr>
    </cdr:pic>
  </cdr:relSizeAnchor>
  <cdr:relSizeAnchor xmlns:cdr="http://schemas.openxmlformats.org/drawingml/2006/chartDrawing">
    <cdr:from>
      <cdr:x>0.46677</cdr:x>
      <cdr:y>0.18058</cdr:y>
    </cdr:from>
    <cdr:to>
      <cdr:x>0.55538</cdr:x>
      <cdr:y>0.33495</cdr:y>
    </cdr:to>
    <cdr:pic>
      <cdr:nvPicPr>
        <cdr:cNvPr id="4" name="chart">
          <a:extLst xmlns:a="http://schemas.openxmlformats.org/drawingml/2006/main">
            <a:ext uri="{FF2B5EF4-FFF2-40B4-BE49-F238E27FC236}">
              <a16:creationId xmlns:a16="http://schemas.microsoft.com/office/drawing/2014/main" id="{EDA3923C-FB5C-40EA-8821-498F5C5E40B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3909391" y="889167"/>
          <a:ext cx="742122" cy="760113"/>
        </a:xfrm>
        <a:prstGeom xmlns:a="http://schemas.openxmlformats.org/drawingml/2006/main" prst="rect">
          <a:avLst/>
        </a:prstGeom>
      </cdr:spPr>
    </cdr:pic>
  </cdr:relSizeAnchor>
  <cdr:relSizeAnchor xmlns:cdr="http://schemas.openxmlformats.org/drawingml/2006/chartDrawing">
    <cdr:from>
      <cdr:x>0.65322</cdr:x>
      <cdr:y>0.18168</cdr:y>
    </cdr:from>
    <cdr:to>
      <cdr:x>0.74499</cdr:x>
      <cdr:y>0.34059</cdr:y>
    </cdr:to>
    <cdr:pic>
      <cdr:nvPicPr>
        <cdr:cNvPr id="5" name="chart">
          <a:extLst xmlns:a="http://schemas.openxmlformats.org/drawingml/2006/main">
            <a:ext uri="{FF2B5EF4-FFF2-40B4-BE49-F238E27FC236}">
              <a16:creationId xmlns:a16="http://schemas.microsoft.com/office/drawing/2014/main" id="{CF489CF2-1433-4748-89C0-5D2AC02EE8E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5470940" y="894573"/>
          <a:ext cx="768626" cy="782517"/>
        </a:xfrm>
        <a:prstGeom xmlns:a="http://schemas.openxmlformats.org/drawingml/2006/main" prst="rect">
          <a:avLst/>
        </a:prstGeom>
      </cdr:spPr>
    </cdr:pic>
  </cdr:relSizeAnchor>
  <cdr:relSizeAnchor xmlns:cdr="http://schemas.openxmlformats.org/drawingml/2006/chartDrawing">
    <cdr:from>
      <cdr:x>0.83703</cdr:x>
      <cdr:y>0.15071</cdr:y>
    </cdr:from>
    <cdr:to>
      <cdr:x>0.93513</cdr:x>
      <cdr:y>0.31558</cdr:y>
    </cdr:to>
    <cdr:pic>
      <cdr:nvPicPr>
        <cdr:cNvPr id="6" name="chart">
          <a:extLst xmlns:a="http://schemas.openxmlformats.org/drawingml/2006/main">
            <a:ext uri="{FF2B5EF4-FFF2-40B4-BE49-F238E27FC236}">
              <a16:creationId xmlns:a16="http://schemas.microsoft.com/office/drawing/2014/main" id="{D6167E4C-B2A5-4873-B190-5A05394F7C5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7010399" y="742121"/>
          <a:ext cx="821635" cy="811795"/>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0.09103</cdr:x>
      <cdr:y>0.19996</cdr:y>
    </cdr:from>
    <cdr:to>
      <cdr:x>0.18172</cdr:x>
      <cdr:y>0.36254</cdr:y>
    </cdr:to>
    <cdr:pic>
      <cdr:nvPicPr>
        <cdr:cNvPr id="14" name="chart">
          <a:extLst xmlns:a="http://schemas.openxmlformats.org/drawingml/2006/main">
            <a:ext uri="{FF2B5EF4-FFF2-40B4-BE49-F238E27FC236}">
              <a16:creationId xmlns:a16="http://schemas.microsoft.com/office/drawing/2014/main" id="{C659D3CA-6626-4900-90BE-33FDE8A61D3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94818" y="993499"/>
          <a:ext cx="791825" cy="807789"/>
        </a:xfrm>
        <a:prstGeom xmlns:a="http://schemas.openxmlformats.org/drawingml/2006/main" prst="rect">
          <a:avLst/>
        </a:prstGeom>
      </cdr:spPr>
    </cdr:pic>
  </cdr:relSizeAnchor>
  <cdr:relSizeAnchor xmlns:cdr="http://schemas.openxmlformats.org/drawingml/2006/chartDrawing">
    <cdr:from>
      <cdr:x>0.45309</cdr:x>
      <cdr:y>0.2267</cdr:y>
    </cdr:from>
    <cdr:to>
      <cdr:x>0.5469</cdr:x>
      <cdr:y>0.39057</cdr:y>
    </cdr:to>
    <cdr:pic>
      <cdr:nvPicPr>
        <cdr:cNvPr id="15" name="chart">
          <a:extLst xmlns:a="http://schemas.openxmlformats.org/drawingml/2006/main">
            <a:ext uri="{FF2B5EF4-FFF2-40B4-BE49-F238E27FC236}">
              <a16:creationId xmlns:a16="http://schemas.microsoft.com/office/drawing/2014/main" id="{60DA22B7-A132-443F-90B5-2FECC7EB96A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956022" y="1126379"/>
          <a:ext cx="819065" cy="814198"/>
        </a:xfrm>
        <a:prstGeom xmlns:a="http://schemas.openxmlformats.org/drawingml/2006/main" prst="rect">
          <a:avLst/>
        </a:prstGeom>
      </cdr:spPr>
    </cdr:pic>
  </cdr:relSizeAnchor>
  <cdr:relSizeAnchor xmlns:cdr="http://schemas.openxmlformats.org/drawingml/2006/chartDrawing">
    <cdr:from>
      <cdr:x>0.64962</cdr:x>
      <cdr:y>0.17126</cdr:y>
    </cdr:from>
    <cdr:to>
      <cdr:x>0.74904</cdr:x>
      <cdr:y>0.34185</cdr:y>
    </cdr:to>
    <cdr:pic>
      <cdr:nvPicPr>
        <cdr:cNvPr id="16" name="chart">
          <a:extLst xmlns:a="http://schemas.openxmlformats.org/drawingml/2006/main">
            <a:ext uri="{FF2B5EF4-FFF2-40B4-BE49-F238E27FC236}">
              <a16:creationId xmlns:a16="http://schemas.microsoft.com/office/drawing/2014/main" id="{4CB5BE9A-4B32-4DE7-9D3A-3A99AE92784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5671904" y="850933"/>
          <a:ext cx="868047" cy="847587"/>
        </a:xfrm>
        <a:prstGeom xmlns:a="http://schemas.openxmlformats.org/drawingml/2006/main" prst="rect">
          <a:avLst/>
        </a:prstGeom>
      </cdr:spPr>
    </cdr:pic>
  </cdr:relSizeAnchor>
  <cdr:relSizeAnchor xmlns:cdr="http://schemas.openxmlformats.org/drawingml/2006/chartDrawing">
    <cdr:from>
      <cdr:x>0.83091</cdr:x>
      <cdr:y>0.17394</cdr:y>
    </cdr:from>
    <cdr:to>
      <cdr:x>0.93716</cdr:x>
      <cdr:y>0.36064</cdr:y>
    </cdr:to>
    <cdr:pic>
      <cdr:nvPicPr>
        <cdr:cNvPr id="17" name="chart">
          <a:extLst xmlns:a="http://schemas.openxmlformats.org/drawingml/2006/main">
            <a:ext uri="{FF2B5EF4-FFF2-40B4-BE49-F238E27FC236}">
              <a16:creationId xmlns:a16="http://schemas.microsoft.com/office/drawing/2014/main" id="{F587234C-919E-4EB6-BBC4-7B01BD35462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7254730" y="864211"/>
          <a:ext cx="927680" cy="927630"/>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0.42672</cdr:x>
      <cdr:y>0.08261</cdr:y>
    </cdr:from>
    <cdr:to>
      <cdr:x>0.52787</cdr:x>
      <cdr:y>0.26233</cdr:y>
    </cdr:to>
    <cdr:pic>
      <cdr:nvPicPr>
        <cdr:cNvPr id="4" name="chart">
          <a:extLst xmlns:a="http://schemas.openxmlformats.org/drawingml/2006/main">
            <a:ext uri="{FF2B5EF4-FFF2-40B4-BE49-F238E27FC236}">
              <a16:creationId xmlns:a16="http://schemas.microsoft.com/office/drawing/2014/main" id="{D6306F96-0F7B-49C3-8147-8452B6793EA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630478" y="416028"/>
          <a:ext cx="860587" cy="905019"/>
        </a:xfrm>
        <a:prstGeom xmlns:a="http://schemas.openxmlformats.org/drawingml/2006/main" prst="rect">
          <a:avLst/>
        </a:prstGeom>
      </cdr:spPr>
    </cdr:pic>
  </cdr:relSizeAnchor>
  <cdr:relSizeAnchor xmlns:cdr="http://schemas.openxmlformats.org/drawingml/2006/chartDrawing">
    <cdr:from>
      <cdr:x>0.07849</cdr:x>
      <cdr:y>0.08922</cdr:y>
    </cdr:from>
    <cdr:to>
      <cdr:x>0.18497</cdr:x>
      <cdr:y>0.27608</cdr:y>
    </cdr:to>
    <cdr:pic>
      <cdr:nvPicPr>
        <cdr:cNvPr id="2" name="chart">
          <a:extLst xmlns:a="http://schemas.openxmlformats.org/drawingml/2006/main">
            <a:ext uri="{FF2B5EF4-FFF2-40B4-BE49-F238E27FC236}">
              <a16:creationId xmlns:a16="http://schemas.microsoft.com/office/drawing/2014/main" id="{DECFFE0C-9B3D-4DE0-B88C-6600A62FEE0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667781" y="449279"/>
          <a:ext cx="905941" cy="941003"/>
        </a:xfrm>
        <a:prstGeom xmlns:a="http://schemas.openxmlformats.org/drawingml/2006/main" prst="rect">
          <a:avLst/>
        </a:prstGeom>
      </cdr:spPr>
    </cdr:pic>
  </cdr:relSizeAnchor>
  <cdr:relSizeAnchor xmlns:cdr="http://schemas.openxmlformats.org/drawingml/2006/chartDrawing">
    <cdr:from>
      <cdr:x>0.81071</cdr:x>
      <cdr:y>0.06922</cdr:y>
    </cdr:from>
    <cdr:to>
      <cdr:x>0.91818</cdr:x>
      <cdr:y>0.24661</cdr:y>
    </cdr:to>
    <cdr:pic>
      <cdr:nvPicPr>
        <cdr:cNvPr id="5" name="chart">
          <a:extLst xmlns:a="http://schemas.openxmlformats.org/drawingml/2006/main">
            <a:ext uri="{FF2B5EF4-FFF2-40B4-BE49-F238E27FC236}">
              <a16:creationId xmlns:a16="http://schemas.microsoft.com/office/drawing/2014/main" id="{63339573-A31F-4D3C-9A5E-89629228ECB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6897396" y="348602"/>
          <a:ext cx="914400" cy="893299"/>
        </a:xfrm>
        <a:prstGeom xmlns:a="http://schemas.openxmlformats.org/drawingml/2006/main" prst="rect">
          <a:avLst/>
        </a:prstGeom>
      </cdr:spPr>
    </cdr:pic>
  </cdr:relSizeAnchor>
  <cdr:relSizeAnchor xmlns:cdr="http://schemas.openxmlformats.org/drawingml/2006/chartDrawing">
    <cdr:from>
      <cdr:x>0.00756</cdr:x>
      <cdr:y>0</cdr:y>
    </cdr:from>
    <cdr:to>
      <cdr:x>1</cdr:x>
      <cdr:y>0.14196</cdr:y>
    </cdr:to>
    <cdr:sp macro="" textlink="">
      <cdr:nvSpPr>
        <cdr:cNvPr id="3" name="TextBox 2">
          <a:extLst xmlns:a="http://schemas.openxmlformats.org/drawingml/2006/main">
            <a:ext uri="{FF2B5EF4-FFF2-40B4-BE49-F238E27FC236}">
              <a16:creationId xmlns:a16="http://schemas.microsoft.com/office/drawing/2014/main" id="{EA7BB8C3-00AE-4B57-8229-FD7A4B92A9DF}"/>
            </a:ext>
          </a:extLst>
        </cdr:cNvPr>
        <cdr:cNvSpPr txBox="1"/>
      </cdr:nvSpPr>
      <cdr:spPr>
        <a:xfrm xmlns:a="http://schemas.openxmlformats.org/drawingml/2006/main">
          <a:off x="64332" y="-107674"/>
          <a:ext cx="8443563" cy="714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2200" dirty="0">
              <a:solidFill>
                <a:schemeClr val="bg2"/>
              </a:solidFill>
            </a:rPr>
            <a:t>Fall 2022 ZTC vs. Non-ZTC Retention Rates - Special Populations</a:t>
          </a:r>
        </a:p>
        <a:p xmlns:a="http://schemas.openxmlformats.org/drawingml/2006/main">
          <a:r>
            <a:rPr lang="en-US" sz="1100" dirty="0"/>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42042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*On-Ground Synch (classes offered at CCC or VLC or SCL or </a:t>
            </a:r>
            <a:r>
              <a:rPr lang="en-US" dirty="0" err="1"/>
              <a:t>Sectype</a:t>
            </a:r>
            <a:r>
              <a:rPr lang="en-US" dirty="0"/>
              <a:t>=</a:t>
            </a:r>
            <a:r>
              <a:rPr lang="en-US" dirty="0" err="1"/>
              <a:t>Hyflex</a:t>
            </a:r>
            <a:r>
              <a:rPr lang="en-US" dirty="0"/>
              <a:t>). Section count as of Friday before classes started. Note - 11 sections were </a:t>
            </a:r>
            <a:r>
              <a:rPr lang="en-US" dirty="0" err="1"/>
              <a:t>Hyflex</a:t>
            </a:r>
            <a:r>
              <a:rPr lang="en-US" dirty="0"/>
              <a:t>.</a:t>
            </a:r>
          </a:p>
          <a:p>
            <a:r>
              <a:rPr lang="en-US" dirty="0"/>
              <a:t>**</a:t>
            </a:r>
            <a:r>
              <a:rPr lang="en-US" dirty="0" err="1"/>
              <a:t>OnlineLIVE</a:t>
            </a:r>
            <a:r>
              <a:rPr lang="en-US" dirty="0"/>
              <a:t>=Synchronous Online (</a:t>
            </a:r>
            <a:r>
              <a:rPr lang="en-US" dirty="0" err="1"/>
              <a:t>Secloc</a:t>
            </a:r>
            <a:r>
              <a:rPr lang="en-US" dirty="0"/>
              <a:t>=OLCLV). Section count as of Friday before classes started.</a:t>
            </a:r>
          </a:p>
          <a:p>
            <a:r>
              <a:rPr lang="en-US" dirty="0"/>
              <a:t>***Online </a:t>
            </a:r>
            <a:r>
              <a:rPr lang="en-US" dirty="0" err="1"/>
              <a:t>Asynch</a:t>
            </a:r>
            <a:r>
              <a:rPr lang="en-US" dirty="0"/>
              <a:t>=100% online (</a:t>
            </a:r>
            <a:r>
              <a:rPr lang="en-US" dirty="0" err="1"/>
              <a:t>Secloc</a:t>
            </a:r>
            <a:r>
              <a:rPr lang="en-US" dirty="0"/>
              <a:t>=OLC). Section count as of Friday before classes started.</a:t>
            </a:r>
          </a:p>
          <a:p>
            <a:r>
              <a:rPr lang="en-US" dirty="0"/>
              <a:t>****Mixed Modality (</a:t>
            </a:r>
            <a:r>
              <a:rPr lang="en-US" dirty="0" err="1"/>
              <a:t>Secloc</a:t>
            </a:r>
            <a:r>
              <a:rPr lang="en-US" dirty="0"/>
              <a:t>=OLMIM or OLSIM) or </a:t>
            </a:r>
            <a:r>
              <a:rPr lang="en-US" dirty="0" err="1"/>
              <a:t>Sectype</a:t>
            </a:r>
            <a:r>
              <a:rPr lang="en-US" dirty="0"/>
              <a:t>=Hybrid. Section count as of Friday before classes started.</a:t>
            </a:r>
          </a:p>
          <a:p>
            <a:r>
              <a:rPr lang="en-US" dirty="0"/>
              <a:t>Other Methodology Notes: </a:t>
            </a:r>
          </a:p>
          <a:p>
            <a:r>
              <a:rPr lang="en-US" dirty="0"/>
              <a:t> 1-Excludes Short-Term, ISAs, CWE, Nursing, Noncredit, Rising Scholars (classes at PDC and CRDF), Classes offered at high schools, positive attendance credit sections and sections with cap less than 10 or cap greater than 99.</a:t>
            </a:r>
          </a:p>
          <a:p>
            <a:r>
              <a:rPr lang="en-US" dirty="0"/>
              <a:t>2-All sections included are credit, weekly (census=W, IW and IWL)</a:t>
            </a:r>
          </a:p>
          <a:p>
            <a:r>
              <a:rPr lang="en-US" dirty="0"/>
              <a:t>3-On-ground synchronous sections account for 51% of the offerings, followed by Online asynchronous, Mixed modality (online/</a:t>
            </a:r>
            <a:r>
              <a:rPr lang="en-US" dirty="0" err="1"/>
              <a:t>OnlineLIVE</a:t>
            </a:r>
            <a:r>
              <a:rPr lang="en-US" dirty="0"/>
              <a:t> or Online/On-ground) and Online Synchronous (</a:t>
            </a:r>
            <a:r>
              <a:rPr lang="en-US" dirty="0" err="1"/>
              <a:t>OnlineLIVE</a:t>
            </a:r>
            <a:r>
              <a:rPr lang="en-US" dirty="0"/>
              <a:t>).</a:t>
            </a:r>
          </a:p>
        </p:txBody>
      </p:sp>
    </p:spTree>
    <p:extLst>
      <p:ext uri="{BB962C8B-B14F-4D97-AF65-F5344CB8AC3E}">
        <p14:creationId xmlns:p14="http://schemas.microsoft.com/office/powerpoint/2010/main" val="365999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7efdf3012_0_59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99" name="Google Shape;99;g107efdf3012_0_59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2238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42354" indent="0">
              <a:buNone/>
            </a:pPr>
            <a:r>
              <a:rPr lang="en-US" dirty="0"/>
              <a:t>Statewide DE success rate - credit courses 68.04% (FA22)</a:t>
            </a:r>
          </a:p>
          <a:p>
            <a:pPr marL="142354" indent="0">
              <a:buNone/>
            </a:pPr>
            <a:r>
              <a:rPr lang="en-US" dirty="0"/>
              <a:t>https://datamart.cccco.edu/Outcomes/Course_Ret_Success.aspx</a:t>
            </a:r>
          </a:p>
          <a:p>
            <a:pPr marL="142354" indent="0">
              <a:buNone/>
            </a:pPr>
            <a:endParaRPr lang="en-US" dirty="0"/>
          </a:p>
          <a:p>
            <a:pPr marL="142354" indent="0">
              <a:buNone/>
            </a:pPr>
            <a:r>
              <a:rPr lang="en-US" dirty="0"/>
              <a:t>Online 2022 N=15,175</a:t>
            </a:r>
          </a:p>
          <a:p>
            <a:pPr marL="465887" indent="-323533"/>
            <a:r>
              <a:rPr lang="en-US" dirty="0"/>
              <a:t>African American - 817</a:t>
            </a:r>
          </a:p>
          <a:p>
            <a:pPr marL="465887" indent="-323533"/>
            <a:r>
              <a:rPr lang="en-US" dirty="0"/>
              <a:t>Asian/Filipino – 1,448</a:t>
            </a:r>
          </a:p>
          <a:p>
            <a:pPr marL="465887" indent="-323533"/>
            <a:r>
              <a:rPr lang="en-US" dirty="0"/>
              <a:t>Latinx – 8,025</a:t>
            </a:r>
          </a:p>
          <a:p>
            <a:pPr marL="465887" indent="-323533"/>
            <a:r>
              <a:rPr lang="en-US" dirty="0"/>
              <a:t>Two or more - 764</a:t>
            </a:r>
          </a:p>
          <a:p>
            <a:pPr marL="465887" indent="-323533"/>
            <a:r>
              <a:rPr lang="en-US" dirty="0"/>
              <a:t>White – 4,121</a:t>
            </a:r>
          </a:p>
          <a:p>
            <a:pPr marL="465887" indent="-323533"/>
            <a:endParaRPr lang="en-US" dirty="0"/>
          </a:p>
          <a:p>
            <a:pPr marL="142354" indent="0">
              <a:buNone/>
            </a:pPr>
            <a:r>
              <a:rPr lang="en-US" dirty="0" err="1"/>
              <a:t>OnlineLIVE</a:t>
            </a:r>
            <a:r>
              <a:rPr lang="en-US" dirty="0"/>
              <a:t> N=3,309</a:t>
            </a:r>
          </a:p>
          <a:p>
            <a:pPr marL="465887" indent="-323533"/>
            <a:r>
              <a:rPr lang="en-US" dirty="0"/>
              <a:t>African American - 154</a:t>
            </a:r>
          </a:p>
          <a:p>
            <a:pPr marL="465887" indent="-323533"/>
            <a:r>
              <a:rPr lang="en-US" dirty="0"/>
              <a:t>Asian/Filipino - 452</a:t>
            </a:r>
          </a:p>
          <a:p>
            <a:pPr marL="465887" indent="-323533"/>
            <a:r>
              <a:rPr lang="en-US" dirty="0"/>
              <a:t>Latinx – 1,709</a:t>
            </a:r>
          </a:p>
          <a:p>
            <a:pPr marL="465887" indent="-323533"/>
            <a:r>
              <a:rPr lang="en-US" dirty="0"/>
              <a:t>Two or more - 155</a:t>
            </a:r>
          </a:p>
          <a:p>
            <a:pPr marL="465887" indent="-323533"/>
            <a:r>
              <a:rPr lang="en-US" dirty="0"/>
              <a:t>White - 839</a:t>
            </a:r>
          </a:p>
          <a:p>
            <a:pPr marL="142354" indent="0">
              <a:buNone/>
            </a:pPr>
            <a:endParaRPr lang="en-US" dirty="0"/>
          </a:p>
        </p:txBody>
      </p:sp>
    </p:spTree>
    <p:extLst>
      <p:ext uri="{BB962C8B-B14F-4D97-AF65-F5344CB8AC3E}">
        <p14:creationId xmlns:p14="http://schemas.microsoft.com/office/powerpoint/2010/main" val="2789602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42354" indent="0">
              <a:buNone/>
            </a:pPr>
            <a:endParaRPr lang="en-US" dirty="0"/>
          </a:p>
          <a:p>
            <a:pPr marL="142354" indent="0" defTabSz="931774">
              <a:buNone/>
              <a:defRPr/>
            </a:pPr>
            <a:r>
              <a:rPr lang="en-US" dirty="0"/>
              <a:t>Statewide DE retention rate = 86.08% (FA22)</a:t>
            </a:r>
          </a:p>
          <a:p>
            <a:pPr marL="142354" indent="0" defTabSz="931774">
              <a:buNone/>
              <a:defRPr/>
            </a:pPr>
            <a:endParaRPr lang="en-US" dirty="0"/>
          </a:p>
          <a:p>
            <a:pPr marL="142354" indent="0">
              <a:buNone/>
            </a:pPr>
            <a:r>
              <a:rPr lang="en-US" dirty="0"/>
              <a:t>Online 2022 N=15,175</a:t>
            </a:r>
          </a:p>
          <a:p>
            <a:pPr marL="465887" indent="-323533"/>
            <a:r>
              <a:rPr lang="en-US" dirty="0"/>
              <a:t>African American - 817</a:t>
            </a:r>
          </a:p>
          <a:p>
            <a:pPr marL="465887" indent="-323533"/>
            <a:r>
              <a:rPr lang="en-US" dirty="0"/>
              <a:t>Asian/Filipino – 1,448</a:t>
            </a:r>
          </a:p>
          <a:p>
            <a:pPr marL="465887" indent="-323533"/>
            <a:r>
              <a:rPr lang="en-US" dirty="0"/>
              <a:t>Latinx – 8,025</a:t>
            </a:r>
          </a:p>
          <a:p>
            <a:pPr marL="465887" indent="-323533"/>
            <a:r>
              <a:rPr lang="en-US" dirty="0"/>
              <a:t>Two or more - 764</a:t>
            </a:r>
          </a:p>
          <a:p>
            <a:pPr marL="465887" indent="-323533"/>
            <a:r>
              <a:rPr lang="en-US" dirty="0"/>
              <a:t>White – 4,121</a:t>
            </a:r>
          </a:p>
          <a:p>
            <a:pPr marL="465887" indent="-323533"/>
            <a:endParaRPr lang="en-US" dirty="0"/>
          </a:p>
          <a:p>
            <a:pPr marL="142354" indent="0">
              <a:buNone/>
            </a:pPr>
            <a:r>
              <a:rPr lang="en-US" dirty="0" err="1"/>
              <a:t>OnlineLIVE</a:t>
            </a:r>
            <a:r>
              <a:rPr lang="en-US" dirty="0"/>
              <a:t> N=3,309</a:t>
            </a:r>
          </a:p>
          <a:p>
            <a:pPr marL="465887" indent="-323533"/>
            <a:r>
              <a:rPr lang="en-US" dirty="0"/>
              <a:t>African American - 154</a:t>
            </a:r>
          </a:p>
          <a:p>
            <a:pPr marL="465887" indent="-323533"/>
            <a:r>
              <a:rPr lang="en-US" dirty="0"/>
              <a:t>Asian/Filipino - 452</a:t>
            </a:r>
          </a:p>
          <a:p>
            <a:pPr marL="465887" indent="-323533"/>
            <a:r>
              <a:rPr lang="en-US" dirty="0"/>
              <a:t>Latinx – 1,709</a:t>
            </a:r>
          </a:p>
          <a:p>
            <a:pPr marL="465887" indent="-323533"/>
            <a:r>
              <a:rPr lang="en-US" dirty="0"/>
              <a:t>Two or more - 155</a:t>
            </a:r>
          </a:p>
          <a:p>
            <a:pPr marL="465887" indent="-323533"/>
            <a:r>
              <a:rPr lang="en-US" dirty="0"/>
              <a:t>White - 839</a:t>
            </a:r>
          </a:p>
          <a:p>
            <a:pPr marL="142354" indent="0" defTabSz="931774">
              <a:buNone/>
              <a:defRPr/>
            </a:pPr>
            <a:endParaRPr lang="en-US" dirty="0"/>
          </a:p>
          <a:p>
            <a:pPr marL="142354" indent="0">
              <a:buNone/>
            </a:pPr>
            <a:endParaRPr lang="en-US" dirty="0"/>
          </a:p>
        </p:txBody>
      </p:sp>
    </p:spTree>
    <p:extLst>
      <p:ext uri="{BB962C8B-B14F-4D97-AF65-F5344CB8AC3E}">
        <p14:creationId xmlns:p14="http://schemas.microsoft.com/office/powerpoint/2010/main" val="4132162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 the past we've showed overall data, now based on great work available thanks to Daylene/IRPIE, we're highlighting the data we can go deeper into such as divisions</a:t>
            </a:r>
          </a:p>
          <a:p>
            <a:r>
              <a:rPr lang="en-US" dirty="0"/>
              <a:t>2022 N=</a:t>
            </a:r>
          </a:p>
          <a:p>
            <a:r>
              <a:rPr lang="en-US" dirty="0"/>
              <a:t>African American/Black =59 </a:t>
            </a:r>
          </a:p>
          <a:p>
            <a:r>
              <a:rPr lang="en-US" dirty="0"/>
              <a:t>Asian/Filipino =74 </a:t>
            </a:r>
          </a:p>
          <a:p>
            <a:r>
              <a:rPr lang="en-US" dirty="0"/>
              <a:t>Latinx =767 </a:t>
            </a:r>
          </a:p>
          <a:p>
            <a:r>
              <a:rPr lang="en-US" dirty="0"/>
              <a:t>Two or more races =48 </a:t>
            </a:r>
          </a:p>
          <a:p>
            <a:r>
              <a:rPr lang="en-US" dirty="0"/>
              <a:t>White =346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FA22 statewide success rate 62.09%</a:t>
            </a:r>
          </a:p>
          <a:p>
            <a:pPr marL="139700" indent="0">
              <a:buNone/>
            </a:pPr>
            <a:endParaRPr lang="en-US" dirty="0"/>
          </a:p>
        </p:txBody>
      </p:sp>
    </p:spTree>
    <p:extLst>
      <p:ext uri="{BB962C8B-B14F-4D97-AF65-F5344CB8AC3E}">
        <p14:creationId xmlns:p14="http://schemas.microsoft.com/office/powerpoint/2010/main" val="4225658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FA 22 statewide retention rate = 83.4%</a:t>
            </a:r>
          </a:p>
          <a:p>
            <a:endParaRPr lang="en-US" dirty="0"/>
          </a:p>
        </p:txBody>
      </p:sp>
    </p:spTree>
    <p:extLst>
      <p:ext uri="{BB962C8B-B14F-4D97-AF65-F5344CB8AC3E}">
        <p14:creationId xmlns:p14="http://schemas.microsoft.com/office/powerpoint/2010/main" val="3650076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FA22 statewide success rate 62.09%</a:t>
            </a:r>
          </a:p>
          <a:p>
            <a:r>
              <a:rPr lang="en-US" dirty="0"/>
              <a:t>2022 N=</a:t>
            </a:r>
          </a:p>
          <a:p>
            <a:r>
              <a:rPr lang="en-US" dirty="0"/>
              <a:t>African American/Black =171 </a:t>
            </a:r>
          </a:p>
          <a:p>
            <a:r>
              <a:rPr lang="en-US" dirty="0"/>
              <a:t>Asian/Filipino =370 </a:t>
            </a:r>
          </a:p>
          <a:p>
            <a:r>
              <a:rPr lang="en-US" dirty="0"/>
              <a:t>Latinx =2111 </a:t>
            </a:r>
          </a:p>
          <a:p>
            <a:r>
              <a:rPr lang="en-US" dirty="0"/>
              <a:t>Two or more races =214 </a:t>
            </a:r>
          </a:p>
          <a:p>
            <a:r>
              <a:rPr lang="en-US" dirty="0"/>
              <a:t>White =1122 </a:t>
            </a:r>
          </a:p>
        </p:txBody>
      </p:sp>
    </p:spTree>
    <p:extLst>
      <p:ext uri="{BB962C8B-B14F-4D97-AF65-F5344CB8AC3E}">
        <p14:creationId xmlns:p14="http://schemas.microsoft.com/office/powerpoint/2010/main" val="3587241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FA 22 statewide retention rate = 83.4%</a:t>
            </a:r>
          </a:p>
        </p:txBody>
      </p:sp>
    </p:spTree>
    <p:extLst>
      <p:ext uri="{BB962C8B-B14F-4D97-AF65-F5344CB8AC3E}">
        <p14:creationId xmlns:p14="http://schemas.microsoft.com/office/powerpoint/2010/main" val="3839370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7efdf3012_0_59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99" name="Google Shape;99;g107efdf3012_0_59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6591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07efdf3012_0_85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Aug 22 – July 23</a:t>
            </a:r>
          </a:p>
          <a:p>
            <a:pPr marL="0" indent="0">
              <a:buNone/>
            </a:pPr>
            <a:r>
              <a:rPr lang="en-US" dirty="0"/>
              <a:t>Culturally responsive pedagogy and DEI resources</a:t>
            </a:r>
          </a:p>
          <a:p>
            <a:pPr marL="0" indent="0">
              <a:buNone/>
            </a:pPr>
            <a:r>
              <a:rPr lang="en-US" dirty="0"/>
              <a:t>Humanizing to overcome social distance</a:t>
            </a:r>
          </a:p>
        </p:txBody>
      </p:sp>
      <p:sp>
        <p:nvSpPr>
          <p:cNvPr id="373" name="Google Shape;373;g107efdf3012_0_85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0664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32038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07efdf3012_0_85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373" name="Google Shape;373;g107efdf3012_0_85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5453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New courses in 2023: Exploring OER &amp; Open Pedagogy, Authentic Assessments Online, Spicing Up Canvas</a:t>
            </a:r>
          </a:p>
          <a:p>
            <a:r>
              <a:rPr lang="en-US" dirty="0"/>
              <a:t>Coming this year: non-credit templates</a:t>
            </a:r>
          </a:p>
        </p:txBody>
      </p:sp>
    </p:spTree>
    <p:extLst>
      <p:ext uri="{BB962C8B-B14F-4D97-AF65-F5344CB8AC3E}">
        <p14:creationId xmlns:p14="http://schemas.microsoft.com/office/powerpoint/2010/main" val="3966564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107efdf3012_0_102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Explaining course formats &amp; other support questions</a:t>
            </a:r>
            <a:endParaRPr dirty="0"/>
          </a:p>
        </p:txBody>
      </p:sp>
      <p:sp>
        <p:nvSpPr>
          <p:cNvPr id="605" name="Google Shape;605;g107efdf3012_0_10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9879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12360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7efdf3012_0_59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99" name="Google Shape;99;g107efdf3012_0_59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4391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7efdf3012_0_6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18" name="Google Shape;118;g107efdf3012_0_6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3329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Comparing all ZTC to non-ZTC</a:t>
            </a:r>
          </a:p>
          <a:p>
            <a:r>
              <a:rPr lang="en-US" dirty="0"/>
              <a:t>*This is not comparing like classes</a:t>
            </a:r>
          </a:p>
        </p:txBody>
      </p:sp>
    </p:spTree>
    <p:extLst>
      <p:ext uri="{BB962C8B-B14F-4D97-AF65-F5344CB8AC3E}">
        <p14:creationId xmlns:p14="http://schemas.microsoft.com/office/powerpoint/2010/main" val="4017174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7410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Taking a </a:t>
            </a:r>
            <a:r>
              <a:rPr lang="en-US" dirty="0" err="1"/>
              <a:t>ztc</a:t>
            </a:r>
            <a:r>
              <a:rPr lang="en-US" dirty="0"/>
              <a:t> class has a positive impact for most special populations</a:t>
            </a:r>
          </a:p>
          <a:p>
            <a:r>
              <a:rPr lang="en-US" dirty="0"/>
              <a:t>Change in percentage growth</a:t>
            </a:r>
          </a:p>
        </p:txBody>
      </p:sp>
    </p:spTree>
    <p:extLst>
      <p:ext uri="{BB962C8B-B14F-4D97-AF65-F5344CB8AC3E}">
        <p14:creationId xmlns:p14="http://schemas.microsoft.com/office/powerpoint/2010/main" val="3760442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569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07efdf3012_0_7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237" name="Google Shape;237;g107efdf3012_0_7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7efdf3012_0_6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Existing ZTC pathways: SOCI, Water, ECE, Psych, </a:t>
            </a:r>
            <a:r>
              <a:rPr lang="en-US" dirty="0" err="1"/>
              <a:t>Couns</a:t>
            </a:r>
            <a:r>
              <a:rPr lang="en-US"/>
              <a:t>, Arch</a:t>
            </a:r>
            <a:endParaRPr dirty="0"/>
          </a:p>
        </p:txBody>
      </p:sp>
      <p:sp>
        <p:nvSpPr>
          <p:cNvPr id="118" name="Google Shape;118;g107efdf3012_0_6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7785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5ed75ccf_0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5ed75ccf_02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7efdf3012_0_59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99" name="Google Shape;99;g107efdf3012_0_59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07efdf3012_0_69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202" name="Google Shape;202;g107efdf3012_0_69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8553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https://www.canyons.edu/academics/onlineeducation/studentsupport/courseformats.php</a:t>
            </a:r>
          </a:p>
          <a:p>
            <a:endParaRPr lang="en-US" dirty="0"/>
          </a:p>
        </p:txBody>
      </p:sp>
    </p:spTree>
    <p:extLst>
      <p:ext uri="{BB962C8B-B14F-4D97-AF65-F5344CB8AC3E}">
        <p14:creationId xmlns:p14="http://schemas.microsoft.com/office/powerpoint/2010/main" val="3002276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07efdf3012_0_88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*F20 increase is due to stay at COVID-19 stay at home orders, includes only courses designated at 100% online in section type (ONLINE) of 320 file</a:t>
            </a:r>
          </a:p>
          <a:p>
            <a:pPr marL="0" indent="0">
              <a:buNone/>
            </a:pPr>
            <a:r>
              <a:rPr lang="en-US" dirty="0"/>
              <a:t>Includes credit and non-credit</a:t>
            </a:r>
          </a:p>
          <a:p>
            <a:pPr marL="0" indent="0">
              <a:buNone/>
            </a:pPr>
            <a:endParaRPr lang="en-US" dirty="0"/>
          </a:p>
        </p:txBody>
      </p:sp>
      <p:sp>
        <p:nvSpPr>
          <p:cNvPr id="401" name="Google Shape;401;g107efdf3012_0_88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4638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modalities plus face to face with graphic showing total % of DE courses</a:t>
            </a:r>
          </a:p>
        </p:txBody>
      </p:sp>
    </p:spTree>
    <p:extLst>
      <p:ext uri="{BB962C8B-B14F-4D97-AF65-F5344CB8AC3E}">
        <p14:creationId xmlns:p14="http://schemas.microsoft.com/office/powerpoint/2010/main" val="4136231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5"/>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1160550" y="2963925"/>
            <a:ext cx="4403100" cy="1935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sz="1100"/>
            </a:lvl1pPr>
            <a:lvl2pPr marL="914400" lvl="1" indent="-298450" rtl="0">
              <a:spcBef>
                <a:spcPts val="800"/>
              </a:spcBef>
              <a:spcAft>
                <a:spcPts val="0"/>
              </a:spcAft>
              <a:buSzPts val="1100"/>
              <a:buChar char="○"/>
              <a:defRPr sz="1100"/>
            </a:lvl2pPr>
            <a:lvl3pPr marL="1371600" lvl="2" indent="-298450" rtl="0">
              <a:spcBef>
                <a:spcPts val="800"/>
              </a:spcBef>
              <a:spcAft>
                <a:spcPts val="0"/>
              </a:spcAft>
              <a:buSzPts val="1100"/>
              <a:buChar char="■"/>
              <a:defRPr sz="1100"/>
            </a:lvl3pPr>
            <a:lvl4pPr marL="1828800" lvl="3" indent="-298450" rtl="0">
              <a:spcBef>
                <a:spcPts val="800"/>
              </a:spcBef>
              <a:spcAft>
                <a:spcPts val="0"/>
              </a:spcAft>
              <a:buSzPts val="1100"/>
              <a:buChar char="●"/>
              <a:defRPr sz="1100"/>
            </a:lvl4pPr>
            <a:lvl5pPr marL="2286000" lvl="4" indent="-298450" rtl="0">
              <a:spcBef>
                <a:spcPts val="800"/>
              </a:spcBef>
              <a:spcAft>
                <a:spcPts val="0"/>
              </a:spcAft>
              <a:buSzPts val="1100"/>
              <a:buChar char="○"/>
              <a:defRPr sz="1100"/>
            </a:lvl5pPr>
            <a:lvl6pPr marL="2743200" lvl="5" indent="-298450" rtl="0">
              <a:spcBef>
                <a:spcPts val="800"/>
              </a:spcBef>
              <a:spcAft>
                <a:spcPts val="0"/>
              </a:spcAft>
              <a:buSzPts val="1100"/>
              <a:buChar char="■"/>
              <a:defRPr sz="1100"/>
            </a:lvl6pPr>
            <a:lvl7pPr marL="3200400" lvl="6" indent="-298450" rtl="0">
              <a:spcBef>
                <a:spcPts val="800"/>
              </a:spcBef>
              <a:spcAft>
                <a:spcPts val="0"/>
              </a:spcAft>
              <a:buSzPts val="1100"/>
              <a:buChar char="●"/>
              <a:defRPr sz="1100"/>
            </a:lvl7pPr>
            <a:lvl8pPr marL="3657600" lvl="7" indent="-298450" rtl="0">
              <a:spcBef>
                <a:spcPts val="800"/>
              </a:spcBef>
              <a:spcAft>
                <a:spcPts val="0"/>
              </a:spcAft>
              <a:buSzPts val="1100"/>
              <a:buChar char="○"/>
              <a:defRPr sz="1100"/>
            </a:lvl8pPr>
            <a:lvl9pPr marL="4114800" lvl="8" indent="-298450" rtl="0">
              <a:spcBef>
                <a:spcPts val="800"/>
              </a:spcBef>
              <a:spcAft>
                <a:spcPts val="800"/>
              </a:spcAft>
              <a:buSzPts val="1100"/>
              <a:buChar char="■"/>
              <a:defRPr sz="1100"/>
            </a:lvl9pPr>
          </a:lstStyle>
          <a:p>
            <a:endParaRPr/>
          </a:p>
        </p:txBody>
      </p:sp>
      <p:sp>
        <p:nvSpPr>
          <p:cNvPr id="22" name="Google Shape;22;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23" name="Google Shape;23;p4"/>
          <p:cNvCxnSpPr/>
          <p:nvPr/>
        </p:nvCxnSpPr>
        <p:spPr>
          <a:xfrm rot="-5400000">
            <a:off x="-2094956" y="2564596"/>
            <a:ext cx="5232900" cy="0"/>
          </a:xfrm>
          <a:prstGeom prst="straightConnector1">
            <a:avLst/>
          </a:prstGeom>
          <a:noFill/>
          <a:ln w="28575" cap="rnd" cmpd="sng">
            <a:solidFill>
              <a:srgbClr val="FFFFFF"/>
            </a:solidFill>
            <a:prstDash val="solid"/>
            <a:round/>
            <a:headEnd type="none" w="sm" len="sm"/>
            <a:tailEnd type="none" w="sm" len="sm"/>
          </a:ln>
        </p:spPr>
      </p:cxnSp>
      <p:sp>
        <p:nvSpPr>
          <p:cNvPr id="24" name="Google Shape;24;p4"/>
          <p:cNvSpPr txBox="1">
            <a:spLocks noGrp="1"/>
          </p:cNvSpPr>
          <p:nvPr>
            <p:ph type="ctrTitle"/>
          </p:nvPr>
        </p:nvSpPr>
        <p:spPr>
          <a:xfrm>
            <a:off x="1160550" y="2070900"/>
            <a:ext cx="4301100" cy="771600"/>
          </a:xfrm>
          <a:prstGeom prst="rect">
            <a:avLst/>
          </a:prstGeom>
        </p:spPr>
        <p:txBody>
          <a:bodyPr spcFirstLastPara="1" wrap="square" lIns="0" tIns="0" rIns="0" bIns="0" anchor="b" anchorCtr="0">
            <a:noAutofit/>
          </a:bodyPr>
          <a:lstStyle>
            <a:lvl1pPr lvl="0" rtl="0">
              <a:spcBef>
                <a:spcPts val="0"/>
              </a:spcBef>
              <a:spcAft>
                <a:spcPts val="0"/>
              </a:spcAft>
              <a:buSzPts val="2800"/>
              <a:buNone/>
              <a:defRPr sz="2800" b="0"/>
            </a:lvl1pPr>
            <a:lvl2pPr lvl="1" algn="ctr" rtl="0">
              <a:spcBef>
                <a:spcPts val="0"/>
              </a:spcBef>
              <a:spcAft>
                <a:spcPts val="0"/>
              </a:spcAft>
              <a:buClr>
                <a:schemeClr val="accent1"/>
              </a:buClr>
              <a:buSzPts val="4800"/>
              <a:buNone/>
              <a:defRPr sz="4800">
                <a:solidFill>
                  <a:schemeClr val="accent1"/>
                </a:solidFill>
              </a:defRPr>
            </a:lvl2pPr>
            <a:lvl3pPr lvl="2" algn="ctr" rtl="0">
              <a:spcBef>
                <a:spcPts val="0"/>
              </a:spcBef>
              <a:spcAft>
                <a:spcPts val="0"/>
              </a:spcAft>
              <a:buClr>
                <a:schemeClr val="accent1"/>
              </a:buClr>
              <a:buSzPts val="4800"/>
              <a:buNone/>
              <a:defRPr sz="4800">
                <a:solidFill>
                  <a:schemeClr val="accent1"/>
                </a:solidFill>
              </a:defRPr>
            </a:lvl3pPr>
            <a:lvl4pPr lvl="3" algn="ctr" rtl="0">
              <a:spcBef>
                <a:spcPts val="0"/>
              </a:spcBef>
              <a:spcAft>
                <a:spcPts val="0"/>
              </a:spcAft>
              <a:buClr>
                <a:schemeClr val="accent1"/>
              </a:buClr>
              <a:buSzPts val="4800"/>
              <a:buNone/>
              <a:defRPr sz="4800">
                <a:solidFill>
                  <a:schemeClr val="accent1"/>
                </a:solidFill>
              </a:defRPr>
            </a:lvl4pPr>
            <a:lvl5pPr lvl="4" algn="ctr" rtl="0">
              <a:spcBef>
                <a:spcPts val="0"/>
              </a:spcBef>
              <a:spcAft>
                <a:spcPts val="0"/>
              </a:spcAft>
              <a:buClr>
                <a:schemeClr val="accent1"/>
              </a:buClr>
              <a:buSzPts val="4800"/>
              <a:buNone/>
              <a:defRPr sz="4800">
                <a:solidFill>
                  <a:schemeClr val="accent1"/>
                </a:solidFill>
              </a:defRPr>
            </a:lvl5pPr>
            <a:lvl6pPr lvl="5" algn="ctr" rtl="0">
              <a:spcBef>
                <a:spcPts val="0"/>
              </a:spcBef>
              <a:spcAft>
                <a:spcPts val="0"/>
              </a:spcAft>
              <a:buClr>
                <a:schemeClr val="accent1"/>
              </a:buClr>
              <a:buSzPts val="4800"/>
              <a:buNone/>
              <a:defRPr sz="4800">
                <a:solidFill>
                  <a:schemeClr val="accent1"/>
                </a:solidFill>
              </a:defRPr>
            </a:lvl6pPr>
            <a:lvl7pPr lvl="6" algn="ctr" rtl="0">
              <a:spcBef>
                <a:spcPts val="0"/>
              </a:spcBef>
              <a:spcAft>
                <a:spcPts val="0"/>
              </a:spcAft>
              <a:buClr>
                <a:schemeClr val="accent1"/>
              </a:buClr>
              <a:buSzPts val="4800"/>
              <a:buNone/>
              <a:defRPr sz="4800">
                <a:solidFill>
                  <a:schemeClr val="accent1"/>
                </a:solidFill>
              </a:defRPr>
            </a:lvl7pPr>
            <a:lvl8pPr lvl="7" algn="ctr" rtl="0">
              <a:spcBef>
                <a:spcPts val="0"/>
              </a:spcBef>
              <a:spcAft>
                <a:spcPts val="0"/>
              </a:spcAft>
              <a:buClr>
                <a:schemeClr val="accent1"/>
              </a:buClr>
              <a:buSzPts val="4800"/>
              <a:buNone/>
              <a:defRPr sz="4800">
                <a:solidFill>
                  <a:schemeClr val="accent1"/>
                </a:solidFill>
              </a:defRPr>
            </a:lvl8pPr>
            <a:lvl9pPr lvl="8" algn="ctr" rtl="0">
              <a:spcBef>
                <a:spcPts val="0"/>
              </a:spcBef>
              <a:spcAft>
                <a:spcPts val="0"/>
              </a:spcAft>
              <a:buClr>
                <a:schemeClr val="accent1"/>
              </a:buClr>
              <a:buSzPts val="4800"/>
              <a:buNone/>
              <a:defRPr sz="4800">
                <a:solidFill>
                  <a:schemeClr val="accen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497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Merriweather Sans"/>
              <a:buNone/>
              <a:defRPr sz="3200" b="1">
                <a:solidFill>
                  <a:schemeClr val="accent1"/>
                </a:solidFill>
                <a:latin typeface="Merriweather Sans"/>
                <a:ea typeface="Merriweather Sans"/>
                <a:cs typeface="Merriweather Sans"/>
                <a:sym typeface="Merriweather Sans"/>
              </a:defRPr>
            </a:lvl1pPr>
            <a:lvl2pPr lvl="1" rtl="0">
              <a:lnSpc>
                <a:spcPct val="90000"/>
              </a:lnSpc>
              <a:spcBef>
                <a:spcPts val="0"/>
              </a:spcBef>
              <a:spcAft>
                <a:spcPts val="0"/>
              </a:spcAft>
              <a:buClr>
                <a:schemeClr val="dk1"/>
              </a:buClr>
              <a:buSzPts val="3200"/>
              <a:buNone/>
              <a:defRPr sz="3200" b="1">
                <a:solidFill>
                  <a:schemeClr val="dk1"/>
                </a:solidFill>
              </a:defRPr>
            </a:lvl2pPr>
            <a:lvl3pPr lvl="2" rtl="0">
              <a:lnSpc>
                <a:spcPct val="90000"/>
              </a:lnSpc>
              <a:spcBef>
                <a:spcPts val="0"/>
              </a:spcBef>
              <a:spcAft>
                <a:spcPts val="0"/>
              </a:spcAft>
              <a:buClr>
                <a:schemeClr val="dk1"/>
              </a:buClr>
              <a:buSzPts val="3200"/>
              <a:buNone/>
              <a:defRPr sz="3200" b="1">
                <a:solidFill>
                  <a:schemeClr val="dk1"/>
                </a:solidFill>
              </a:defRPr>
            </a:lvl3pPr>
            <a:lvl4pPr lvl="3" rtl="0">
              <a:lnSpc>
                <a:spcPct val="90000"/>
              </a:lnSpc>
              <a:spcBef>
                <a:spcPts val="0"/>
              </a:spcBef>
              <a:spcAft>
                <a:spcPts val="0"/>
              </a:spcAft>
              <a:buClr>
                <a:schemeClr val="dk1"/>
              </a:buClr>
              <a:buSzPts val="3200"/>
              <a:buNone/>
              <a:defRPr sz="3200" b="1">
                <a:solidFill>
                  <a:schemeClr val="dk1"/>
                </a:solidFill>
              </a:defRPr>
            </a:lvl4pPr>
            <a:lvl5pPr lvl="4" rtl="0">
              <a:lnSpc>
                <a:spcPct val="90000"/>
              </a:lnSpc>
              <a:spcBef>
                <a:spcPts val="0"/>
              </a:spcBef>
              <a:spcAft>
                <a:spcPts val="0"/>
              </a:spcAft>
              <a:buClr>
                <a:schemeClr val="dk1"/>
              </a:buClr>
              <a:buSzPts val="3200"/>
              <a:buNone/>
              <a:defRPr sz="3200" b="1">
                <a:solidFill>
                  <a:schemeClr val="dk1"/>
                </a:solidFill>
              </a:defRPr>
            </a:lvl5pPr>
            <a:lvl6pPr lvl="5" rtl="0">
              <a:lnSpc>
                <a:spcPct val="90000"/>
              </a:lnSpc>
              <a:spcBef>
                <a:spcPts val="0"/>
              </a:spcBef>
              <a:spcAft>
                <a:spcPts val="0"/>
              </a:spcAft>
              <a:buClr>
                <a:schemeClr val="dk1"/>
              </a:buClr>
              <a:buSzPts val="3200"/>
              <a:buNone/>
              <a:defRPr sz="3200" b="1">
                <a:solidFill>
                  <a:schemeClr val="dk1"/>
                </a:solidFill>
              </a:defRPr>
            </a:lvl6pPr>
            <a:lvl7pPr lvl="6" rtl="0">
              <a:lnSpc>
                <a:spcPct val="90000"/>
              </a:lnSpc>
              <a:spcBef>
                <a:spcPts val="0"/>
              </a:spcBef>
              <a:spcAft>
                <a:spcPts val="0"/>
              </a:spcAft>
              <a:buClr>
                <a:schemeClr val="dk1"/>
              </a:buClr>
              <a:buSzPts val="3200"/>
              <a:buNone/>
              <a:defRPr sz="3200" b="1">
                <a:solidFill>
                  <a:schemeClr val="dk1"/>
                </a:solidFill>
              </a:defRPr>
            </a:lvl7pPr>
            <a:lvl8pPr lvl="7" rtl="0">
              <a:lnSpc>
                <a:spcPct val="90000"/>
              </a:lnSpc>
              <a:spcBef>
                <a:spcPts val="0"/>
              </a:spcBef>
              <a:spcAft>
                <a:spcPts val="0"/>
              </a:spcAft>
              <a:buClr>
                <a:schemeClr val="dk1"/>
              </a:buClr>
              <a:buSzPts val="3200"/>
              <a:buNone/>
              <a:defRPr sz="3200" b="1">
                <a:solidFill>
                  <a:schemeClr val="dk1"/>
                </a:solidFill>
              </a:defRPr>
            </a:lvl8pPr>
            <a:lvl9pPr lvl="8" rtl="0">
              <a:lnSpc>
                <a:spcPct val="90000"/>
              </a:lnSpc>
              <a:spcBef>
                <a:spcPts val="0"/>
              </a:spcBef>
              <a:spcAft>
                <a:spcPts val="0"/>
              </a:spcAft>
              <a:buClr>
                <a:schemeClr val="dk1"/>
              </a:buClr>
              <a:buSzPts val="3200"/>
              <a:buNone/>
              <a:defRPr sz="3200" b="1">
                <a:solidFill>
                  <a:schemeClr val="dk1"/>
                </a:solidFill>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36550" rtl="0">
              <a:lnSpc>
                <a:spcPct val="115000"/>
              </a:lnSpc>
              <a:spcBef>
                <a:spcPts val="0"/>
              </a:spcBef>
              <a:spcAft>
                <a:spcPts val="0"/>
              </a:spcAft>
              <a:buClr>
                <a:schemeClr val="dk1"/>
              </a:buClr>
              <a:buSzPts val="1700"/>
              <a:buFont typeface="Merriweather Sans Light"/>
              <a:buChar char="●"/>
              <a:defRPr sz="1700">
                <a:solidFill>
                  <a:schemeClr val="dk1"/>
                </a:solidFill>
                <a:latin typeface="Merriweather Sans Light"/>
                <a:ea typeface="Merriweather Sans Light"/>
                <a:cs typeface="Merriweather Sans Light"/>
                <a:sym typeface="Merriweather Sans Light"/>
              </a:defRPr>
            </a:lvl1pPr>
            <a:lvl2pPr marL="914400" lvl="1" indent="-336550" rtl="0">
              <a:lnSpc>
                <a:spcPct val="115000"/>
              </a:lnSpc>
              <a:spcBef>
                <a:spcPts val="800"/>
              </a:spcBef>
              <a:spcAft>
                <a:spcPts val="0"/>
              </a:spcAft>
              <a:buClr>
                <a:schemeClr val="dk1"/>
              </a:buClr>
              <a:buSzPts val="1700"/>
              <a:buFont typeface="Merriweather Sans Light"/>
              <a:buChar char="○"/>
              <a:defRPr sz="1700">
                <a:solidFill>
                  <a:schemeClr val="dk1"/>
                </a:solidFill>
                <a:latin typeface="Merriweather Sans Light"/>
                <a:ea typeface="Merriweather Sans Light"/>
                <a:cs typeface="Merriweather Sans Light"/>
                <a:sym typeface="Merriweather Sans Light"/>
              </a:defRPr>
            </a:lvl2pPr>
            <a:lvl3pPr marL="1371600" lvl="2" indent="-336550" rtl="0">
              <a:lnSpc>
                <a:spcPct val="115000"/>
              </a:lnSpc>
              <a:spcBef>
                <a:spcPts val="800"/>
              </a:spcBef>
              <a:spcAft>
                <a:spcPts val="0"/>
              </a:spcAft>
              <a:buClr>
                <a:schemeClr val="dk1"/>
              </a:buClr>
              <a:buSzPts val="1700"/>
              <a:buFont typeface="Merriweather Sans Light"/>
              <a:buChar char="■"/>
              <a:defRPr sz="1700">
                <a:solidFill>
                  <a:schemeClr val="dk1"/>
                </a:solidFill>
                <a:latin typeface="Merriweather Sans Light"/>
                <a:ea typeface="Merriweather Sans Light"/>
                <a:cs typeface="Merriweather Sans Light"/>
                <a:sym typeface="Merriweather Sans Light"/>
              </a:defRPr>
            </a:lvl3pPr>
            <a:lvl4pPr marL="1828800" lvl="3" indent="-336550" rtl="0">
              <a:lnSpc>
                <a:spcPct val="115000"/>
              </a:lnSpc>
              <a:spcBef>
                <a:spcPts val="800"/>
              </a:spcBef>
              <a:spcAft>
                <a:spcPts val="0"/>
              </a:spcAft>
              <a:buClr>
                <a:schemeClr val="dk1"/>
              </a:buClr>
              <a:buSzPts val="1700"/>
              <a:buFont typeface="Merriweather Sans Light"/>
              <a:buChar char="●"/>
              <a:defRPr sz="1700">
                <a:solidFill>
                  <a:schemeClr val="dk1"/>
                </a:solidFill>
                <a:latin typeface="Merriweather Sans Light"/>
                <a:ea typeface="Merriweather Sans Light"/>
                <a:cs typeface="Merriweather Sans Light"/>
                <a:sym typeface="Merriweather Sans Light"/>
              </a:defRPr>
            </a:lvl4pPr>
            <a:lvl5pPr marL="2286000" lvl="4" indent="-336550" rtl="0">
              <a:lnSpc>
                <a:spcPct val="115000"/>
              </a:lnSpc>
              <a:spcBef>
                <a:spcPts val="800"/>
              </a:spcBef>
              <a:spcAft>
                <a:spcPts val="0"/>
              </a:spcAft>
              <a:buClr>
                <a:schemeClr val="dk1"/>
              </a:buClr>
              <a:buSzPts val="1700"/>
              <a:buFont typeface="Merriweather Sans Light"/>
              <a:buChar char="○"/>
              <a:defRPr sz="1700">
                <a:solidFill>
                  <a:schemeClr val="dk1"/>
                </a:solidFill>
                <a:latin typeface="Merriweather Sans Light"/>
                <a:ea typeface="Merriweather Sans Light"/>
                <a:cs typeface="Merriweather Sans Light"/>
                <a:sym typeface="Merriweather Sans Light"/>
              </a:defRPr>
            </a:lvl5pPr>
            <a:lvl6pPr marL="2743200" lvl="5" indent="-336550" rtl="0">
              <a:lnSpc>
                <a:spcPct val="115000"/>
              </a:lnSpc>
              <a:spcBef>
                <a:spcPts val="800"/>
              </a:spcBef>
              <a:spcAft>
                <a:spcPts val="0"/>
              </a:spcAft>
              <a:buClr>
                <a:schemeClr val="dk1"/>
              </a:buClr>
              <a:buSzPts val="1700"/>
              <a:buFont typeface="Merriweather Sans Light"/>
              <a:buChar char="■"/>
              <a:defRPr sz="1700">
                <a:solidFill>
                  <a:schemeClr val="dk1"/>
                </a:solidFill>
                <a:latin typeface="Merriweather Sans Light"/>
                <a:ea typeface="Merriweather Sans Light"/>
                <a:cs typeface="Merriweather Sans Light"/>
                <a:sym typeface="Merriweather Sans Light"/>
              </a:defRPr>
            </a:lvl6pPr>
            <a:lvl7pPr marL="3200400" lvl="6" indent="-336550" rtl="0">
              <a:lnSpc>
                <a:spcPct val="115000"/>
              </a:lnSpc>
              <a:spcBef>
                <a:spcPts val="800"/>
              </a:spcBef>
              <a:spcAft>
                <a:spcPts val="0"/>
              </a:spcAft>
              <a:buClr>
                <a:schemeClr val="dk1"/>
              </a:buClr>
              <a:buSzPts val="1700"/>
              <a:buFont typeface="Merriweather Sans Light"/>
              <a:buChar char="●"/>
              <a:defRPr sz="1700">
                <a:solidFill>
                  <a:schemeClr val="dk1"/>
                </a:solidFill>
                <a:latin typeface="Merriweather Sans Light"/>
                <a:ea typeface="Merriweather Sans Light"/>
                <a:cs typeface="Merriweather Sans Light"/>
                <a:sym typeface="Merriweather Sans Light"/>
              </a:defRPr>
            </a:lvl7pPr>
            <a:lvl8pPr marL="3657600" lvl="7" indent="-336550" rtl="0">
              <a:lnSpc>
                <a:spcPct val="115000"/>
              </a:lnSpc>
              <a:spcBef>
                <a:spcPts val="800"/>
              </a:spcBef>
              <a:spcAft>
                <a:spcPts val="0"/>
              </a:spcAft>
              <a:buClr>
                <a:schemeClr val="dk1"/>
              </a:buClr>
              <a:buSzPts val="1700"/>
              <a:buFont typeface="Merriweather Sans Light"/>
              <a:buChar char="○"/>
              <a:defRPr sz="1700">
                <a:solidFill>
                  <a:schemeClr val="dk1"/>
                </a:solidFill>
                <a:latin typeface="Merriweather Sans Light"/>
                <a:ea typeface="Merriweather Sans Light"/>
                <a:cs typeface="Merriweather Sans Light"/>
                <a:sym typeface="Merriweather Sans Light"/>
              </a:defRPr>
            </a:lvl8pPr>
            <a:lvl9pPr marL="4114800" lvl="8" indent="-336550" rtl="0">
              <a:lnSpc>
                <a:spcPct val="115000"/>
              </a:lnSpc>
              <a:spcBef>
                <a:spcPts val="800"/>
              </a:spcBef>
              <a:spcAft>
                <a:spcPts val="800"/>
              </a:spcAft>
              <a:buClr>
                <a:schemeClr val="dk1"/>
              </a:buClr>
              <a:buSzPts val="1700"/>
              <a:buFont typeface="Merriweather Sans Light"/>
              <a:buChar char="■"/>
              <a:defRPr sz="1700">
                <a:solidFill>
                  <a:schemeClr val="dk1"/>
                </a:solidFill>
                <a:latin typeface="Merriweather Sans Light"/>
                <a:ea typeface="Merriweather Sans Light"/>
                <a:cs typeface="Merriweather Sans Light"/>
                <a:sym typeface="Merriweather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1"/>
                </a:solidFill>
                <a:latin typeface="Merriweather Sans"/>
                <a:ea typeface="Merriweather Sans"/>
                <a:cs typeface="Merriweather Sans"/>
                <a:sym typeface="Merriweather Sans"/>
              </a:defRPr>
            </a:lvl1pPr>
            <a:lvl2pPr lvl="1" algn="r" rtl="0">
              <a:buNone/>
              <a:defRPr sz="1300">
                <a:solidFill>
                  <a:schemeClr val="dk1"/>
                </a:solidFill>
                <a:latin typeface="Merriweather Sans"/>
                <a:ea typeface="Merriweather Sans"/>
                <a:cs typeface="Merriweather Sans"/>
                <a:sym typeface="Merriweather Sans"/>
              </a:defRPr>
            </a:lvl2pPr>
            <a:lvl3pPr lvl="2" algn="r" rtl="0">
              <a:buNone/>
              <a:defRPr sz="1300">
                <a:solidFill>
                  <a:schemeClr val="dk1"/>
                </a:solidFill>
                <a:latin typeface="Merriweather Sans"/>
                <a:ea typeface="Merriweather Sans"/>
                <a:cs typeface="Merriweather Sans"/>
                <a:sym typeface="Merriweather Sans"/>
              </a:defRPr>
            </a:lvl3pPr>
            <a:lvl4pPr lvl="3" algn="r" rtl="0">
              <a:buNone/>
              <a:defRPr sz="1300">
                <a:solidFill>
                  <a:schemeClr val="dk1"/>
                </a:solidFill>
                <a:latin typeface="Merriweather Sans"/>
                <a:ea typeface="Merriweather Sans"/>
                <a:cs typeface="Merriweather Sans"/>
                <a:sym typeface="Merriweather Sans"/>
              </a:defRPr>
            </a:lvl4pPr>
            <a:lvl5pPr lvl="4" algn="r" rtl="0">
              <a:buNone/>
              <a:defRPr sz="1300">
                <a:solidFill>
                  <a:schemeClr val="dk1"/>
                </a:solidFill>
                <a:latin typeface="Merriweather Sans"/>
                <a:ea typeface="Merriweather Sans"/>
                <a:cs typeface="Merriweather Sans"/>
                <a:sym typeface="Merriweather Sans"/>
              </a:defRPr>
            </a:lvl5pPr>
            <a:lvl6pPr lvl="5" algn="r" rtl="0">
              <a:buNone/>
              <a:defRPr sz="1300">
                <a:solidFill>
                  <a:schemeClr val="dk1"/>
                </a:solidFill>
                <a:latin typeface="Merriweather Sans"/>
                <a:ea typeface="Merriweather Sans"/>
                <a:cs typeface="Merriweather Sans"/>
                <a:sym typeface="Merriweather Sans"/>
              </a:defRPr>
            </a:lvl6pPr>
            <a:lvl7pPr lvl="6" algn="r" rtl="0">
              <a:buNone/>
              <a:defRPr sz="1300">
                <a:solidFill>
                  <a:schemeClr val="dk1"/>
                </a:solidFill>
                <a:latin typeface="Merriweather Sans"/>
                <a:ea typeface="Merriweather Sans"/>
                <a:cs typeface="Merriweather Sans"/>
                <a:sym typeface="Merriweather Sans"/>
              </a:defRPr>
            </a:lvl7pPr>
            <a:lvl8pPr lvl="7" algn="r" rtl="0">
              <a:buNone/>
              <a:defRPr sz="1300">
                <a:solidFill>
                  <a:schemeClr val="dk1"/>
                </a:solidFill>
                <a:latin typeface="Merriweather Sans"/>
                <a:ea typeface="Merriweather Sans"/>
                <a:cs typeface="Merriweather Sans"/>
                <a:sym typeface="Merriweather Sans"/>
              </a:defRPr>
            </a:lvl8pPr>
            <a:lvl9pPr lvl="8" algn="r" rtl="0">
              <a:buNone/>
              <a:defRPr sz="1300">
                <a:solidFill>
                  <a:schemeClr val="dk1"/>
                </a:solidFill>
                <a:latin typeface="Merriweather Sans"/>
                <a:ea typeface="Merriweather Sans"/>
                <a:cs typeface="Merriweather Sans"/>
                <a:sym typeface="Merriweather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6" r:id="rId2"/>
    <p:sldLayoutId id="2147483659"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2556AC-9E46-4CED-B447-AEEBB20B83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3" name="Rectangle 2">
            <a:extLst>
              <a:ext uri="{FF2B5EF4-FFF2-40B4-BE49-F238E27FC236}">
                <a16:creationId xmlns:a16="http://schemas.microsoft.com/office/drawing/2014/main" id="{F1AD8819-7143-4CC1-BD28-83BF3B136A44}"/>
              </a:ext>
            </a:extLst>
          </p:cNvPr>
          <p:cNvSpPr/>
          <p:nvPr/>
        </p:nvSpPr>
        <p:spPr>
          <a:xfrm>
            <a:off x="7232073" y="0"/>
            <a:ext cx="1911927" cy="5143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BDA0D5B-4C3C-47D2-907D-6533C6848B14}"/>
              </a:ext>
            </a:extLst>
          </p:cNvPr>
          <p:cNvPicPr>
            <a:picLocks noChangeAspect="1"/>
          </p:cNvPicPr>
          <p:nvPr/>
        </p:nvPicPr>
        <p:blipFill rotWithShape="1">
          <a:blip r:embed="rId3"/>
          <a:srcRect l="25578" t="48" r="1927" b="-1742"/>
          <a:stretch/>
        </p:blipFill>
        <p:spPr>
          <a:xfrm>
            <a:off x="3842117" y="443502"/>
            <a:ext cx="4410785" cy="4410785"/>
          </a:xfrm>
          <a:prstGeom prst="rect">
            <a:avLst/>
          </a:prstGeom>
        </p:spPr>
      </p:pic>
      <p:sp>
        <p:nvSpPr>
          <p:cNvPr id="6" name="Rectangle 5">
            <a:extLst>
              <a:ext uri="{FF2B5EF4-FFF2-40B4-BE49-F238E27FC236}">
                <a16:creationId xmlns:a16="http://schemas.microsoft.com/office/drawing/2014/main" id="{3FBBF1B5-A060-45FC-8E6E-D75DF279257C}"/>
              </a:ext>
            </a:extLst>
          </p:cNvPr>
          <p:cNvSpPr/>
          <p:nvPr/>
        </p:nvSpPr>
        <p:spPr>
          <a:xfrm>
            <a:off x="290946" y="881925"/>
            <a:ext cx="4572000" cy="2585323"/>
          </a:xfrm>
          <a:prstGeom prst="rect">
            <a:avLst/>
          </a:prstGeom>
        </p:spPr>
        <p:txBody>
          <a:bodyPr>
            <a:spAutoFit/>
          </a:bodyPr>
          <a:lstStyle/>
          <a:p>
            <a:pPr lvl="0"/>
            <a:r>
              <a:rPr lang="en-US" sz="5400" dirty="0">
                <a:solidFill>
                  <a:schemeClr val="accent1"/>
                </a:solidFill>
                <a:latin typeface="Merriweather Sans"/>
                <a:ea typeface="Merriweather Sans"/>
                <a:cs typeface="Merriweather Sans"/>
                <a:sym typeface="Merriweather Sans"/>
              </a:rPr>
              <a:t>Distance Education Update</a:t>
            </a:r>
            <a:endParaRPr lang="en-US" sz="1000" dirty="0">
              <a:solidFill>
                <a:schemeClr val="accent1"/>
              </a:solidFill>
              <a:latin typeface="Merriweather Sans"/>
              <a:ea typeface="Merriweather Sans"/>
              <a:cs typeface="Merriweather Sans"/>
              <a:sym typeface="Merriweather Sans"/>
            </a:endParaRPr>
          </a:p>
        </p:txBody>
      </p:sp>
      <p:sp>
        <p:nvSpPr>
          <p:cNvPr id="8" name="Rectangle 7">
            <a:extLst>
              <a:ext uri="{FF2B5EF4-FFF2-40B4-BE49-F238E27FC236}">
                <a16:creationId xmlns:a16="http://schemas.microsoft.com/office/drawing/2014/main" id="{46727A2A-4C34-44C7-BBC9-42AA634FC627}"/>
              </a:ext>
            </a:extLst>
          </p:cNvPr>
          <p:cNvSpPr/>
          <p:nvPr/>
        </p:nvSpPr>
        <p:spPr>
          <a:xfrm>
            <a:off x="290946" y="3633782"/>
            <a:ext cx="3348181" cy="954107"/>
          </a:xfrm>
          <a:prstGeom prst="rect">
            <a:avLst/>
          </a:prstGeom>
        </p:spPr>
        <p:txBody>
          <a:bodyPr wrap="square">
            <a:spAutoFit/>
          </a:bodyPr>
          <a:lstStyle/>
          <a:p>
            <a:r>
              <a:rPr lang="en-US" dirty="0">
                <a:solidFill>
                  <a:schemeClr val="accent1"/>
                </a:solidFill>
              </a:rPr>
              <a:t>SCCCD Board of Trustees</a:t>
            </a:r>
          </a:p>
          <a:p>
            <a:r>
              <a:rPr lang="en-US" dirty="0">
                <a:solidFill>
                  <a:schemeClr val="accent1"/>
                </a:solidFill>
              </a:rPr>
              <a:t>October 11, 2023</a:t>
            </a:r>
          </a:p>
          <a:p>
            <a:r>
              <a:rPr lang="en-US" dirty="0">
                <a:solidFill>
                  <a:schemeClr val="accent1"/>
                </a:solidFill>
              </a:rPr>
              <a:t>Omar Torres, James Glapa-Grossklag, Joy Shoemate</a:t>
            </a:r>
          </a:p>
        </p:txBody>
      </p:sp>
      <p:sp>
        <p:nvSpPr>
          <p:cNvPr id="10" name="L-Shape 9">
            <a:extLst>
              <a:ext uri="{FF2B5EF4-FFF2-40B4-BE49-F238E27FC236}">
                <a16:creationId xmlns:a16="http://schemas.microsoft.com/office/drawing/2014/main" id="{CC51A146-6929-4179-B95F-3F09A3EC6C0E}"/>
              </a:ext>
            </a:extLst>
          </p:cNvPr>
          <p:cNvSpPr/>
          <p:nvPr/>
        </p:nvSpPr>
        <p:spPr>
          <a:xfrm rot="10800000">
            <a:off x="7891606" y="79709"/>
            <a:ext cx="710791" cy="714618"/>
          </a:xfrm>
          <a:prstGeom prst="corner">
            <a:avLst>
              <a:gd name="adj1" fmla="val 33984"/>
              <a:gd name="adj2" fmla="val 3389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7048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974FBE-6735-4C6D-8A0E-B60C4A36BB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4" name="Picture 3">
            <a:extLst>
              <a:ext uri="{FF2B5EF4-FFF2-40B4-BE49-F238E27FC236}">
                <a16:creationId xmlns:a16="http://schemas.microsoft.com/office/drawing/2014/main" id="{455176A5-8DE1-4BB1-AD50-A8BECFDC59C5}"/>
              </a:ext>
            </a:extLst>
          </p:cNvPr>
          <p:cNvPicPr>
            <a:picLocks noChangeAspect="1"/>
          </p:cNvPicPr>
          <p:nvPr/>
        </p:nvPicPr>
        <p:blipFill>
          <a:blip r:embed="rId3"/>
          <a:stretch>
            <a:fillRect/>
          </a:stretch>
        </p:blipFill>
        <p:spPr>
          <a:xfrm>
            <a:off x="289590" y="37407"/>
            <a:ext cx="8564820" cy="5068685"/>
          </a:xfrm>
          <a:prstGeom prst="rect">
            <a:avLst/>
          </a:prstGeom>
        </p:spPr>
      </p:pic>
    </p:spTree>
    <p:extLst>
      <p:ext uri="{BB962C8B-B14F-4D97-AF65-F5344CB8AC3E}">
        <p14:creationId xmlns:p14="http://schemas.microsoft.com/office/powerpoint/2010/main" val="2179897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0"/>
        <p:cNvGrpSpPr/>
        <p:nvPr/>
      </p:nvGrpSpPr>
      <p:grpSpPr>
        <a:xfrm>
          <a:off x="0" y="0"/>
          <a:ext cx="0" cy="0"/>
          <a:chOff x="0" y="0"/>
          <a:chExt cx="0" cy="0"/>
        </a:xfrm>
      </p:grpSpPr>
      <p:pic>
        <p:nvPicPr>
          <p:cNvPr id="4" name="Picture 3">
            <a:extLst>
              <a:ext uri="{FF2B5EF4-FFF2-40B4-BE49-F238E27FC236}">
                <a16:creationId xmlns:a16="http://schemas.microsoft.com/office/drawing/2014/main" id="{FBA7DF5B-66D0-4915-9816-7803911D36B6}"/>
              </a:ext>
            </a:extLst>
          </p:cNvPr>
          <p:cNvPicPr>
            <a:picLocks noChangeAspect="1"/>
          </p:cNvPicPr>
          <p:nvPr/>
        </p:nvPicPr>
        <p:blipFill rotWithShape="1">
          <a:blip r:embed="rId3"/>
          <a:srcRect l="20093" r="19542" b="916"/>
          <a:stretch/>
        </p:blipFill>
        <p:spPr>
          <a:xfrm>
            <a:off x="0" y="-1"/>
            <a:ext cx="4352192" cy="4844633"/>
          </a:xfrm>
          <a:prstGeom prst="rect">
            <a:avLst/>
          </a:prstGeom>
        </p:spPr>
      </p:pic>
      <p:sp>
        <p:nvSpPr>
          <p:cNvPr id="102" name="Google Shape;102;p14"/>
          <p:cNvSpPr/>
          <p:nvPr/>
        </p:nvSpPr>
        <p:spPr>
          <a:xfrm>
            <a:off x="0" y="4892259"/>
            <a:ext cx="9144000" cy="251400"/>
          </a:xfrm>
          <a:prstGeom prst="rect">
            <a:avLst/>
          </a:prstGeom>
          <a:solidFill>
            <a:schemeClr val="l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cxnSp>
        <p:nvCxnSpPr>
          <p:cNvPr id="103" name="Google Shape;103;p14"/>
          <p:cNvCxnSpPr/>
          <p:nvPr/>
        </p:nvCxnSpPr>
        <p:spPr>
          <a:xfrm>
            <a:off x="0" y="4844634"/>
            <a:ext cx="9144000" cy="0"/>
          </a:xfrm>
          <a:prstGeom prst="straightConnector1">
            <a:avLst/>
          </a:prstGeom>
          <a:noFill/>
          <a:ln w="95250" cap="flat" cmpd="sng">
            <a:solidFill>
              <a:schemeClr val="accent3"/>
            </a:solidFill>
            <a:prstDash val="solid"/>
            <a:round/>
            <a:headEnd type="none" w="sm" len="sm"/>
            <a:tailEnd type="none" w="sm" len="sm"/>
          </a:ln>
        </p:spPr>
      </p:cxnSp>
      <p:sp>
        <p:nvSpPr>
          <p:cNvPr id="106" name="Google Shape;106;p14"/>
          <p:cNvSpPr txBox="1"/>
          <p:nvPr/>
        </p:nvSpPr>
        <p:spPr>
          <a:xfrm>
            <a:off x="5291979" y="1498985"/>
            <a:ext cx="3314925" cy="1846659"/>
          </a:xfrm>
          <a:prstGeom prst="rect">
            <a:avLst/>
          </a:prstGeom>
          <a:noFill/>
          <a:ln>
            <a:noFill/>
          </a:ln>
        </p:spPr>
        <p:txBody>
          <a:bodyPr spcFirstLastPara="1" wrap="square" lIns="0" tIns="0" rIns="0" bIns="0" anchor="t" anchorCtr="0">
            <a:spAutoFit/>
          </a:bodyPr>
          <a:lstStyle/>
          <a:p>
            <a:pPr lvl="0"/>
            <a:r>
              <a:rPr lang="en-US" sz="4000" dirty="0">
                <a:solidFill>
                  <a:schemeClr val="bg1"/>
                </a:solidFill>
                <a:latin typeface="Merriweather Sans"/>
                <a:ea typeface="Merriweather Sans"/>
                <a:cs typeface="Merriweather Sans"/>
                <a:sym typeface="Merriweather Sans"/>
              </a:rPr>
              <a:t>What does the data show?</a:t>
            </a:r>
          </a:p>
        </p:txBody>
      </p:sp>
    </p:spTree>
    <p:extLst>
      <p:ext uri="{BB962C8B-B14F-4D97-AF65-F5344CB8AC3E}">
        <p14:creationId xmlns:p14="http://schemas.microsoft.com/office/powerpoint/2010/main" val="3790859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7DFC3C-3A40-4E6D-B611-CA445F77985C}"/>
              </a:ext>
            </a:extLst>
          </p:cNvPr>
          <p:cNvSpPr/>
          <p:nvPr/>
        </p:nvSpPr>
        <p:spPr>
          <a:xfrm>
            <a:off x="0" y="4545123"/>
            <a:ext cx="9144000" cy="5983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3FA5FE4-ED05-4D43-B4F3-698CB261CA33}"/>
              </a:ext>
            </a:extLst>
          </p:cNvPr>
          <p:cNvSpPr/>
          <p:nvPr/>
        </p:nvSpPr>
        <p:spPr>
          <a:xfrm>
            <a:off x="0" y="4636800"/>
            <a:ext cx="9144000" cy="576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a:extLst>
              <a:ext uri="{FF2B5EF4-FFF2-40B4-BE49-F238E27FC236}">
                <a16:creationId xmlns:a16="http://schemas.microsoft.com/office/drawing/2014/main" id="{242B5164-94C4-4645-8CB2-074B9858280B}"/>
              </a:ext>
            </a:extLst>
          </p:cNvPr>
          <p:cNvGraphicFramePr>
            <a:graphicFrameLocks/>
          </p:cNvGraphicFramePr>
          <p:nvPr>
            <p:extLst>
              <p:ext uri="{D42A27DB-BD31-4B8C-83A1-F6EECF244321}">
                <p14:modId xmlns:p14="http://schemas.microsoft.com/office/powerpoint/2010/main" val="1333788689"/>
              </p:ext>
            </p:extLst>
          </p:nvPr>
        </p:nvGraphicFramePr>
        <p:xfrm>
          <a:off x="873578" y="228601"/>
          <a:ext cx="7396843" cy="4316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6111853"/>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37C461-5861-4F2C-B26F-D252FA5C7E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4" name="Rectangle 3">
            <a:extLst>
              <a:ext uri="{FF2B5EF4-FFF2-40B4-BE49-F238E27FC236}">
                <a16:creationId xmlns:a16="http://schemas.microsoft.com/office/drawing/2014/main" id="{AA8FDB33-57F8-45EC-9A0B-7F6F60F2FD91}"/>
              </a:ext>
            </a:extLst>
          </p:cNvPr>
          <p:cNvSpPr/>
          <p:nvPr/>
        </p:nvSpPr>
        <p:spPr>
          <a:xfrm>
            <a:off x="0" y="4545123"/>
            <a:ext cx="9144000" cy="598328"/>
          </a:xfrm>
          <a:prstGeom prst="rect">
            <a:avLst/>
          </a:prstGeom>
          <a:solidFill>
            <a:schemeClr val="accent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ADC5803-7876-4FAC-AEEB-9194579A71B0}"/>
              </a:ext>
            </a:extLst>
          </p:cNvPr>
          <p:cNvSpPr/>
          <p:nvPr/>
        </p:nvSpPr>
        <p:spPr>
          <a:xfrm>
            <a:off x="0" y="4636800"/>
            <a:ext cx="9144000" cy="576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a:extLst>
              <a:ext uri="{FF2B5EF4-FFF2-40B4-BE49-F238E27FC236}">
                <a16:creationId xmlns:a16="http://schemas.microsoft.com/office/drawing/2014/main" id="{BC0AB784-2926-4211-93B8-3AE8CB54B631}"/>
              </a:ext>
            </a:extLst>
          </p:cNvPr>
          <p:cNvGraphicFramePr>
            <a:graphicFrameLocks/>
          </p:cNvGraphicFramePr>
          <p:nvPr>
            <p:extLst>
              <p:ext uri="{D42A27DB-BD31-4B8C-83A1-F6EECF244321}">
                <p14:modId xmlns:p14="http://schemas.microsoft.com/office/powerpoint/2010/main" val="1970596821"/>
              </p:ext>
            </p:extLst>
          </p:nvPr>
        </p:nvGraphicFramePr>
        <p:xfrm>
          <a:off x="461281" y="117869"/>
          <a:ext cx="8221437" cy="4463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3666989"/>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C5C90B-0DD1-45ED-BD41-460FD08A10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aphicFrame>
        <p:nvGraphicFramePr>
          <p:cNvPr id="3" name="Chart 2">
            <a:extLst>
              <a:ext uri="{FF2B5EF4-FFF2-40B4-BE49-F238E27FC236}">
                <a16:creationId xmlns:a16="http://schemas.microsoft.com/office/drawing/2014/main" id="{C7DF2D79-5392-4BDA-BB0E-6B0511F5BF99}"/>
              </a:ext>
            </a:extLst>
          </p:cNvPr>
          <p:cNvGraphicFramePr>
            <a:graphicFrameLocks/>
          </p:cNvGraphicFramePr>
          <p:nvPr>
            <p:extLst>
              <p:ext uri="{D42A27DB-BD31-4B8C-83A1-F6EECF244321}">
                <p14:modId xmlns:p14="http://schemas.microsoft.com/office/powerpoint/2010/main" val="3018257733"/>
              </p:ext>
            </p:extLst>
          </p:nvPr>
        </p:nvGraphicFramePr>
        <p:xfrm>
          <a:off x="190523" y="183657"/>
          <a:ext cx="8762954" cy="4776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66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31371E-535E-4DCF-9BFF-12735AC1B8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aphicFrame>
        <p:nvGraphicFramePr>
          <p:cNvPr id="3" name="Chart 2">
            <a:extLst>
              <a:ext uri="{FF2B5EF4-FFF2-40B4-BE49-F238E27FC236}">
                <a16:creationId xmlns:a16="http://schemas.microsoft.com/office/drawing/2014/main" id="{CA052D7A-6230-48BF-BA4D-5113B07FA771}"/>
              </a:ext>
            </a:extLst>
          </p:cNvPr>
          <p:cNvGraphicFramePr>
            <a:graphicFrameLocks/>
          </p:cNvGraphicFramePr>
          <p:nvPr>
            <p:extLst>
              <p:ext uri="{D42A27DB-BD31-4B8C-83A1-F6EECF244321}">
                <p14:modId xmlns:p14="http://schemas.microsoft.com/office/powerpoint/2010/main" val="1749790497"/>
              </p:ext>
            </p:extLst>
          </p:nvPr>
        </p:nvGraphicFramePr>
        <p:xfrm>
          <a:off x="168676" y="159797"/>
          <a:ext cx="8860608" cy="4820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3460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FDF24E-090A-49EC-AAE0-521B13771B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graphicFrame>
        <p:nvGraphicFramePr>
          <p:cNvPr id="3" name="Chart 2">
            <a:extLst>
              <a:ext uri="{FF2B5EF4-FFF2-40B4-BE49-F238E27FC236}">
                <a16:creationId xmlns:a16="http://schemas.microsoft.com/office/drawing/2014/main" id="{99E316DB-5369-44F4-8032-7DAF319F5945}"/>
              </a:ext>
            </a:extLst>
          </p:cNvPr>
          <p:cNvGraphicFramePr>
            <a:graphicFrameLocks/>
          </p:cNvGraphicFramePr>
          <p:nvPr>
            <p:extLst>
              <p:ext uri="{D42A27DB-BD31-4B8C-83A1-F6EECF244321}">
                <p14:modId xmlns:p14="http://schemas.microsoft.com/office/powerpoint/2010/main" val="482993287"/>
              </p:ext>
            </p:extLst>
          </p:nvPr>
        </p:nvGraphicFramePr>
        <p:xfrm>
          <a:off x="204186" y="195309"/>
          <a:ext cx="8825098" cy="48294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6148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0788C3-3A7D-4B52-8F02-4D3332EC99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aphicFrame>
        <p:nvGraphicFramePr>
          <p:cNvPr id="3" name="Chart 2">
            <a:extLst>
              <a:ext uri="{FF2B5EF4-FFF2-40B4-BE49-F238E27FC236}">
                <a16:creationId xmlns:a16="http://schemas.microsoft.com/office/drawing/2014/main" id="{7171B949-FC64-4D0E-A094-FDAC69DDF4E9}"/>
              </a:ext>
            </a:extLst>
          </p:cNvPr>
          <p:cNvGraphicFramePr>
            <a:graphicFrameLocks/>
          </p:cNvGraphicFramePr>
          <p:nvPr>
            <p:extLst>
              <p:ext uri="{D42A27DB-BD31-4B8C-83A1-F6EECF244321}">
                <p14:modId xmlns:p14="http://schemas.microsoft.com/office/powerpoint/2010/main" val="3699526991"/>
              </p:ext>
            </p:extLst>
          </p:nvPr>
        </p:nvGraphicFramePr>
        <p:xfrm>
          <a:off x="177553" y="230819"/>
          <a:ext cx="8851731" cy="48383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9839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0"/>
        <p:cNvGrpSpPr/>
        <p:nvPr/>
      </p:nvGrpSpPr>
      <p:grpSpPr>
        <a:xfrm>
          <a:off x="0" y="0"/>
          <a:ext cx="0" cy="0"/>
          <a:chOff x="0" y="0"/>
          <a:chExt cx="0" cy="0"/>
        </a:xfrm>
      </p:grpSpPr>
      <p:sp>
        <p:nvSpPr>
          <p:cNvPr id="4" name="Rectangle 3">
            <a:extLst>
              <a:ext uri="{FF2B5EF4-FFF2-40B4-BE49-F238E27FC236}">
                <a16:creationId xmlns:a16="http://schemas.microsoft.com/office/drawing/2014/main" id="{426C0DCD-0AC5-4F4E-9E94-19786C5C97C7}"/>
              </a:ext>
            </a:extLst>
          </p:cNvPr>
          <p:cNvSpPr/>
          <p:nvPr/>
        </p:nvSpPr>
        <p:spPr>
          <a:xfrm>
            <a:off x="0" y="0"/>
            <a:ext cx="484909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Google Shape;102;p14"/>
          <p:cNvSpPr/>
          <p:nvPr/>
        </p:nvSpPr>
        <p:spPr>
          <a:xfrm>
            <a:off x="0" y="4892259"/>
            <a:ext cx="9144000" cy="251400"/>
          </a:xfrm>
          <a:prstGeom prst="rect">
            <a:avLst/>
          </a:prstGeom>
          <a:solidFill>
            <a:schemeClr val="l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cxnSp>
        <p:nvCxnSpPr>
          <p:cNvPr id="103" name="Google Shape;103;p14"/>
          <p:cNvCxnSpPr/>
          <p:nvPr/>
        </p:nvCxnSpPr>
        <p:spPr>
          <a:xfrm>
            <a:off x="0" y="4844634"/>
            <a:ext cx="9144000" cy="0"/>
          </a:xfrm>
          <a:prstGeom prst="straightConnector1">
            <a:avLst/>
          </a:prstGeom>
          <a:noFill/>
          <a:ln w="95250" cap="flat" cmpd="sng">
            <a:solidFill>
              <a:schemeClr val="accent3"/>
            </a:solidFill>
            <a:prstDash val="solid"/>
            <a:round/>
            <a:headEnd type="none" w="sm" len="sm"/>
            <a:tailEnd type="none" w="sm" len="sm"/>
          </a:ln>
        </p:spPr>
      </p:cxnSp>
      <p:sp>
        <p:nvSpPr>
          <p:cNvPr id="106" name="Google Shape;106;p14"/>
          <p:cNvSpPr txBox="1"/>
          <p:nvPr/>
        </p:nvSpPr>
        <p:spPr>
          <a:xfrm>
            <a:off x="5829075" y="1340643"/>
            <a:ext cx="3314925" cy="2462213"/>
          </a:xfrm>
          <a:prstGeom prst="rect">
            <a:avLst/>
          </a:prstGeom>
          <a:noFill/>
          <a:ln>
            <a:noFill/>
          </a:ln>
        </p:spPr>
        <p:txBody>
          <a:bodyPr spcFirstLastPara="1" wrap="square" lIns="0" tIns="0" rIns="0" bIns="0" anchor="t" anchorCtr="0">
            <a:spAutoFit/>
          </a:bodyPr>
          <a:lstStyle/>
          <a:p>
            <a:pPr lvl="0"/>
            <a:r>
              <a:rPr lang="en-US" sz="4000" dirty="0">
                <a:solidFill>
                  <a:schemeClr val="bg1"/>
                </a:solidFill>
                <a:latin typeface="Merriweather Sans"/>
                <a:ea typeface="Merriweather Sans"/>
                <a:cs typeface="Merriweather Sans"/>
                <a:sym typeface="Merriweather Sans"/>
              </a:rPr>
              <a:t>How do we support students and faculty?</a:t>
            </a:r>
          </a:p>
        </p:txBody>
      </p:sp>
      <p:pic>
        <p:nvPicPr>
          <p:cNvPr id="3" name="Picture 2">
            <a:extLst>
              <a:ext uri="{FF2B5EF4-FFF2-40B4-BE49-F238E27FC236}">
                <a16:creationId xmlns:a16="http://schemas.microsoft.com/office/drawing/2014/main" id="{E2AFF26B-5DD5-4B87-B607-0825A2604D29}"/>
              </a:ext>
            </a:extLst>
          </p:cNvPr>
          <p:cNvPicPr>
            <a:picLocks noChangeAspect="1"/>
          </p:cNvPicPr>
          <p:nvPr/>
        </p:nvPicPr>
        <p:blipFill rotWithShape="1">
          <a:blip r:embed="rId3"/>
          <a:srcRect l="4981" t="-722" r="19355" b="722"/>
          <a:stretch/>
        </p:blipFill>
        <p:spPr>
          <a:xfrm>
            <a:off x="1505528" y="1055644"/>
            <a:ext cx="3750590" cy="3298022"/>
          </a:xfrm>
          <a:prstGeom prst="rect">
            <a:avLst/>
          </a:prstGeom>
        </p:spPr>
      </p:pic>
    </p:spTree>
    <p:extLst>
      <p:ext uri="{BB962C8B-B14F-4D97-AF65-F5344CB8AC3E}">
        <p14:creationId xmlns:p14="http://schemas.microsoft.com/office/powerpoint/2010/main" val="2481428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74"/>
        <p:cNvGrpSpPr/>
        <p:nvPr/>
      </p:nvGrpSpPr>
      <p:grpSpPr>
        <a:xfrm>
          <a:off x="0" y="0"/>
          <a:ext cx="0" cy="0"/>
          <a:chOff x="0" y="0"/>
          <a:chExt cx="0" cy="0"/>
        </a:xfrm>
      </p:grpSpPr>
      <p:cxnSp>
        <p:nvCxnSpPr>
          <p:cNvPr id="45" name="Google Shape;396;p33">
            <a:extLst>
              <a:ext uri="{FF2B5EF4-FFF2-40B4-BE49-F238E27FC236}">
                <a16:creationId xmlns:a16="http://schemas.microsoft.com/office/drawing/2014/main" id="{54D5E1DF-CA53-42FB-8F63-9A237A0E6CA4}"/>
              </a:ext>
            </a:extLst>
          </p:cNvPr>
          <p:cNvCxnSpPr>
            <a:cxnSpLocks/>
          </p:cNvCxnSpPr>
          <p:nvPr/>
        </p:nvCxnSpPr>
        <p:spPr>
          <a:xfrm>
            <a:off x="677499" y="1324974"/>
            <a:ext cx="3127288" cy="0"/>
          </a:xfrm>
          <a:prstGeom prst="straightConnector1">
            <a:avLst/>
          </a:prstGeom>
          <a:noFill/>
          <a:ln w="28575" cap="rnd" cmpd="sng">
            <a:solidFill>
              <a:schemeClr val="accent2"/>
            </a:solidFill>
            <a:prstDash val="solid"/>
            <a:round/>
            <a:headEnd type="none" w="sm" len="sm"/>
            <a:tailEnd type="none" w="sm" len="sm"/>
          </a:ln>
        </p:spPr>
      </p:cxnSp>
      <p:sp>
        <p:nvSpPr>
          <p:cNvPr id="40" name="Google Shape;376;p33">
            <a:extLst>
              <a:ext uri="{FF2B5EF4-FFF2-40B4-BE49-F238E27FC236}">
                <a16:creationId xmlns:a16="http://schemas.microsoft.com/office/drawing/2014/main" id="{DCC02E07-DAC6-4130-8110-631DFBD7C473}"/>
              </a:ext>
            </a:extLst>
          </p:cNvPr>
          <p:cNvSpPr/>
          <p:nvPr/>
        </p:nvSpPr>
        <p:spPr>
          <a:xfrm>
            <a:off x="358345" y="828502"/>
            <a:ext cx="3842594" cy="3808153"/>
          </a:xfrm>
          <a:custGeom>
            <a:avLst/>
            <a:gdLst/>
            <a:ahLst/>
            <a:cxnLst/>
            <a:rect l="l" t="t" r="r" b="b"/>
            <a:pathLst>
              <a:path w="7948521" h="17477372" extrusionOk="0">
                <a:moveTo>
                  <a:pt x="0" y="0"/>
                </a:moveTo>
                <a:lnTo>
                  <a:pt x="0" y="17477372"/>
                </a:lnTo>
                <a:lnTo>
                  <a:pt x="7948521" y="17477372"/>
                </a:lnTo>
                <a:lnTo>
                  <a:pt x="7948521" y="0"/>
                </a:lnTo>
                <a:lnTo>
                  <a:pt x="0" y="0"/>
                </a:lnTo>
                <a:close/>
                <a:moveTo>
                  <a:pt x="7887561" y="17416411"/>
                </a:moveTo>
                <a:lnTo>
                  <a:pt x="59690" y="17416411"/>
                </a:lnTo>
                <a:lnTo>
                  <a:pt x="59690" y="59690"/>
                </a:lnTo>
                <a:lnTo>
                  <a:pt x="7887561" y="59690"/>
                </a:lnTo>
                <a:lnTo>
                  <a:pt x="7887561" y="17416411"/>
                </a:lnTo>
                <a:close/>
              </a:path>
            </a:pathLst>
          </a:custGeom>
          <a:solidFill>
            <a:schemeClr val="accent2"/>
          </a:solidFill>
          <a:ln>
            <a:noFill/>
          </a:ln>
        </p:spPr>
      </p:sp>
      <p:sp>
        <p:nvSpPr>
          <p:cNvPr id="41" name="Google Shape;380;p33">
            <a:extLst>
              <a:ext uri="{FF2B5EF4-FFF2-40B4-BE49-F238E27FC236}">
                <a16:creationId xmlns:a16="http://schemas.microsoft.com/office/drawing/2014/main" id="{3CEC5186-C83D-4684-BE53-20168715B6C1}"/>
              </a:ext>
            </a:extLst>
          </p:cNvPr>
          <p:cNvSpPr txBox="1"/>
          <p:nvPr/>
        </p:nvSpPr>
        <p:spPr>
          <a:xfrm>
            <a:off x="605591" y="956415"/>
            <a:ext cx="3374083" cy="338554"/>
          </a:xfrm>
          <a:prstGeom prst="rect">
            <a:avLst/>
          </a:prstGeom>
          <a:noFill/>
          <a:ln>
            <a:noFill/>
          </a:ln>
        </p:spPr>
        <p:txBody>
          <a:bodyPr spcFirstLastPara="1" wrap="square" lIns="0" tIns="0" rIns="0" bIns="0" anchor="t" anchorCtr="0">
            <a:spAutoFit/>
          </a:bodyPr>
          <a:lstStyle/>
          <a:p>
            <a:pPr marL="0" marR="0" lvl="0" indent="0" algn="ctr" rtl="0">
              <a:lnSpc>
                <a:spcPct val="110012"/>
              </a:lnSpc>
              <a:spcBef>
                <a:spcPts val="0"/>
              </a:spcBef>
              <a:spcAft>
                <a:spcPts val="0"/>
              </a:spcAft>
              <a:buNone/>
            </a:pPr>
            <a:r>
              <a:rPr lang="en-US" sz="2000" dirty="0">
                <a:solidFill>
                  <a:schemeClr val="bg1"/>
                </a:solidFill>
                <a:latin typeface="Merriweather Sans"/>
                <a:sym typeface="Merriweather Sans"/>
              </a:rPr>
              <a:t>DE Teaching Certifications</a:t>
            </a:r>
            <a:endParaRPr sz="2000" dirty="0">
              <a:solidFill>
                <a:schemeClr val="bg1"/>
              </a:solidFill>
              <a:latin typeface="Merriweather Sans"/>
              <a:sym typeface="Merriweather Sans"/>
            </a:endParaRPr>
          </a:p>
        </p:txBody>
      </p:sp>
      <p:sp>
        <p:nvSpPr>
          <p:cNvPr id="46" name="Google Shape;136;p17">
            <a:extLst>
              <a:ext uri="{FF2B5EF4-FFF2-40B4-BE49-F238E27FC236}">
                <a16:creationId xmlns:a16="http://schemas.microsoft.com/office/drawing/2014/main" id="{0B7A6C6B-93FA-41AC-8BC6-27F0E5AD6708}"/>
              </a:ext>
            </a:extLst>
          </p:cNvPr>
          <p:cNvSpPr txBox="1"/>
          <p:nvPr/>
        </p:nvSpPr>
        <p:spPr>
          <a:xfrm>
            <a:off x="514350" y="104782"/>
            <a:ext cx="8115300" cy="615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00" i="0" u="none" strike="noStrike" cap="none" dirty="0">
                <a:solidFill>
                  <a:schemeClr val="bg1"/>
                </a:solidFill>
                <a:latin typeface="Merriweather Sans"/>
                <a:ea typeface="Merriweather Sans"/>
                <a:cs typeface="Merriweather Sans"/>
                <a:sym typeface="Merriweather Sans"/>
              </a:rPr>
              <a:t>Faculty Support</a:t>
            </a:r>
            <a:endParaRPr sz="700" dirty="0">
              <a:solidFill>
                <a:schemeClr val="bg1"/>
              </a:solidFill>
              <a:latin typeface="Merriweather Sans"/>
              <a:ea typeface="Merriweather Sans"/>
              <a:cs typeface="Merriweather Sans"/>
              <a:sym typeface="Merriweather Sans"/>
            </a:endParaRPr>
          </a:p>
        </p:txBody>
      </p:sp>
      <p:sp>
        <p:nvSpPr>
          <p:cNvPr id="24" name="Google Shape;388;p33">
            <a:extLst>
              <a:ext uri="{FF2B5EF4-FFF2-40B4-BE49-F238E27FC236}">
                <a16:creationId xmlns:a16="http://schemas.microsoft.com/office/drawing/2014/main" id="{276D869A-AB99-46C4-B2F5-352D3175F78A}"/>
              </a:ext>
            </a:extLst>
          </p:cNvPr>
          <p:cNvSpPr txBox="1"/>
          <p:nvPr/>
        </p:nvSpPr>
        <p:spPr>
          <a:xfrm>
            <a:off x="514350" y="3408141"/>
            <a:ext cx="2441925" cy="344710"/>
          </a:xfrm>
          <a:prstGeom prst="rect">
            <a:avLst/>
          </a:prstGeom>
          <a:noFill/>
          <a:ln>
            <a:noFill/>
          </a:ln>
        </p:spPr>
        <p:txBody>
          <a:bodyPr spcFirstLastPara="1" wrap="square" lIns="0" tIns="0" rIns="0" bIns="0" anchor="t" anchorCtr="0">
            <a:spAutoFit/>
          </a:bodyPr>
          <a:lstStyle/>
          <a:p>
            <a:pPr marL="0" marR="0" lvl="0" indent="0" rtl="0">
              <a:lnSpc>
                <a:spcPct val="140013"/>
              </a:lnSpc>
              <a:spcBef>
                <a:spcPts val="0"/>
              </a:spcBef>
              <a:spcAft>
                <a:spcPts val="0"/>
              </a:spcAft>
              <a:buNone/>
            </a:pPr>
            <a:r>
              <a:rPr lang="en-US" sz="1600" dirty="0">
                <a:solidFill>
                  <a:schemeClr val="bg1"/>
                </a:solidFill>
                <a:latin typeface="Merriweather Sans"/>
                <a:ea typeface="Merriweather Sans"/>
                <a:cs typeface="Merriweather Sans"/>
                <a:sym typeface="Merriweather Sans"/>
              </a:rPr>
              <a:t>4 Certification Types</a:t>
            </a:r>
            <a:endParaRPr lang="en-US" sz="800" dirty="0">
              <a:solidFill>
                <a:schemeClr val="bg1"/>
              </a:solidFill>
              <a:latin typeface="Merriweather Sans"/>
              <a:ea typeface="Merriweather Sans"/>
              <a:cs typeface="Merriweather Sans"/>
              <a:sym typeface="Merriweather Sans"/>
            </a:endParaRPr>
          </a:p>
        </p:txBody>
      </p:sp>
      <p:sp>
        <p:nvSpPr>
          <p:cNvPr id="25" name="Google Shape;387;p33">
            <a:extLst>
              <a:ext uri="{FF2B5EF4-FFF2-40B4-BE49-F238E27FC236}">
                <a16:creationId xmlns:a16="http://schemas.microsoft.com/office/drawing/2014/main" id="{8FD2E72E-7A09-4837-BC73-27C395B2E5BC}"/>
              </a:ext>
            </a:extLst>
          </p:cNvPr>
          <p:cNvSpPr txBox="1"/>
          <p:nvPr/>
        </p:nvSpPr>
        <p:spPr>
          <a:xfrm>
            <a:off x="761791" y="3768865"/>
            <a:ext cx="2194484" cy="778675"/>
          </a:xfrm>
          <a:prstGeom prst="rect">
            <a:avLst/>
          </a:prstGeom>
          <a:noFill/>
          <a:ln>
            <a:noFill/>
          </a:ln>
        </p:spPr>
        <p:txBody>
          <a:bodyPr spcFirstLastPara="1" wrap="square" lIns="0" tIns="0" rIns="0" bIns="0" anchor="t" anchorCtr="0">
            <a:spAutoFit/>
          </a:bodyPr>
          <a:lstStyle/>
          <a:p>
            <a:pPr marL="171450" marR="0" lvl="0" indent="-171450" rtl="0">
              <a:lnSpc>
                <a:spcPct val="115000"/>
              </a:lnSpc>
              <a:spcBef>
                <a:spcPts val="0"/>
              </a:spcBef>
              <a:spcAft>
                <a:spcPts val="0"/>
              </a:spcAft>
              <a:buClr>
                <a:schemeClr val="bg1"/>
              </a:buClr>
              <a:buFont typeface="Arial" panose="020B0604020202020204" pitchFamily="34" charset="0"/>
              <a:buChar char="•"/>
            </a:pPr>
            <a:r>
              <a:rPr lang="en-US" sz="1100" i="0" u="none" strike="noStrike" cap="none" dirty="0">
                <a:solidFill>
                  <a:schemeClr val="lt1"/>
                </a:solidFill>
                <a:latin typeface="Merriweather Sans Light"/>
                <a:ea typeface="Merriweather Sans Light"/>
                <a:cs typeface="Merriweather Sans Light"/>
                <a:sym typeface="Merriweather Sans Light"/>
              </a:rPr>
              <a:t>Canvas </a:t>
            </a:r>
          </a:p>
          <a:p>
            <a:pPr marL="171450" marR="0" lvl="0" indent="-171450" rtl="0">
              <a:lnSpc>
                <a:spcPct val="115000"/>
              </a:lnSpc>
              <a:spcBef>
                <a:spcPts val="0"/>
              </a:spcBef>
              <a:spcAft>
                <a:spcPts val="0"/>
              </a:spcAft>
              <a:buClr>
                <a:schemeClr val="bg1"/>
              </a:buClr>
              <a:buFont typeface="Arial" panose="020B0604020202020204" pitchFamily="34" charset="0"/>
              <a:buChar char="•"/>
            </a:pPr>
            <a:r>
              <a:rPr lang="en-US" sz="1100" dirty="0">
                <a:solidFill>
                  <a:schemeClr val="lt1"/>
                </a:solidFill>
                <a:latin typeface="Merriweather Sans Light"/>
                <a:ea typeface="Merriweather Sans Light"/>
                <a:cs typeface="Merriweather Sans Light"/>
                <a:sym typeface="Merriweather Sans Light"/>
              </a:rPr>
              <a:t>Online/Hybrid</a:t>
            </a:r>
          </a:p>
          <a:p>
            <a:pPr marL="171450" marR="0" lvl="0" indent="-171450" rtl="0">
              <a:lnSpc>
                <a:spcPct val="115000"/>
              </a:lnSpc>
              <a:spcBef>
                <a:spcPts val="0"/>
              </a:spcBef>
              <a:spcAft>
                <a:spcPts val="0"/>
              </a:spcAft>
              <a:buClr>
                <a:schemeClr val="bg1"/>
              </a:buClr>
              <a:buFont typeface="Arial" panose="020B0604020202020204" pitchFamily="34" charset="0"/>
              <a:buChar char="•"/>
            </a:pPr>
            <a:r>
              <a:rPr lang="en-US" sz="1100" dirty="0">
                <a:solidFill>
                  <a:schemeClr val="lt1"/>
                </a:solidFill>
                <a:latin typeface="Merriweather Sans Light"/>
                <a:ea typeface="Merriweather Sans Light"/>
                <a:cs typeface="Merriweather Sans Light"/>
                <a:sym typeface="Merriweather Sans Light"/>
              </a:rPr>
              <a:t>OnlineLIVE</a:t>
            </a:r>
          </a:p>
          <a:p>
            <a:pPr marL="171450" marR="0" lvl="0" indent="-171450" rtl="0">
              <a:lnSpc>
                <a:spcPct val="115000"/>
              </a:lnSpc>
              <a:spcBef>
                <a:spcPts val="0"/>
              </a:spcBef>
              <a:spcAft>
                <a:spcPts val="0"/>
              </a:spcAft>
              <a:buClr>
                <a:schemeClr val="bg1"/>
              </a:buClr>
              <a:buFont typeface="Arial" panose="020B0604020202020204" pitchFamily="34" charset="0"/>
              <a:buChar char="•"/>
            </a:pPr>
            <a:r>
              <a:rPr lang="en-US" sz="1100" dirty="0">
                <a:solidFill>
                  <a:schemeClr val="lt1"/>
                </a:solidFill>
                <a:latin typeface="Merriweather Sans Light"/>
                <a:ea typeface="Merriweather Sans Light"/>
                <a:cs typeface="Merriweather Sans Light"/>
                <a:sym typeface="Merriweather Sans Light"/>
              </a:rPr>
              <a:t>HyFlex</a:t>
            </a:r>
            <a:endParaRPr sz="700" dirty="0">
              <a:solidFill>
                <a:schemeClr val="lt1"/>
              </a:solidFill>
              <a:latin typeface="Merriweather Sans Light"/>
              <a:ea typeface="Merriweather Sans Light"/>
              <a:cs typeface="Merriweather Sans Light"/>
              <a:sym typeface="Merriweather Sans Light"/>
            </a:endParaRPr>
          </a:p>
        </p:txBody>
      </p:sp>
      <p:sp>
        <p:nvSpPr>
          <p:cNvPr id="27" name="Google Shape;387;p33">
            <a:extLst>
              <a:ext uri="{FF2B5EF4-FFF2-40B4-BE49-F238E27FC236}">
                <a16:creationId xmlns:a16="http://schemas.microsoft.com/office/drawing/2014/main" id="{86CACB44-1E8E-4006-A601-3ECA6FA251D2}"/>
              </a:ext>
            </a:extLst>
          </p:cNvPr>
          <p:cNvSpPr txBox="1"/>
          <p:nvPr/>
        </p:nvSpPr>
        <p:spPr>
          <a:xfrm>
            <a:off x="677499" y="2012350"/>
            <a:ext cx="2718653" cy="1433469"/>
          </a:xfrm>
          <a:prstGeom prst="rect">
            <a:avLst/>
          </a:prstGeom>
          <a:noFill/>
          <a:ln>
            <a:noFill/>
          </a:ln>
        </p:spPr>
        <p:txBody>
          <a:bodyPr spcFirstLastPara="1" wrap="square" lIns="0" tIns="0" rIns="0" bIns="0" anchor="t" anchorCtr="0">
            <a:spAutoFit/>
          </a:bodyPr>
          <a:lstStyle/>
          <a:p>
            <a:pPr marL="171450" marR="0" lvl="0" indent="-171450" rtl="0">
              <a:lnSpc>
                <a:spcPct val="115000"/>
              </a:lnSpc>
              <a:spcBef>
                <a:spcPts val="0"/>
              </a:spcBef>
              <a:spcAft>
                <a:spcPts val="0"/>
              </a:spcAft>
              <a:buClr>
                <a:schemeClr val="bg1"/>
              </a:buClr>
              <a:buFont typeface="Arial" panose="020B0604020202020204" pitchFamily="34" charset="0"/>
              <a:buChar char="•"/>
            </a:pPr>
            <a:r>
              <a:rPr lang="en-US" sz="1100" i="0" u="none" strike="noStrike" cap="none" dirty="0">
                <a:solidFill>
                  <a:schemeClr val="bg1"/>
                </a:solidFill>
                <a:latin typeface="Merriweather Sans Light"/>
                <a:ea typeface="Merriweather Sans Light"/>
                <a:cs typeface="Merriweather Sans Light"/>
                <a:sym typeface="Merriweather Sans Light"/>
              </a:rPr>
              <a:t> </a:t>
            </a:r>
            <a:r>
              <a:rPr lang="en-US" i="0" u="none" strike="noStrike" cap="none" dirty="0">
                <a:solidFill>
                  <a:schemeClr val="bg1"/>
                </a:solidFill>
                <a:latin typeface="Merriweather Sans Light"/>
                <a:ea typeface="Merriweather Sans Light"/>
                <a:cs typeface="Merriweather Sans Light"/>
                <a:sym typeface="Merriweather Sans Light"/>
              </a:rPr>
              <a:t>55 </a:t>
            </a:r>
            <a:r>
              <a:rPr lang="en-US" sz="1100" i="0" u="none" strike="noStrike" cap="none" dirty="0">
                <a:solidFill>
                  <a:schemeClr val="bg1"/>
                </a:solidFill>
                <a:latin typeface="Merriweather Sans Light"/>
                <a:ea typeface="Merriweather Sans Light"/>
                <a:cs typeface="Merriweather Sans Light"/>
                <a:sym typeface="Merriweather Sans Light"/>
              </a:rPr>
              <a:t>Canvas Certifications</a:t>
            </a:r>
          </a:p>
          <a:p>
            <a:pPr marL="171450" marR="0" lvl="0" indent="-171450" rtl="0">
              <a:lnSpc>
                <a:spcPct val="115000"/>
              </a:lnSpc>
              <a:spcBef>
                <a:spcPts val="0"/>
              </a:spcBef>
              <a:spcAft>
                <a:spcPts val="0"/>
              </a:spcAft>
              <a:buClr>
                <a:schemeClr val="bg1"/>
              </a:buClr>
              <a:buFont typeface="Arial" panose="020B0604020202020204" pitchFamily="34" charset="0"/>
              <a:buChar char="•"/>
            </a:pPr>
            <a:r>
              <a:rPr lang="en-US" i="0" u="none" strike="noStrike" cap="none" dirty="0">
                <a:solidFill>
                  <a:schemeClr val="bg1"/>
                </a:solidFill>
                <a:latin typeface="Merriweather Sans Light"/>
                <a:ea typeface="Merriweather Sans Light"/>
                <a:cs typeface="Merriweather Sans Light"/>
                <a:sym typeface="Merriweather Sans Light"/>
              </a:rPr>
              <a:t>64</a:t>
            </a:r>
            <a:r>
              <a:rPr lang="en-US" sz="1100" i="0" u="none" strike="noStrike" cap="none" dirty="0">
                <a:solidFill>
                  <a:schemeClr val="bg1"/>
                </a:solidFill>
                <a:latin typeface="Merriweather Sans Light"/>
                <a:ea typeface="Merriweather Sans Light"/>
                <a:cs typeface="Merriweather Sans Light"/>
                <a:sym typeface="Merriweather Sans Light"/>
              </a:rPr>
              <a:t> Online/Hybrid Certifications</a:t>
            </a:r>
          </a:p>
          <a:p>
            <a:pPr marL="171450" marR="0" lvl="0" indent="-171450" rtl="0">
              <a:lnSpc>
                <a:spcPct val="115000"/>
              </a:lnSpc>
              <a:spcBef>
                <a:spcPts val="0"/>
              </a:spcBef>
              <a:spcAft>
                <a:spcPts val="0"/>
              </a:spcAft>
              <a:buClr>
                <a:schemeClr val="bg1"/>
              </a:buClr>
              <a:buFont typeface="Arial" panose="020B0604020202020204" pitchFamily="34" charset="0"/>
              <a:buChar char="•"/>
            </a:pPr>
            <a:r>
              <a:rPr lang="en-US" dirty="0">
                <a:solidFill>
                  <a:schemeClr val="bg1"/>
                </a:solidFill>
                <a:latin typeface="Merriweather Sans Light"/>
                <a:ea typeface="Merriweather Sans Light"/>
                <a:cs typeface="Merriweather Sans Light"/>
                <a:sym typeface="Merriweather Sans Light"/>
              </a:rPr>
              <a:t>92 </a:t>
            </a:r>
            <a:r>
              <a:rPr lang="en-US" sz="1100" dirty="0">
                <a:solidFill>
                  <a:schemeClr val="bg1"/>
                </a:solidFill>
                <a:latin typeface="Merriweather Sans Light"/>
                <a:ea typeface="Merriweather Sans Light"/>
                <a:cs typeface="Merriweather Sans Light"/>
                <a:sym typeface="Merriweather Sans Light"/>
              </a:rPr>
              <a:t>OnlineLIVE Certifications </a:t>
            </a:r>
          </a:p>
          <a:p>
            <a:pPr marL="171450" marR="0" lvl="0" indent="-171450" rtl="0">
              <a:lnSpc>
                <a:spcPct val="115000"/>
              </a:lnSpc>
              <a:spcBef>
                <a:spcPts val="0"/>
              </a:spcBef>
              <a:spcAft>
                <a:spcPts val="0"/>
              </a:spcAft>
              <a:buClr>
                <a:schemeClr val="bg1"/>
              </a:buClr>
              <a:buFont typeface="Arial" panose="020B0604020202020204" pitchFamily="34" charset="0"/>
              <a:buChar char="•"/>
            </a:pPr>
            <a:r>
              <a:rPr lang="en-US" dirty="0">
                <a:solidFill>
                  <a:schemeClr val="bg1"/>
                </a:solidFill>
                <a:latin typeface="Merriweather Sans Light"/>
                <a:ea typeface="Merriweather Sans Light"/>
                <a:cs typeface="Merriweather Sans Light"/>
                <a:sym typeface="Merriweather Sans Light"/>
              </a:rPr>
              <a:t>19</a:t>
            </a:r>
            <a:r>
              <a:rPr lang="en-US" sz="1100" dirty="0">
                <a:solidFill>
                  <a:schemeClr val="bg1"/>
                </a:solidFill>
                <a:latin typeface="Merriweather Sans Light"/>
                <a:ea typeface="Merriweather Sans Light"/>
                <a:cs typeface="Merriweather Sans Light"/>
                <a:sym typeface="Merriweather Sans Light"/>
              </a:rPr>
              <a:t> </a:t>
            </a:r>
            <a:r>
              <a:rPr lang="en-US" sz="1100" dirty="0" err="1">
                <a:solidFill>
                  <a:schemeClr val="bg1"/>
                </a:solidFill>
                <a:latin typeface="Merriweather Sans Light"/>
                <a:ea typeface="Merriweather Sans Light"/>
                <a:cs typeface="Merriweather Sans Light"/>
                <a:sym typeface="Merriweather Sans Light"/>
              </a:rPr>
              <a:t>HyFlex</a:t>
            </a:r>
            <a:r>
              <a:rPr lang="en-US" sz="1100" dirty="0">
                <a:solidFill>
                  <a:schemeClr val="bg1"/>
                </a:solidFill>
                <a:latin typeface="Merriweather Sans Light"/>
                <a:ea typeface="Merriweather Sans Light"/>
                <a:cs typeface="Merriweather Sans Light"/>
                <a:sym typeface="Merriweather Sans Light"/>
              </a:rPr>
              <a:t> Certifications</a:t>
            </a:r>
          </a:p>
          <a:p>
            <a:pPr marL="171450" marR="0" lvl="0" indent="-171450" rtl="0">
              <a:lnSpc>
                <a:spcPct val="115000"/>
              </a:lnSpc>
              <a:spcBef>
                <a:spcPts val="0"/>
              </a:spcBef>
              <a:spcAft>
                <a:spcPts val="0"/>
              </a:spcAft>
              <a:buClr>
                <a:schemeClr val="bg1"/>
              </a:buClr>
              <a:buFont typeface="Arial" panose="020B0604020202020204" pitchFamily="34" charset="0"/>
              <a:buChar char="•"/>
            </a:pPr>
            <a:r>
              <a:rPr lang="en-US" dirty="0">
                <a:solidFill>
                  <a:schemeClr val="bg1"/>
                </a:solidFill>
                <a:latin typeface="Merriweather Sans Light"/>
                <a:ea typeface="Merriweather Sans Light"/>
                <a:cs typeface="Merriweather Sans Light"/>
                <a:sym typeface="Merriweather Sans Light"/>
              </a:rPr>
              <a:t>141</a:t>
            </a:r>
            <a:r>
              <a:rPr lang="en-US" sz="1100" dirty="0">
                <a:solidFill>
                  <a:schemeClr val="bg1"/>
                </a:solidFill>
                <a:latin typeface="Merriweather Sans Light"/>
                <a:ea typeface="Merriweather Sans Light"/>
                <a:cs typeface="Merriweather Sans Light"/>
                <a:sym typeface="Merriweather Sans Light"/>
              </a:rPr>
              <a:t> Refresh Online Hybrid Certification</a:t>
            </a:r>
            <a:endParaRPr sz="700" dirty="0">
              <a:solidFill>
                <a:schemeClr val="bg1"/>
              </a:solidFill>
              <a:latin typeface="Merriweather Sans Light"/>
              <a:ea typeface="Merriweather Sans Light"/>
              <a:cs typeface="Merriweather Sans Light"/>
              <a:sym typeface="Merriweather Sans Light"/>
            </a:endParaRPr>
          </a:p>
        </p:txBody>
      </p:sp>
      <p:pic>
        <p:nvPicPr>
          <p:cNvPr id="1026" name="Picture 2" descr="Online Instructor Retreat">
            <a:extLst>
              <a:ext uri="{FF2B5EF4-FFF2-40B4-BE49-F238E27FC236}">
                <a16:creationId xmlns:a16="http://schemas.microsoft.com/office/drawing/2014/main" id="{FEB6B927-833C-441D-9E55-D67307F35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028" y="1504760"/>
            <a:ext cx="4286812" cy="2418202"/>
          </a:xfrm>
          <a:prstGeom prst="rect">
            <a:avLst/>
          </a:prstGeom>
          <a:noFill/>
          <a:ln w="57150">
            <a:solidFill>
              <a:schemeClr val="accent3"/>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2A899D3-B362-4575-81F5-73EF824A096E}"/>
              </a:ext>
            </a:extLst>
          </p:cNvPr>
          <p:cNvSpPr/>
          <p:nvPr/>
        </p:nvSpPr>
        <p:spPr>
          <a:xfrm>
            <a:off x="5514283" y="4128482"/>
            <a:ext cx="2478564" cy="323165"/>
          </a:xfrm>
          <a:prstGeom prst="rect">
            <a:avLst/>
          </a:prstGeom>
        </p:spPr>
        <p:txBody>
          <a:bodyPr wrap="none">
            <a:spAutoFit/>
          </a:bodyPr>
          <a:lstStyle/>
          <a:p>
            <a:pPr>
              <a:buClr>
                <a:schemeClr val="accent4"/>
              </a:buClr>
            </a:pPr>
            <a:r>
              <a:rPr lang="en-US" sz="1500" dirty="0">
                <a:solidFill>
                  <a:schemeClr val="lt1"/>
                </a:solidFill>
                <a:latin typeface="Merriweather Sans" panose="020B0604020202020204" charset="0"/>
                <a:ea typeface="Merriweather Sans Light"/>
                <a:cs typeface="Merriweather Sans Light"/>
                <a:sym typeface="Merriweather Sans Light"/>
              </a:rPr>
              <a:t>Online Instructor Retreat</a:t>
            </a:r>
          </a:p>
        </p:txBody>
      </p:sp>
      <p:sp>
        <p:nvSpPr>
          <p:cNvPr id="12" name="Google Shape;388;p33">
            <a:extLst>
              <a:ext uri="{FF2B5EF4-FFF2-40B4-BE49-F238E27FC236}">
                <a16:creationId xmlns:a16="http://schemas.microsoft.com/office/drawing/2014/main" id="{4F1FCDA3-F9E9-40F6-AED4-7F58118F8ABD}"/>
              </a:ext>
            </a:extLst>
          </p:cNvPr>
          <p:cNvSpPr txBox="1"/>
          <p:nvPr/>
        </p:nvSpPr>
        <p:spPr>
          <a:xfrm>
            <a:off x="531907" y="1532128"/>
            <a:ext cx="3519675" cy="387798"/>
          </a:xfrm>
          <a:prstGeom prst="rect">
            <a:avLst/>
          </a:prstGeom>
          <a:noFill/>
          <a:ln>
            <a:noFill/>
          </a:ln>
        </p:spPr>
        <p:txBody>
          <a:bodyPr spcFirstLastPara="1" wrap="square" lIns="0" tIns="0" rIns="0" bIns="0" anchor="t" anchorCtr="0">
            <a:spAutoFit/>
          </a:bodyPr>
          <a:lstStyle/>
          <a:p>
            <a:pPr marL="0" marR="0" lvl="0" indent="0" rtl="0">
              <a:lnSpc>
                <a:spcPct val="140013"/>
              </a:lnSpc>
              <a:spcBef>
                <a:spcPts val="0"/>
              </a:spcBef>
              <a:spcAft>
                <a:spcPts val="0"/>
              </a:spcAft>
              <a:buNone/>
            </a:pPr>
            <a:r>
              <a:rPr lang="en-US" sz="1800" dirty="0">
                <a:solidFill>
                  <a:schemeClr val="bg1"/>
                </a:solidFill>
                <a:latin typeface="Merriweather Sans"/>
                <a:ea typeface="Merriweather Sans"/>
                <a:cs typeface="Merriweather Sans"/>
                <a:sym typeface="Merriweather Sans"/>
              </a:rPr>
              <a:t>22/23 New Certifications Earned</a:t>
            </a:r>
            <a:endParaRPr lang="en-US" sz="900" dirty="0">
              <a:solidFill>
                <a:schemeClr val="bg1"/>
              </a:solidFill>
              <a:latin typeface="Merriweather Sans"/>
              <a:ea typeface="Merriweather Sans"/>
              <a:cs typeface="Merriweather Sans"/>
              <a:sym typeface="Merriweather Sans"/>
            </a:endParaRPr>
          </a:p>
        </p:txBody>
      </p:sp>
      <p:pic>
        <p:nvPicPr>
          <p:cNvPr id="5" name="Picture 4">
            <a:extLst>
              <a:ext uri="{FF2B5EF4-FFF2-40B4-BE49-F238E27FC236}">
                <a16:creationId xmlns:a16="http://schemas.microsoft.com/office/drawing/2014/main" id="{8E29EFE5-F341-4A35-BB65-2C5F5EF4EEEE}"/>
              </a:ext>
            </a:extLst>
          </p:cNvPr>
          <p:cNvPicPr>
            <a:picLocks noChangeAspect="1"/>
          </p:cNvPicPr>
          <p:nvPr/>
        </p:nvPicPr>
        <p:blipFill>
          <a:blip r:embed="rId4"/>
          <a:stretch>
            <a:fillRect/>
          </a:stretch>
        </p:blipFill>
        <p:spPr>
          <a:xfrm rot="10542883">
            <a:off x="7190222" y="3425105"/>
            <a:ext cx="1605251" cy="1605251"/>
          </a:xfrm>
          <a:prstGeom prst="rect">
            <a:avLst/>
          </a:prstGeom>
        </p:spPr>
      </p:pic>
    </p:spTree>
    <p:extLst>
      <p:ext uri="{BB962C8B-B14F-4D97-AF65-F5344CB8AC3E}">
        <p14:creationId xmlns:p14="http://schemas.microsoft.com/office/powerpoint/2010/main" val="2428867915"/>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16BF37-C9D3-42E0-97D8-92CE9D6E9CB8}"/>
              </a:ext>
            </a:extLst>
          </p:cNvPr>
          <p:cNvSpPr/>
          <p:nvPr/>
        </p:nvSpPr>
        <p:spPr>
          <a:xfrm>
            <a:off x="0" y="49"/>
            <a:ext cx="3565236" cy="5143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C0D97B8-8EA7-49A6-880B-0D0EBCBB5EB1}"/>
              </a:ext>
            </a:extLst>
          </p:cNvPr>
          <p:cNvSpPr/>
          <p:nvPr/>
        </p:nvSpPr>
        <p:spPr>
          <a:xfrm>
            <a:off x="172239" y="410549"/>
            <a:ext cx="2993127" cy="923330"/>
          </a:xfrm>
          <a:prstGeom prst="rect">
            <a:avLst/>
          </a:prstGeom>
        </p:spPr>
        <p:txBody>
          <a:bodyPr wrap="none">
            <a:spAutoFit/>
          </a:bodyPr>
          <a:lstStyle/>
          <a:p>
            <a:pPr lvl="0">
              <a:lnSpc>
                <a:spcPct val="90000"/>
              </a:lnSpc>
            </a:pPr>
            <a:r>
              <a:rPr lang="en-US" sz="6000" dirty="0">
                <a:solidFill>
                  <a:srgbClr val="FFFFFF"/>
                </a:solidFill>
                <a:latin typeface="Merriweather Sans"/>
                <a:ea typeface="Merriweather Sans"/>
                <a:cs typeface="Merriweather Sans"/>
                <a:sym typeface="Merriweather Sans"/>
              </a:rPr>
              <a:t>Agenda</a:t>
            </a:r>
            <a:endParaRPr lang="en-US" sz="700" dirty="0">
              <a:solidFill>
                <a:srgbClr val="FFFFFF"/>
              </a:solidFill>
              <a:latin typeface="Merriweather Sans"/>
              <a:ea typeface="Merriweather Sans"/>
              <a:cs typeface="Merriweather Sans"/>
              <a:sym typeface="Merriweather Sans"/>
            </a:endParaRPr>
          </a:p>
        </p:txBody>
      </p:sp>
      <p:cxnSp>
        <p:nvCxnSpPr>
          <p:cNvPr id="7" name="Straight Connector 6">
            <a:extLst>
              <a:ext uri="{FF2B5EF4-FFF2-40B4-BE49-F238E27FC236}">
                <a16:creationId xmlns:a16="http://schemas.microsoft.com/office/drawing/2014/main" id="{664DAB0D-33BF-4E4F-A651-5FFA35ED9036}"/>
              </a:ext>
            </a:extLst>
          </p:cNvPr>
          <p:cNvCxnSpPr>
            <a:cxnSpLocks/>
          </p:cNvCxnSpPr>
          <p:nvPr/>
        </p:nvCxnSpPr>
        <p:spPr>
          <a:xfrm>
            <a:off x="0" y="143163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sp>
        <p:nvSpPr>
          <p:cNvPr id="11" name="Rectangle 10">
            <a:extLst>
              <a:ext uri="{FF2B5EF4-FFF2-40B4-BE49-F238E27FC236}">
                <a16:creationId xmlns:a16="http://schemas.microsoft.com/office/drawing/2014/main" id="{5BC09535-7B89-4C73-B226-7D18299364D0}"/>
              </a:ext>
            </a:extLst>
          </p:cNvPr>
          <p:cNvSpPr/>
          <p:nvPr/>
        </p:nvSpPr>
        <p:spPr>
          <a:xfrm>
            <a:off x="3786496" y="1709330"/>
            <a:ext cx="4756729" cy="3347840"/>
          </a:xfrm>
          <a:prstGeom prst="rect">
            <a:avLst/>
          </a:prstGeom>
        </p:spPr>
        <p:txBody>
          <a:bodyPr wrap="square">
            <a:spAutoFit/>
          </a:bodyPr>
          <a:lstStyle/>
          <a:p>
            <a:pPr marL="457200" lvl="0" indent="-381000">
              <a:lnSpc>
                <a:spcPct val="150000"/>
              </a:lnSpc>
              <a:buClr>
                <a:srgbClr val="98A77C"/>
              </a:buClr>
              <a:buSzPts val="2400"/>
              <a:buFont typeface="Courier New" panose="02070309020205020404" pitchFamily="49" charset="0"/>
              <a:buChar char="o"/>
            </a:pPr>
            <a:r>
              <a:rPr lang="en-US" sz="2400" dirty="0">
                <a:solidFill>
                  <a:schemeClr val="accent1"/>
                </a:solidFill>
                <a:latin typeface="Quattrocento Sans"/>
                <a:sym typeface="Quattrocento Sans"/>
              </a:rPr>
              <a:t>What is Distance Education?</a:t>
            </a:r>
          </a:p>
          <a:p>
            <a:pPr marL="457200" lvl="0" indent="-381000">
              <a:lnSpc>
                <a:spcPct val="150000"/>
              </a:lnSpc>
              <a:buClr>
                <a:srgbClr val="98A77C"/>
              </a:buClr>
              <a:buSzPts val="2400"/>
              <a:buFont typeface="Courier New" panose="02070309020205020404" pitchFamily="49" charset="0"/>
              <a:buChar char="o"/>
            </a:pPr>
            <a:r>
              <a:rPr lang="en-US" sz="2400" dirty="0">
                <a:solidFill>
                  <a:schemeClr val="accent1"/>
                </a:solidFill>
                <a:latin typeface="Quattrocento Sans"/>
                <a:sym typeface="Quattrocento Sans"/>
              </a:rPr>
              <a:t>What does the data show?</a:t>
            </a:r>
          </a:p>
          <a:p>
            <a:pPr marL="457200" lvl="0" indent="-381000">
              <a:lnSpc>
                <a:spcPct val="150000"/>
              </a:lnSpc>
              <a:buClr>
                <a:srgbClr val="98A77C"/>
              </a:buClr>
              <a:buSzPts val="2400"/>
              <a:buFont typeface="Courier New" panose="02070309020205020404" pitchFamily="49" charset="0"/>
              <a:buChar char="o"/>
            </a:pPr>
            <a:r>
              <a:rPr lang="en-US" sz="2400" dirty="0">
                <a:solidFill>
                  <a:schemeClr val="accent1"/>
                </a:solidFill>
                <a:latin typeface="Quattrocento Sans"/>
                <a:sym typeface="Quattrocento Sans"/>
              </a:rPr>
              <a:t>How do we support students and faculty?</a:t>
            </a:r>
          </a:p>
          <a:p>
            <a:pPr marL="457200" lvl="0" indent="-381000">
              <a:lnSpc>
                <a:spcPct val="150000"/>
              </a:lnSpc>
              <a:buClr>
                <a:srgbClr val="98A77C"/>
              </a:buClr>
              <a:buSzPts val="2400"/>
              <a:buFont typeface="Courier New" panose="02070309020205020404" pitchFamily="49" charset="0"/>
              <a:buChar char="o"/>
            </a:pPr>
            <a:r>
              <a:rPr lang="en-US" sz="2400" dirty="0">
                <a:solidFill>
                  <a:schemeClr val="accent1"/>
                </a:solidFill>
                <a:latin typeface="Quattrocento Sans"/>
                <a:sym typeface="Quattrocento Sans"/>
              </a:rPr>
              <a:t>What’s new with Zero Textbook Cost classes?</a:t>
            </a:r>
          </a:p>
        </p:txBody>
      </p:sp>
      <p:pic>
        <p:nvPicPr>
          <p:cNvPr id="6" name="Google Shape;364;p63" title="College of the Canyons logo">
            <a:extLst>
              <a:ext uri="{FF2B5EF4-FFF2-40B4-BE49-F238E27FC236}">
                <a16:creationId xmlns:a16="http://schemas.microsoft.com/office/drawing/2014/main" id="{6856056F-261B-4576-B1C4-35C98F5BBBD9}"/>
              </a:ext>
            </a:extLst>
          </p:cNvPr>
          <p:cNvPicPr preferRelativeResize="0"/>
          <p:nvPr/>
        </p:nvPicPr>
        <p:blipFill rotWithShape="1">
          <a:blip r:embed="rId3">
            <a:alphaModFix/>
          </a:blip>
          <a:srcRect/>
          <a:stretch/>
        </p:blipFill>
        <p:spPr>
          <a:xfrm>
            <a:off x="953472" y="2598087"/>
            <a:ext cx="1658291" cy="785163"/>
          </a:xfrm>
          <a:prstGeom prst="rect">
            <a:avLst/>
          </a:prstGeom>
          <a:noFill/>
          <a:ln>
            <a:noFill/>
          </a:ln>
        </p:spPr>
      </p:pic>
    </p:spTree>
    <p:extLst>
      <p:ext uri="{BB962C8B-B14F-4D97-AF65-F5344CB8AC3E}">
        <p14:creationId xmlns:p14="http://schemas.microsoft.com/office/powerpoint/2010/main" val="2515609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74"/>
        <p:cNvGrpSpPr/>
        <p:nvPr/>
      </p:nvGrpSpPr>
      <p:grpSpPr>
        <a:xfrm>
          <a:off x="0" y="0"/>
          <a:ext cx="0" cy="0"/>
          <a:chOff x="0" y="0"/>
          <a:chExt cx="0" cy="0"/>
        </a:xfrm>
      </p:grpSpPr>
      <p:sp>
        <p:nvSpPr>
          <p:cNvPr id="375" name="Google Shape;375;p33"/>
          <p:cNvSpPr/>
          <p:nvPr/>
        </p:nvSpPr>
        <p:spPr>
          <a:xfrm>
            <a:off x="514350" y="1601324"/>
            <a:ext cx="1867902" cy="3020207"/>
          </a:xfrm>
          <a:custGeom>
            <a:avLst/>
            <a:gdLst/>
            <a:ahLst/>
            <a:cxnLst/>
            <a:rect l="l" t="t" r="r" b="b"/>
            <a:pathLst>
              <a:path w="7948521" h="17477372" extrusionOk="0">
                <a:moveTo>
                  <a:pt x="0" y="0"/>
                </a:moveTo>
                <a:lnTo>
                  <a:pt x="0" y="17477372"/>
                </a:lnTo>
                <a:lnTo>
                  <a:pt x="7948521" y="17477372"/>
                </a:lnTo>
                <a:lnTo>
                  <a:pt x="7948521" y="0"/>
                </a:lnTo>
                <a:lnTo>
                  <a:pt x="0" y="0"/>
                </a:lnTo>
                <a:close/>
                <a:moveTo>
                  <a:pt x="7887561" y="17416411"/>
                </a:moveTo>
                <a:lnTo>
                  <a:pt x="59690" y="17416411"/>
                </a:lnTo>
                <a:lnTo>
                  <a:pt x="59690" y="59690"/>
                </a:lnTo>
                <a:lnTo>
                  <a:pt x="7887561" y="59690"/>
                </a:lnTo>
                <a:lnTo>
                  <a:pt x="7887561" y="17416411"/>
                </a:lnTo>
                <a:close/>
              </a:path>
            </a:pathLst>
          </a:custGeom>
          <a:solidFill>
            <a:schemeClr val="accent3"/>
          </a:solidFill>
          <a:ln>
            <a:noFill/>
          </a:ln>
        </p:spPr>
      </p:sp>
      <p:grpSp>
        <p:nvGrpSpPr>
          <p:cNvPr id="383" name="Google Shape;383;p33"/>
          <p:cNvGrpSpPr/>
          <p:nvPr/>
        </p:nvGrpSpPr>
        <p:grpSpPr>
          <a:xfrm>
            <a:off x="555215" y="2715584"/>
            <a:ext cx="1771677" cy="1905947"/>
            <a:chOff x="-374699" y="-2104285"/>
            <a:chExt cx="4724472" cy="5082521"/>
          </a:xfrm>
        </p:grpSpPr>
        <p:sp>
          <p:nvSpPr>
            <p:cNvPr id="384" name="Google Shape;384;p33"/>
            <p:cNvSpPr txBox="1"/>
            <p:nvPr/>
          </p:nvSpPr>
          <p:spPr>
            <a:xfrm>
              <a:off x="4664" y="901771"/>
              <a:ext cx="4004400" cy="2076465"/>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1100" dirty="0">
                  <a:solidFill>
                    <a:schemeClr val="accent1"/>
                  </a:solidFill>
                  <a:latin typeface="Merriweather Sans Light"/>
                  <a:ea typeface="Merriweather Sans Light"/>
                  <a:cs typeface="Merriweather Sans Light"/>
                  <a:sym typeface="Merriweather Sans Light"/>
                </a:rPr>
                <a:t>Resources for equity-minded  and culturally relevant teaching practices</a:t>
              </a:r>
              <a:endParaRPr sz="700" dirty="0">
                <a:solidFill>
                  <a:schemeClr val="accent1"/>
                </a:solidFill>
                <a:latin typeface="Merriweather Sans Light"/>
                <a:ea typeface="Merriweather Sans Light"/>
                <a:cs typeface="Merriweather Sans Light"/>
                <a:sym typeface="Merriweather Sans Light"/>
              </a:endParaRPr>
            </a:p>
          </p:txBody>
        </p:sp>
        <p:sp>
          <p:nvSpPr>
            <p:cNvPr id="385" name="Google Shape;385;p33"/>
            <p:cNvSpPr txBox="1"/>
            <p:nvPr/>
          </p:nvSpPr>
          <p:spPr>
            <a:xfrm>
              <a:off x="-374699" y="-2104285"/>
              <a:ext cx="4724472" cy="2585320"/>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US" sz="1500" i="0" u="none" strike="noStrike" cap="none" dirty="0">
                  <a:solidFill>
                    <a:schemeClr val="accent1"/>
                  </a:solidFill>
                  <a:latin typeface="Merriweather Sans"/>
                  <a:ea typeface="Merriweather Sans"/>
                  <a:cs typeface="Merriweather Sans"/>
                  <a:sym typeface="Merriweather Sans"/>
                </a:rPr>
                <a:t>Culturally </a:t>
              </a:r>
            </a:p>
            <a:p>
              <a:pPr marL="0" marR="0" lvl="0" indent="0" algn="ctr" rtl="0">
                <a:lnSpc>
                  <a:spcPct val="140013"/>
                </a:lnSpc>
                <a:spcBef>
                  <a:spcPts val="0"/>
                </a:spcBef>
                <a:spcAft>
                  <a:spcPts val="0"/>
                </a:spcAft>
                <a:buNone/>
              </a:pPr>
              <a:r>
                <a:rPr lang="en-US" sz="1500" i="0" u="none" strike="noStrike" cap="none" dirty="0">
                  <a:solidFill>
                    <a:schemeClr val="accent1"/>
                  </a:solidFill>
                  <a:latin typeface="Merriweather Sans"/>
                  <a:ea typeface="Merriweather Sans"/>
                  <a:cs typeface="Merriweather Sans"/>
                  <a:sym typeface="Merriweather Sans"/>
                </a:rPr>
                <a:t>Responsive </a:t>
              </a:r>
            </a:p>
            <a:p>
              <a:pPr marL="0" marR="0" lvl="0" indent="0" algn="ctr" rtl="0">
                <a:lnSpc>
                  <a:spcPct val="140013"/>
                </a:lnSpc>
                <a:spcBef>
                  <a:spcPts val="0"/>
                </a:spcBef>
                <a:spcAft>
                  <a:spcPts val="0"/>
                </a:spcAft>
                <a:buNone/>
              </a:pPr>
              <a:r>
                <a:rPr lang="en-US" sz="1500" i="0" u="none" strike="noStrike" cap="none" dirty="0">
                  <a:solidFill>
                    <a:schemeClr val="accent1"/>
                  </a:solidFill>
                  <a:latin typeface="Merriweather Sans"/>
                  <a:ea typeface="Merriweather Sans"/>
                  <a:cs typeface="Merriweather Sans"/>
                  <a:sym typeface="Merriweather Sans"/>
                </a:rPr>
                <a:t>Pedagogy</a:t>
              </a:r>
              <a:endParaRPr sz="700" dirty="0">
                <a:solidFill>
                  <a:schemeClr val="accent1"/>
                </a:solidFill>
                <a:latin typeface="Merriweather Sans"/>
                <a:ea typeface="Merriweather Sans"/>
                <a:cs typeface="Merriweather Sans"/>
                <a:sym typeface="Merriweather Sans"/>
              </a:endParaRPr>
            </a:p>
          </p:txBody>
        </p:sp>
      </p:grpSp>
      <p:cxnSp>
        <p:nvCxnSpPr>
          <p:cNvPr id="395" name="Google Shape;395;p33"/>
          <p:cNvCxnSpPr>
            <a:cxnSpLocks/>
          </p:cNvCxnSpPr>
          <p:nvPr/>
        </p:nvCxnSpPr>
        <p:spPr>
          <a:xfrm>
            <a:off x="514350" y="3690014"/>
            <a:ext cx="1867902" cy="0"/>
          </a:xfrm>
          <a:prstGeom prst="straightConnector1">
            <a:avLst/>
          </a:prstGeom>
          <a:noFill/>
          <a:ln w="28575" cap="rnd" cmpd="sng">
            <a:solidFill>
              <a:schemeClr val="accent3"/>
            </a:solidFill>
            <a:prstDash val="solid"/>
            <a:round/>
            <a:headEnd type="none" w="sm" len="sm"/>
            <a:tailEnd type="none" w="sm" len="sm"/>
          </a:ln>
        </p:spPr>
      </p:cxnSp>
      <p:sp>
        <p:nvSpPr>
          <p:cNvPr id="27" name="Google Shape;375;p33">
            <a:extLst>
              <a:ext uri="{FF2B5EF4-FFF2-40B4-BE49-F238E27FC236}">
                <a16:creationId xmlns:a16="http://schemas.microsoft.com/office/drawing/2014/main" id="{314C4DE2-0C4A-48CD-BC14-2EE7EAC2DB32}"/>
              </a:ext>
            </a:extLst>
          </p:cNvPr>
          <p:cNvSpPr/>
          <p:nvPr/>
        </p:nvSpPr>
        <p:spPr>
          <a:xfrm>
            <a:off x="2551388" y="1607144"/>
            <a:ext cx="1867902" cy="3020207"/>
          </a:xfrm>
          <a:custGeom>
            <a:avLst/>
            <a:gdLst/>
            <a:ahLst/>
            <a:cxnLst/>
            <a:rect l="l" t="t" r="r" b="b"/>
            <a:pathLst>
              <a:path w="7948521" h="17477372" extrusionOk="0">
                <a:moveTo>
                  <a:pt x="0" y="0"/>
                </a:moveTo>
                <a:lnTo>
                  <a:pt x="0" y="17477372"/>
                </a:lnTo>
                <a:lnTo>
                  <a:pt x="7948521" y="17477372"/>
                </a:lnTo>
                <a:lnTo>
                  <a:pt x="7948521" y="0"/>
                </a:lnTo>
                <a:lnTo>
                  <a:pt x="0" y="0"/>
                </a:lnTo>
                <a:close/>
                <a:moveTo>
                  <a:pt x="7887561" y="17416411"/>
                </a:moveTo>
                <a:lnTo>
                  <a:pt x="59690" y="17416411"/>
                </a:lnTo>
                <a:lnTo>
                  <a:pt x="59690" y="59690"/>
                </a:lnTo>
                <a:lnTo>
                  <a:pt x="7887561" y="59690"/>
                </a:lnTo>
                <a:lnTo>
                  <a:pt x="7887561" y="17416411"/>
                </a:lnTo>
                <a:close/>
              </a:path>
            </a:pathLst>
          </a:custGeom>
          <a:solidFill>
            <a:schemeClr val="accent3"/>
          </a:solidFill>
          <a:ln>
            <a:noFill/>
          </a:ln>
        </p:spPr>
      </p:sp>
      <p:grpSp>
        <p:nvGrpSpPr>
          <p:cNvPr id="28" name="Google Shape;383;p33">
            <a:extLst>
              <a:ext uri="{FF2B5EF4-FFF2-40B4-BE49-F238E27FC236}">
                <a16:creationId xmlns:a16="http://schemas.microsoft.com/office/drawing/2014/main" id="{84D6968D-B044-4112-866A-5EAF527BD7EE}"/>
              </a:ext>
            </a:extLst>
          </p:cNvPr>
          <p:cNvGrpSpPr/>
          <p:nvPr/>
        </p:nvGrpSpPr>
        <p:grpSpPr>
          <a:xfrm>
            <a:off x="2732765" y="2990057"/>
            <a:ext cx="1510971" cy="1609445"/>
            <a:chOff x="0" y="-1387878"/>
            <a:chExt cx="4029256" cy="4291850"/>
          </a:xfrm>
        </p:grpSpPr>
        <p:sp>
          <p:nvSpPr>
            <p:cNvPr id="29" name="Google Shape;384;p33">
              <a:extLst>
                <a:ext uri="{FF2B5EF4-FFF2-40B4-BE49-F238E27FC236}">
                  <a16:creationId xmlns:a16="http://schemas.microsoft.com/office/drawing/2014/main" id="{BCCF1B8B-1F2F-4C03-B719-61CD49C0AB8D}"/>
                </a:ext>
              </a:extLst>
            </p:cNvPr>
            <p:cNvSpPr txBox="1"/>
            <p:nvPr/>
          </p:nvSpPr>
          <p:spPr>
            <a:xfrm>
              <a:off x="0" y="827507"/>
              <a:ext cx="4004400" cy="2076465"/>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1100" dirty="0">
                  <a:solidFill>
                    <a:schemeClr val="accent1"/>
                  </a:solidFill>
                  <a:latin typeface="Merriweather Sans Light"/>
                  <a:ea typeface="Merriweather Sans Light"/>
                  <a:cs typeface="Merriweather Sans Light"/>
                  <a:sym typeface="Merriweather Sans Light"/>
                </a:rPr>
                <a:t>Week-long facilitated online courses with instructional designers </a:t>
              </a:r>
              <a:endParaRPr sz="700" dirty="0">
                <a:solidFill>
                  <a:schemeClr val="accent1"/>
                </a:solidFill>
                <a:latin typeface="Merriweather Sans Light"/>
                <a:ea typeface="Merriweather Sans Light"/>
                <a:cs typeface="Merriweather Sans Light"/>
                <a:sym typeface="Merriweather Sans Light"/>
              </a:endParaRPr>
            </a:p>
          </p:txBody>
        </p:sp>
        <p:sp>
          <p:nvSpPr>
            <p:cNvPr id="30" name="Google Shape;385;p33">
              <a:extLst>
                <a:ext uri="{FF2B5EF4-FFF2-40B4-BE49-F238E27FC236}">
                  <a16:creationId xmlns:a16="http://schemas.microsoft.com/office/drawing/2014/main" id="{FDAADF74-3228-4ADF-8756-36A3C861856A}"/>
                </a:ext>
              </a:extLst>
            </p:cNvPr>
            <p:cNvSpPr txBox="1"/>
            <p:nvPr/>
          </p:nvSpPr>
          <p:spPr>
            <a:xfrm>
              <a:off x="24856" y="-1387878"/>
              <a:ext cx="4004400" cy="1723548"/>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US" sz="1500" i="0" u="none" strike="noStrike" cap="none" dirty="0">
                  <a:solidFill>
                    <a:schemeClr val="accent1"/>
                  </a:solidFill>
                  <a:latin typeface="Merriweather Sans"/>
                  <a:ea typeface="Merriweather Sans"/>
                  <a:cs typeface="Merriweather Sans"/>
                  <a:sym typeface="Merriweather Sans"/>
                </a:rPr>
                <a:t>Accessibility &amp; OER Training</a:t>
              </a:r>
              <a:endParaRPr sz="700" dirty="0">
                <a:solidFill>
                  <a:schemeClr val="accent1"/>
                </a:solidFill>
                <a:latin typeface="Merriweather Sans"/>
                <a:ea typeface="Merriweather Sans"/>
                <a:cs typeface="Merriweather Sans"/>
                <a:sym typeface="Merriweather Sans"/>
              </a:endParaRPr>
            </a:p>
          </p:txBody>
        </p:sp>
      </p:grpSp>
      <p:cxnSp>
        <p:nvCxnSpPr>
          <p:cNvPr id="31" name="Google Shape;395;p33">
            <a:extLst>
              <a:ext uri="{FF2B5EF4-FFF2-40B4-BE49-F238E27FC236}">
                <a16:creationId xmlns:a16="http://schemas.microsoft.com/office/drawing/2014/main" id="{1A6F9949-1B52-418E-8162-5A18990B7376}"/>
              </a:ext>
            </a:extLst>
          </p:cNvPr>
          <p:cNvCxnSpPr>
            <a:cxnSpLocks/>
          </p:cNvCxnSpPr>
          <p:nvPr/>
        </p:nvCxnSpPr>
        <p:spPr>
          <a:xfrm>
            <a:off x="2551388" y="3695834"/>
            <a:ext cx="1867902" cy="0"/>
          </a:xfrm>
          <a:prstGeom prst="straightConnector1">
            <a:avLst/>
          </a:prstGeom>
          <a:noFill/>
          <a:ln w="28575" cap="rnd" cmpd="sng">
            <a:solidFill>
              <a:schemeClr val="accent3"/>
            </a:solidFill>
            <a:prstDash val="solid"/>
            <a:round/>
            <a:headEnd type="none" w="sm" len="sm"/>
            <a:tailEnd type="none" w="sm" len="sm"/>
          </a:ln>
        </p:spPr>
      </p:cxnSp>
      <p:sp>
        <p:nvSpPr>
          <p:cNvPr id="32" name="Google Shape;375;p33">
            <a:extLst>
              <a:ext uri="{FF2B5EF4-FFF2-40B4-BE49-F238E27FC236}">
                <a16:creationId xmlns:a16="http://schemas.microsoft.com/office/drawing/2014/main" id="{480BF6CA-9635-42F6-85E5-63525249F1E4}"/>
              </a:ext>
            </a:extLst>
          </p:cNvPr>
          <p:cNvSpPr/>
          <p:nvPr/>
        </p:nvSpPr>
        <p:spPr>
          <a:xfrm>
            <a:off x="4603570" y="1614121"/>
            <a:ext cx="1867902" cy="3020207"/>
          </a:xfrm>
          <a:custGeom>
            <a:avLst/>
            <a:gdLst/>
            <a:ahLst/>
            <a:cxnLst/>
            <a:rect l="l" t="t" r="r" b="b"/>
            <a:pathLst>
              <a:path w="7948521" h="17477372" extrusionOk="0">
                <a:moveTo>
                  <a:pt x="0" y="0"/>
                </a:moveTo>
                <a:lnTo>
                  <a:pt x="0" y="17477372"/>
                </a:lnTo>
                <a:lnTo>
                  <a:pt x="7948521" y="17477372"/>
                </a:lnTo>
                <a:lnTo>
                  <a:pt x="7948521" y="0"/>
                </a:lnTo>
                <a:lnTo>
                  <a:pt x="0" y="0"/>
                </a:lnTo>
                <a:close/>
                <a:moveTo>
                  <a:pt x="7887561" y="17416411"/>
                </a:moveTo>
                <a:lnTo>
                  <a:pt x="59690" y="17416411"/>
                </a:lnTo>
                <a:lnTo>
                  <a:pt x="59690" y="59690"/>
                </a:lnTo>
                <a:lnTo>
                  <a:pt x="7887561" y="59690"/>
                </a:lnTo>
                <a:lnTo>
                  <a:pt x="7887561" y="17416411"/>
                </a:lnTo>
                <a:close/>
              </a:path>
            </a:pathLst>
          </a:custGeom>
          <a:solidFill>
            <a:schemeClr val="accent3"/>
          </a:solidFill>
          <a:ln>
            <a:noFill/>
          </a:ln>
        </p:spPr>
      </p:sp>
      <p:grpSp>
        <p:nvGrpSpPr>
          <p:cNvPr id="33" name="Google Shape;383;p33">
            <a:extLst>
              <a:ext uri="{FF2B5EF4-FFF2-40B4-BE49-F238E27FC236}">
                <a16:creationId xmlns:a16="http://schemas.microsoft.com/office/drawing/2014/main" id="{A185468F-9A24-45C3-94F6-3D846B9BE5FE}"/>
              </a:ext>
            </a:extLst>
          </p:cNvPr>
          <p:cNvGrpSpPr/>
          <p:nvPr/>
        </p:nvGrpSpPr>
        <p:grpSpPr>
          <a:xfrm>
            <a:off x="4669118" y="3022606"/>
            <a:ext cx="1802354" cy="1572863"/>
            <a:chOff x="-308877" y="-1319686"/>
            <a:chExt cx="4806277" cy="4194300"/>
          </a:xfrm>
        </p:grpSpPr>
        <p:sp>
          <p:nvSpPr>
            <p:cNvPr id="34" name="Google Shape;384;p33">
              <a:extLst>
                <a:ext uri="{FF2B5EF4-FFF2-40B4-BE49-F238E27FC236}">
                  <a16:creationId xmlns:a16="http://schemas.microsoft.com/office/drawing/2014/main" id="{6DDD6FAD-4A7A-4E60-8A57-4FB8AD250D92}"/>
                </a:ext>
              </a:extLst>
            </p:cNvPr>
            <p:cNvSpPr txBox="1"/>
            <p:nvPr/>
          </p:nvSpPr>
          <p:spPr>
            <a:xfrm>
              <a:off x="-308877" y="798148"/>
              <a:ext cx="4806277" cy="2076466"/>
            </a:xfrm>
            <a:prstGeom prst="rect">
              <a:avLst/>
            </a:prstGeom>
            <a:noFill/>
            <a:ln>
              <a:noFill/>
            </a:ln>
          </p:spPr>
          <p:txBody>
            <a:bodyPr spcFirstLastPara="1" wrap="square" lIns="0" tIns="0" rIns="0" bIns="0" anchor="t" anchorCtr="0">
              <a:spAutoFit/>
            </a:bodyPr>
            <a:lstStyle/>
            <a:p>
              <a:pPr lvl="0" algn="ctr">
                <a:lnSpc>
                  <a:spcPct val="115000"/>
                </a:lnSpc>
              </a:pPr>
              <a:r>
                <a:rPr lang="en-US" sz="1100" i="0" u="none" strike="noStrike" cap="none" dirty="0">
                  <a:solidFill>
                    <a:schemeClr val="accent1"/>
                  </a:solidFill>
                  <a:latin typeface="Merriweather Sans Light"/>
                  <a:ea typeface="Merriweather Sans Light"/>
                  <a:cs typeface="Merriweather Sans Light"/>
                  <a:sym typeface="Merriweather Sans Light"/>
                </a:rPr>
                <a:t>Openly licensed resource repositories , equity rubrics, and diverse image libraries</a:t>
              </a:r>
              <a:endParaRPr sz="700" dirty="0">
                <a:solidFill>
                  <a:schemeClr val="accent1"/>
                </a:solidFill>
                <a:latin typeface="Merriweather Sans Light"/>
                <a:ea typeface="Merriweather Sans Light"/>
                <a:cs typeface="Merriweather Sans Light"/>
                <a:sym typeface="Merriweather Sans Light"/>
              </a:endParaRPr>
            </a:p>
          </p:txBody>
        </p:sp>
        <p:sp>
          <p:nvSpPr>
            <p:cNvPr id="35" name="Google Shape;385;p33">
              <a:extLst>
                <a:ext uri="{FF2B5EF4-FFF2-40B4-BE49-F238E27FC236}">
                  <a16:creationId xmlns:a16="http://schemas.microsoft.com/office/drawing/2014/main" id="{913932EC-FD1A-4931-8265-694B41F98865}"/>
                </a:ext>
              </a:extLst>
            </p:cNvPr>
            <p:cNvSpPr txBox="1"/>
            <p:nvPr/>
          </p:nvSpPr>
          <p:spPr>
            <a:xfrm>
              <a:off x="0" y="-1319686"/>
              <a:ext cx="4004400" cy="1723548"/>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US" sz="1500" i="0" u="none" strike="noStrike" cap="none" dirty="0">
                  <a:solidFill>
                    <a:schemeClr val="accent1"/>
                  </a:solidFill>
                  <a:latin typeface="Merriweather Sans"/>
                  <a:ea typeface="Merriweather Sans"/>
                  <a:cs typeface="Merriweather Sans"/>
                  <a:sym typeface="Merriweather Sans"/>
                </a:rPr>
                <a:t>DEI &amp; OER Resources</a:t>
              </a:r>
              <a:endParaRPr sz="700" dirty="0">
                <a:solidFill>
                  <a:schemeClr val="accent1"/>
                </a:solidFill>
                <a:latin typeface="Merriweather Sans"/>
                <a:ea typeface="Merriweather Sans"/>
                <a:cs typeface="Merriweather Sans"/>
                <a:sym typeface="Merriweather Sans"/>
              </a:endParaRPr>
            </a:p>
          </p:txBody>
        </p:sp>
      </p:grpSp>
      <p:cxnSp>
        <p:nvCxnSpPr>
          <p:cNvPr id="36" name="Google Shape;395;p33">
            <a:extLst>
              <a:ext uri="{FF2B5EF4-FFF2-40B4-BE49-F238E27FC236}">
                <a16:creationId xmlns:a16="http://schemas.microsoft.com/office/drawing/2014/main" id="{09AEBCA8-E111-4080-B5CC-ACCEA04A51FD}"/>
              </a:ext>
            </a:extLst>
          </p:cNvPr>
          <p:cNvCxnSpPr>
            <a:cxnSpLocks/>
          </p:cNvCxnSpPr>
          <p:nvPr/>
        </p:nvCxnSpPr>
        <p:spPr>
          <a:xfrm>
            <a:off x="4603570" y="3702811"/>
            <a:ext cx="1867902" cy="0"/>
          </a:xfrm>
          <a:prstGeom prst="straightConnector1">
            <a:avLst/>
          </a:prstGeom>
          <a:noFill/>
          <a:ln w="28575" cap="rnd" cmpd="sng">
            <a:solidFill>
              <a:schemeClr val="accent3"/>
            </a:solidFill>
            <a:prstDash val="solid"/>
            <a:round/>
            <a:headEnd type="none" w="sm" len="sm"/>
            <a:tailEnd type="none" w="sm" len="sm"/>
          </a:ln>
        </p:spPr>
      </p:cxnSp>
      <p:sp>
        <p:nvSpPr>
          <p:cNvPr id="37" name="Google Shape;375;p33">
            <a:extLst>
              <a:ext uri="{FF2B5EF4-FFF2-40B4-BE49-F238E27FC236}">
                <a16:creationId xmlns:a16="http://schemas.microsoft.com/office/drawing/2014/main" id="{0C01916D-B7BC-4B87-9285-A175190D489C}"/>
              </a:ext>
            </a:extLst>
          </p:cNvPr>
          <p:cNvSpPr/>
          <p:nvPr/>
        </p:nvSpPr>
        <p:spPr>
          <a:xfrm>
            <a:off x="6648772" y="1607141"/>
            <a:ext cx="1867902" cy="3020207"/>
          </a:xfrm>
          <a:custGeom>
            <a:avLst/>
            <a:gdLst/>
            <a:ahLst/>
            <a:cxnLst/>
            <a:rect l="l" t="t" r="r" b="b"/>
            <a:pathLst>
              <a:path w="7948521" h="17477372" extrusionOk="0">
                <a:moveTo>
                  <a:pt x="0" y="0"/>
                </a:moveTo>
                <a:lnTo>
                  <a:pt x="0" y="17477372"/>
                </a:lnTo>
                <a:lnTo>
                  <a:pt x="7948521" y="17477372"/>
                </a:lnTo>
                <a:lnTo>
                  <a:pt x="7948521" y="0"/>
                </a:lnTo>
                <a:lnTo>
                  <a:pt x="0" y="0"/>
                </a:lnTo>
                <a:close/>
                <a:moveTo>
                  <a:pt x="7887561" y="17416411"/>
                </a:moveTo>
                <a:lnTo>
                  <a:pt x="59690" y="17416411"/>
                </a:lnTo>
                <a:lnTo>
                  <a:pt x="59690" y="59690"/>
                </a:lnTo>
                <a:lnTo>
                  <a:pt x="7887561" y="59690"/>
                </a:lnTo>
                <a:lnTo>
                  <a:pt x="7887561" y="17416411"/>
                </a:lnTo>
                <a:close/>
              </a:path>
            </a:pathLst>
          </a:custGeom>
          <a:solidFill>
            <a:schemeClr val="accent3"/>
          </a:solidFill>
          <a:ln>
            <a:noFill/>
          </a:ln>
        </p:spPr>
      </p:sp>
      <p:grpSp>
        <p:nvGrpSpPr>
          <p:cNvPr id="38" name="Google Shape;383;p33">
            <a:extLst>
              <a:ext uri="{FF2B5EF4-FFF2-40B4-BE49-F238E27FC236}">
                <a16:creationId xmlns:a16="http://schemas.microsoft.com/office/drawing/2014/main" id="{DF0B08ED-36FE-4817-BB51-9A2AC25EC86C}"/>
              </a:ext>
            </a:extLst>
          </p:cNvPr>
          <p:cNvGrpSpPr/>
          <p:nvPr/>
        </p:nvGrpSpPr>
        <p:grpSpPr>
          <a:xfrm>
            <a:off x="6769273" y="3007619"/>
            <a:ext cx="1685930" cy="1583051"/>
            <a:chOff x="-162336" y="-1341038"/>
            <a:chExt cx="4495813" cy="4221468"/>
          </a:xfrm>
        </p:grpSpPr>
        <p:sp>
          <p:nvSpPr>
            <p:cNvPr id="39" name="Google Shape;384;p33">
              <a:extLst>
                <a:ext uri="{FF2B5EF4-FFF2-40B4-BE49-F238E27FC236}">
                  <a16:creationId xmlns:a16="http://schemas.microsoft.com/office/drawing/2014/main" id="{2E12D6CF-B523-477A-8825-0F3D92CA32A8}"/>
                </a:ext>
              </a:extLst>
            </p:cNvPr>
            <p:cNvSpPr txBox="1"/>
            <p:nvPr/>
          </p:nvSpPr>
          <p:spPr>
            <a:xfrm>
              <a:off x="-162336" y="803964"/>
              <a:ext cx="4495813" cy="2076466"/>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1100" i="0" u="none" strike="noStrike" cap="none" dirty="0">
                  <a:solidFill>
                    <a:schemeClr val="accent1"/>
                  </a:solidFill>
                  <a:latin typeface="Merriweather Sans Light"/>
                  <a:ea typeface="Merriweather Sans Light"/>
                  <a:cs typeface="Merriweather Sans Light"/>
                  <a:sym typeface="Merriweather Sans Light"/>
                </a:rPr>
                <a:t>Developing week-long online courses for faculty on humanizing online teaching</a:t>
              </a:r>
              <a:endParaRPr sz="700" dirty="0">
                <a:solidFill>
                  <a:schemeClr val="accent1"/>
                </a:solidFill>
                <a:latin typeface="Merriweather Sans Light"/>
                <a:ea typeface="Merriweather Sans Light"/>
                <a:cs typeface="Merriweather Sans Light"/>
                <a:sym typeface="Merriweather Sans Light"/>
              </a:endParaRPr>
            </a:p>
          </p:txBody>
        </p:sp>
        <p:sp>
          <p:nvSpPr>
            <p:cNvPr id="40" name="Google Shape;385;p33">
              <a:extLst>
                <a:ext uri="{FF2B5EF4-FFF2-40B4-BE49-F238E27FC236}">
                  <a16:creationId xmlns:a16="http://schemas.microsoft.com/office/drawing/2014/main" id="{0AE8E68E-E773-41B8-AFA8-647E8F301CDB}"/>
                </a:ext>
              </a:extLst>
            </p:cNvPr>
            <p:cNvSpPr txBox="1"/>
            <p:nvPr/>
          </p:nvSpPr>
          <p:spPr>
            <a:xfrm>
              <a:off x="0" y="-1341038"/>
              <a:ext cx="4004400" cy="1723548"/>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US" sz="1500" i="0" u="none" strike="noStrike" cap="none" dirty="0">
                  <a:solidFill>
                    <a:schemeClr val="accent1"/>
                  </a:solidFill>
                  <a:latin typeface="Merriweather Sans"/>
                  <a:ea typeface="Merriweather Sans"/>
                  <a:cs typeface="Merriweather Sans"/>
                  <a:sym typeface="Merriweather Sans"/>
                </a:rPr>
                <a:t>Humanizing Online Teaching </a:t>
              </a:r>
              <a:endParaRPr sz="700" dirty="0">
                <a:solidFill>
                  <a:schemeClr val="accent1"/>
                </a:solidFill>
                <a:latin typeface="Merriweather Sans"/>
                <a:ea typeface="Merriweather Sans"/>
                <a:cs typeface="Merriweather Sans"/>
                <a:sym typeface="Merriweather Sans"/>
              </a:endParaRPr>
            </a:p>
          </p:txBody>
        </p:sp>
      </p:grpSp>
      <p:cxnSp>
        <p:nvCxnSpPr>
          <p:cNvPr id="41" name="Google Shape;395;p33">
            <a:extLst>
              <a:ext uri="{FF2B5EF4-FFF2-40B4-BE49-F238E27FC236}">
                <a16:creationId xmlns:a16="http://schemas.microsoft.com/office/drawing/2014/main" id="{98A58BA5-377D-4BF5-A47B-400CCA384F5A}"/>
              </a:ext>
            </a:extLst>
          </p:cNvPr>
          <p:cNvCxnSpPr>
            <a:cxnSpLocks/>
          </p:cNvCxnSpPr>
          <p:nvPr/>
        </p:nvCxnSpPr>
        <p:spPr>
          <a:xfrm>
            <a:off x="6648772" y="3695831"/>
            <a:ext cx="1867902" cy="0"/>
          </a:xfrm>
          <a:prstGeom prst="straightConnector1">
            <a:avLst/>
          </a:prstGeom>
          <a:noFill/>
          <a:ln w="28575" cap="rnd" cmpd="sng">
            <a:solidFill>
              <a:schemeClr val="accent3"/>
            </a:solidFill>
            <a:prstDash val="solid"/>
            <a:round/>
            <a:headEnd type="none" w="sm" len="sm"/>
            <a:tailEnd type="none" w="sm" len="sm"/>
          </a:ln>
        </p:spPr>
      </p:cxnSp>
      <p:sp>
        <p:nvSpPr>
          <p:cNvPr id="4" name="Rectangle 3">
            <a:extLst>
              <a:ext uri="{FF2B5EF4-FFF2-40B4-BE49-F238E27FC236}">
                <a16:creationId xmlns:a16="http://schemas.microsoft.com/office/drawing/2014/main" id="{1B7B5EEF-0AFA-4D92-809B-9D00927524E6}"/>
              </a:ext>
            </a:extLst>
          </p:cNvPr>
          <p:cNvSpPr/>
          <p:nvPr/>
        </p:nvSpPr>
        <p:spPr>
          <a:xfrm>
            <a:off x="1322740" y="474932"/>
            <a:ext cx="6348448" cy="707886"/>
          </a:xfrm>
          <a:prstGeom prst="rect">
            <a:avLst/>
          </a:prstGeom>
        </p:spPr>
        <p:txBody>
          <a:bodyPr wrap="square">
            <a:spAutoFit/>
          </a:bodyPr>
          <a:lstStyle/>
          <a:p>
            <a:pPr lvl="0" algn="ctr"/>
            <a:r>
              <a:rPr lang="en-US" sz="4000" dirty="0">
                <a:solidFill>
                  <a:schemeClr val="accent1"/>
                </a:solidFill>
                <a:latin typeface="Merriweather Sans"/>
                <a:ea typeface="Merriweather Sans"/>
                <a:cs typeface="Merriweather Sans"/>
                <a:sym typeface="Merriweather Sans"/>
              </a:rPr>
              <a:t>2023: Faculty Resources</a:t>
            </a:r>
            <a:endParaRPr lang="en-US" sz="700" dirty="0">
              <a:solidFill>
                <a:schemeClr val="accent1"/>
              </a:solidFill>
              <a:latin typeface="Merriweather Sans"/>
              <a:ea typeface="Merriweather Sans"/>
              <a:cs typeface="Merriweather Sans"/>
              <a:sym typeface="Merriweather Sans"/>
            </a:endParaRPr>
          </a:p>
        </p:txBody>
      </p:sp>
      <p:sp>
        <p:nvSpPr>
          <p:cNvPr id="44" name="Google Shape;151;p17">
            <a:extLst>
              <a:ext uri="{FF2B5EF4-FFF2-40B4-BE49-F238E27FC236}">
                <a16:creationId xmlns:a16="http://schemas.microsoft.com/office/drawing/2014/main" id="{0FD735F1-B1EF-4EC6-A980-C58A0C0CF736}"/>
              </a:ext>
            </a:extLst>
          </p:cNvPr>
          <p:cNvSpPr/>
          <p:nvPr/>
        </p:nvSpPr>
        <p:spPr>
          <a:xfrm>
            <a:off x="0" y="4896000"/>
            <a:ext cx="9144000" cy="247500"/>
          </a:xfrm>
          <a:prstGeom prst="rect">
            <a:avLst/>
          </a:prstGeom>
          <a:solidFill>
            <a:schemeClr val="accen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pic>
        <p:nvPicPr>
          <p:cNvPr id="6" name="Graphic 5" descr="Laptop">
            <a:extLst>
              <a:ext uri="{FF2B5EF4-FFF2-40B4-BE49-F238E27FC236}">
                <a16:creationId xmlns:a16="http://schemas.microsoft.com/office/drawing/2014/main" id="{AB2E8574-7060-43FD-B714-B5F86B4DD1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6390" y="1937637"/>
            <a:ext cx="914400" cy="914400"/>
          </a:xfrm>
          <a:prstGeom prst="rect">
            <a:avLst/>
          </a:prstGeom>
        </p:spPr>
      </p:pic>
      <p:pic>
        <p:nvPicPr>
          <p:cNvPr id="16" name="Graphic 15" descr="Cursor">
            <a:extLst>
              <a:ext uri="{FF2B5EF4-FFF2-40B4-BE49-F238E27FC236}">
                <a16:creationId xmlns:a16="http://schemas.microsoft.com/office/drawing/2014/main" id="{522A63C4-7DB5-4D04-A5DF-4A7338A092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23883" y="2164588"/>
            <a:ext cx="463051" cy="463051"/>
          </a:xfrm>
          <a:prstGeom prst="rect">
            <a:avLst/>
          </a:prstGeom>
        </p:spPr>
      </p:pic>
      <p:pic>
        <p:nvPicPr>
          <p:cNvPr id="2" name="Picture 1">
            <a:extLst>
              <a:ext uri="{FF2B5EF4-FFF2-40B4-BE49-F238E27FC236}">
                <a16:creationId xmlns:a16="http://schemas.microsoft.com/office/drawing/2014/main" id="{99253295-70C3-45DB-8C8B-68E06A8398A8}"/>
              </a:ext>
            </a:extLst>
          </p:cNvPr>
          <p:cNvPicPr>
            <a:picLocks noChangeAspect="1"/>
          </p:cNvPicPr>
          <p:nvPr/>
        </p:nvPicPr>
        <p:blipFill>
          <a:blip r:embed="rId7"/>
          <a:stretch>
            <a:fillRect/>
          </a:stretch>
        </p:blipFill>
        <p:spPr>
          <a:xfrm>
            <a:off x="7118429" y="1937637"/>
            <a:ext cx="962084" cy="964067"/>
          </a:xfrm>
          <a:prstGeom prst="rect">
            <a:avLst/>
          </a:prstGeom>
        </p:spPr>
      </p:pic>
      <p:pic>
        <p:nvPicPr>
          <p:cNvPr id="5" name="Picture 4">
            <a:extLst>
              <a:ext uri="{FF2B5EF4-FFF2-40B4-BE49-F238E27FC236}">
                <a16:creationId xmlns:a16="http://schemas.microsoft.com/office/drawing/2014/main" id="{CA4F6C4E-3C46-4E2B-B2C6-908329E29285}"/>
              </a:ext>
            </a:extLst>
          </p:cNvPr>
          <p:cNvPicPr>
            <a:picLocks noChangeAspect="1"/>
          </p:cNvPicPr>
          <p:nvPr/>
        </p:nvPicPr>
        <p:blipFill>
          <a:blip r:embed="rId8"/>
          <a:stretch>
            <a:fillRect/>
          </a:stretch>
        </p:blipFill>
        <p:spPr>
          <a:xfrm>
            <a:off x="913940" y="1726136"/>
            <a:ext cx="1075217" cy="1050066"/>
          </a:xfrm>
          <a:prstGeom prst="rect">
            <a:avLst/>
          </a:prstGeom>
        </p:spPr>
      </p:pic>
      <p:pic>
        <p:nvPicPr>
          <p:cNvPr id="7" name="Picture 6">
            <a:extLst>
              <a:ext uri="{FF2B5EF4-FFF2-40B4-BE49-F238E27FC236}">
                <a16:creationId xmlns:a16="http://schemas.microsoft.com/office/drawing/2014/main" id="{78C42A98-EC18-4B5F-B4B3-C876A96F24A7}"/>
              </a:ext>
            </a:extLst>
          </p:cNvPr>
          <p:cNvPicPr>
            <a:picLocks noChangeAspect="1"/>
          </p:cNvPicPr>
          <p:nvPr/>
        </p:nvPicPr>
        <p:blipFill>
          <a:blip r:embed="rId9"/>
          <a:stretch>
            <a:fillRect/>
          </a:stretch>
        </p:blipFill>
        <p:spPr>
          <a:xfrm>
            <a:off x="5028816" y="1860357"/>
            <a:ext cx="1027427" cy="1021488"/>
          </a:xfrm>
          <a:prstGeom prst="rect">
            <a:avLst/>
          </a:prstGeom>
        </p:spPr>
      </p:pic>
    </p:spTree>
    <p:extLst>
      <p:ext uri="{BB962C8B-B14F-4D97-AF65-F5344CB8AC3E}">
        <p14:creationId xmlns:p14="http://schemas.microsoft.com/office/powerpoint/2010/main" val="1841366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6397FE3-EF64-4065-A8F1-199FD4999BB7}"/>
              </a:ext>
            </a:extLst>
          </p:cNvPr>
          <p:cNvSpPr/>
          <p:nvPr/>
        </p:nvSpPr>
        <p:spPr>
          <a:xfrm>
            <a:off x="256573" y="1128252"/>
            <a:ext cx="4079572" cy="388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E4A68C4-FC25-4393-852B-F9BD5BDE86D7}"/>
              </a:ext>
            </a:extLst>
          </p:cNvPr>
          <p:cNvSpPr/>
          <p:nvPr/>
        </p:nvSpPr>
        <p:spPr>
          <a:xfrm>
            <a:off x="4790866" y="1128252"/>
            <a:ext cx="4079572" cy="388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Google Shape;137;p17">
            <a:extLst>
              <a:ext uri="{FF2B5EF4-FFF2-40B4-BE49-F238E27FC236}">
                <a16:creationId xmlns:a16="http://schemas.microsoft.com/office/drawing/2014/main" id="{C3F785F3-CE7C-470D-8468-ADBFBF575FDF}"/>
              </a:ext>
            </a:extLst>
          </p:cNvPr>
          <p:cNvCxnSpPr>
            <a:cxnSpLocks/>
          </p:cNvCxnSpPr>
          <p:nvPr/>
        </p:nvCxnSpPr>
        <p:spPr>
          <a:xfrm flipV="1">
            <a:off x="667275" y="1757740"/>
            <a:ext cx="3189549" cy="522"/>
          </a:xfrm>
          <a:prstGeom prst="straightConnector1">
            <a:avLst/>
          </a:prstGeom>
          <a:noFill/>
          <a:ln w="95250" cap="flat" cmpd="sng">
            <a:solidFill>
              <a:schemeClr val="accent3"/>
            </a:solidFill>
            <a:prstDash val="solid"/>
            <a:round/>
            <a:headEnd type="none" w="sm" len="sm"/>
            <a:tailEnd type="none" w="sm" len="sm"/>
          </a:ln>
        </p:spPr>
      </p:cxnSp>
      <p:pic>
        <p:nvPicPr>
          <p:cNvPr id="6" name="Picture 5">
            <a:extLst>
              <a:ext uri="{FF2B5EF4-FFF2-40B4-BE49-F238E27FC236}">
                <a16:creationId xmlns:a16="http://schemas.microsoft.com/office/drawing/2014/main" id="{4019A063-1746-4A72-8659-CF03735B70CA}"/>
              </a:ext>
            </a:extLst>
          </p:cNvPr>
          <p:cNvPicPr>
            <a:picLocks noChangeAspect="1"/>
          </p:cNvPicPr>
          <p:nvPr/>
        </p:nvPicPr>
        <p:blipFill>
          <a:blip r:embed="rId3"/>
          <a:stretch>
            <a:fillRect/>
          </a:stretch>
        </p:blipFill>
        <p:spPr>
          <a:xfrm>
            <a:off x="1020440" y="2063073"/>
            <a:ext cx="2551837" cy="1993246"/>
          </a:xfrm>
          <a:prstGeom prst="rect">
            <a:avLst/>
          </a:prstGeom>
        </p:spPr>
      </p:pic>
      <p:cxnSp>
        <p:nvCxnSpPr>
          <p:cNvPr id="7" name="Google Shape;137;p17">
            <a:extLst>
              <a:ext uri="{FF2B5EF4-FFF2-40B4-BE49-F238E27FC236}">
                <a16:creationId xmlns:a16="http://schemas.microsoft.com/office/drawing/2014/main" id="{D852AB9B-6ECA-4A59-A1A4-2ECBEBA5E1C6}"/>
              </a:ext>
            </a:extLst>
          </p:cNvPr>
          <p:cNvCxnSpPr>
            <a:cxnSpLocks/>
          </p:cNvCxnSpPr>
          <p:nvPr/>
        </p:nvCxnSpPr>
        <p:spPr>
          <a:xfrm flipV="1">
            <a:off x="5280074" y="1753223"/>
            <a:ext cx="3189549" cy="522"/>
          </a:xfrm>
          <a:prstGeom prst="straightConnector1">
            <a:avLst/>
          </a:prstGeom>
          <a:noFill/>
          <a:ln w="95250" cap="flat" cmpd="sng">
            <a:solidFill>
              <a:schemeClr val="accent3"/>
            </a:solidFill>
            <a:prstDash val="solid"/>
            <a:round/>
            <a:headEnd type="none" w="sm" len="sm"/>
            <a:tailEnd type="none" w="sm" len="sm"/>
          </a:ln>
        </p:spPr>
      </p:cxnSp>
      <p:sp>
        <p:nvSpPr>
          <p:cNvPr id="8" name="Google Shape;136;p17">
            <a:extLst>
              <a:ext uri="{FF2B5EF4-FFF2-40B4-BE49-F238E27FC236}">
                <a16:creationId xmlns:a16="http://schemas.microsoft.com/office/drawing/2014/main" id="{D2F9CA70-7C6B-47A8-88C7-0AF883021B9D}"/>
              </a:ext>
            </a:extLst>
          </p:cNvPr>
          <p:cNvSpPr txBox="1"/>
          <p:nvPr/>
        </p:nvSpPr>
        <p:spPr>
          <a:xfrm>
            <a:off x="514350" y="398951"/>
            <a:ext cx="8115300" cy="615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00" i="0" u="none" strike="noStrike" cap="none" dirty="0">
                <a:solidFill>
                  <a:schemeClr val="bg1"/>
                </a:solidFill>
                <a:latin typeface="Merriweather Sans"/>
                <a:ea typeface="Merriweather Sans"/>
                <a:cs typeface="Merriweather Sans"/>
                <a:sym typeface="Merriweather Sans"/>
              </a:rPr>
              <a:t>2023: Faculty Resources</a:t>
            </a:r>
            <a:endParaRPr sz="700" dirty="0">
              <a:solidFill>
                <a:schemeClr val="bg1"/>
              </a:solidFill>
              <a:latin typeface="Merriweather Sans"/>
              <a:ea typeface="Merriweather Sans"/>
              <a:cs typeface="Merriweather Sans"/>
              <a:sym typeface="Merriweather Sans"/>
            </a:endParaRPr>
          </a:p>
        </p:txBody>
      </p:sp>
      <p:pic>
        <p:nvPicPr>
          <p:cNvPr id="19" name="Picture 18">
            <a:extLst>
              <a:ext uri="{FF2B5EF4-FFF2-40B4-BE49-F238E27FC236}">
                <a16:creationId xmlns:a16="http://schemas.microsoft.com/office/drawing/2014/main" id="{BA01039C-3419-4358-9216-773BD0C6FCB8}"/>
              </a:ext>
            </a:extLst>
          </p:cNvPr>
          <p:cNvPicPr>
            <a:picLocks noChangeAspect="1"/>
          </p:cNvPicPr>
          <p:nvPr/>
        </p:nvPicPr>
        <p:blipFill>
          <a:blip r:embed="rId4"/>
          <a:stretch>
            <a:fillRect/>
          </a:stretch>
        </p:blipFill>
        <p:spPr>
          <a:xfrm>
            <a:off x="5179298" y="1828645"/>
            <a:ext cx="3391099" cy="2533889"/>
          </a:xfrm>
          <a:prstGeom prst="rect">
            <a:avLst/>
          </a:prstGeom>
        </p:spPr>
      </p:pic>
      <p:grpSp>
        <p:nvGrpSpPr>
          <p:cNvPr id="9" name="Google Shape;142;p17">
            <a:extLst>
              <a:ext uri="{FF2B5EF4-FFF2-40B4-BE49-F238E27FC236}">
                <a16:creationId xmlns:a16="http://schemas.microsoft.com/office/drawing/2014/main" id="{DC622847-080C-4C84-9855-296E8C36152B}"/>
              </a:ext>
            </a:extLst>
          </p:cNvPr>
          <p:cNvGrpSpPr/>
          <p:nvPr/>
        </p:nvGrpSpPr>
        <p:grpSpPr>
          <a:xfrm>
            <a:off x="5316752" y="1325278"/>
            <a:ext cx="3248703" cy="3457867"/>
            <a:chOff x="-1772669" y="-8242271"/>
            <a:chExt cx="8663208" cy="9149009"/>
          </a:xfrm>
        </p:grpSpPr>
        <p:sp>
          <p:nvSpPr>
            <p:cNvPr id="10" name="Google Shape;143;p17">
              <a:extLst>
                <a:ext uri="{FF2B5EF4-FFF2-40B4-BE49-F238E27FC236}">
                  <a16:creationId xmlns:a16="http://schemas.microsoft.com/office/drawing/2014/main" id="{780AC043-8707-499C-8336-9025DFE68FCD}"/>
                </a:ext>
              </a:extLst>
            </p:cNvPr>
            <p:cNvSpPr txBox="1"/>
            <p:nvPr/>
          </p:nvSpPr>
          <p:spPr>
            <a:xfrm>
              <a:off x="-1772669" y="-404335"/>
              <a:ext cx="8663208" cy="1311073"/>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dirty="0">
                  <a:solidFill>
                    <a:schemeClr val="accent1"/>
                  </a:solidFill>
                  <a:latin typeface="Merriweather Sans Light"/>
                  <a:ea typeface="Merriweather Sans Light"/>
                  <a:cs typeface="Merriweather Sans Light"/>
                  <a:sym typeface="Merriweather Sans Light"/>
                </a:rPr>
                <a:t>Self-paced learning modules created to fit the needs of COC faculty</a:t>
              </a:r>
              <a:endParaRPr dirty="0">
                <a:solidFill>
                  <a:schemeClr val="accent1"/>
                </a:solidFill>
                <a:latin typeface="Merriweather Sans Light"/>
                <a:ea typeface="Merriweather Sans Light"/>
                <a:cs typeface="Merriweather Sans Light"/>
                <a:sym typeface="Merriweather Sans Light"/>
              </a:endParaRPr>
            </a:p>
          </p:txBody>
        </p:sp>
        <p:sp>
          <p:nvSpPr>
            <p:cNvPr id="11" name="Google Shape;144;p17">
              <a:extLst>
                <a:ext uri="{FF2B5EF4-FFF2-40B4-BE49-F238E27FC236}">
                  <a16:creationId xmlns:a16="http://schemas.microsoft.com/office/drawing/2014/main" id="{D4C12021-71D8-429D-BF80-0961B321B3B7}"/>
                </a:ext>
              </a:extLst>
            </p:cNvPr>
            <p:cNvSpPr txBox="1"/>
            <p:nvPr/>
          </p:nvSpPr>
          <p:spPr>
            <a:xfrm>
              <a:off x="-774362" y="-8242271"/>
              <a:ext cx="6666600" cy="861774"/>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US" sz="1500" i="0" u="none" strike="noStrike" cap="none" dirty="0">
                  <a:solidFill>
                    <a:schemeClr val="accent1"/>
                  </a:solidFill>
                  <a:latin typeface="Merriweather Sans"/>
                  <a:ea typeface="Merriweather Sans"/>
                  <a:cs typeface="Merriweather Sans"/>
                  <a:sym typeface="Merriweather Sans"/>
                </a:rPr>
                <a:t>Online Self-paced Courses</a:t>
              </a:r>
              <a:endParaRPr sz="700" dirty="0">
                <a:solidFill>
                  <a:schemeClr val="accent1"/>
                </a:solidFill>
                <a:latin typeface="Merriweather Sans"/>
                <a:ea typeface="Merriweather Sans"/>
                <a:cs typeface="Merriweather Sans"/>
                <a:sym typeface="Merriweather Sans"/>
              </a:endParaRPr>
            </a:p>
          </p:txBody>
        </p:sp>
      </p:grpSp>
      <p:grpSp>
        <p:nvGrpSpPr>
          <p:cNvPr id="12" name="Google Shape;142;p17">
            <a:extLst>
              <a:ext uri="{FF2B5EF4-FFF2-40B4-BE49-F238E27FC236}">
                <a16:creationId xmlns:a16="http://schemas.microsoft.com/office/drawing/2014/main" id="{5EDEBAFC-337C-41A6-B928-2A9C76C0C60A}"/>
              </a:ext>
            </a:extLst>
          </p:cNvPr>
          <p:cNvGrpSpPr/>
          <p:nvPr/>
        </p:nvGrpSpPr>
        <p:grpSpPr>
          <a:xfrm>
            <a:off x="701583" y="1329293"/>
            <a:ext cx="3189548" cy="3577732"/>
            <a:chOff x="-1556436" y="-8073026"/>
            <a:chExt cx="8505459" cy="9540619"/>
          </a:xfrm>
        </p:grpSpPr>
        <p:sp>
          <p:nvSpPr>
            <p:cNvPr id="13" name="Google Shape;143;p17">
              <a:extLst>
                <a:ext uri="{FF2B5EF4-FFF2-40B4-BE49-F238E27FC236}">
                  <a16:creationId xmlns:a16="http://schemas.microsoft.com/office/drawing/2014/main" id="{764441A7-8B32-4E56-87C3-742D4455B317}"/>
                </a:ext>
              </a:extLst>
            </p:cNvPr>
            <p:cNvSpPr txBox="1"/>
            <p:nvPr/>
          </p:nvSpPr>
          <p:spPr>
            <a:xfrm>
              <a:off x="-1556436" y="-514487"/>
              <a:ext cx="8505459" cy="198208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dirty="0">
                  <a:solidFill>
                    <a:schemeClr val="accent1"/>
                  </a:solidFill>
                  <a:latin typeface="Merriweather Sans Light"/>
                  <a:ea typeface="Merriweather Sans Light"/>
                  <a:cs typeface="Merriweather Sans Light"/>
                  <a:sym typeface="Merriweather Sans Light"/>
                </a:rPr>
                <a:t>Ready-to-use content incorporating best practices in instructional design and accessibility</a:t>
              </a:r>
              <a:endParaRPr sz="900" dirty="0">
                <a:solidFill>
                  <a:schemeClr val="accent1"/>
                </a:solidFill>
                <a:latin typeface="Merriweather Sans Light"/>
                <a:ea typeface="Merriweather Sans Light"/>
                <a:cs typeface="Merriweather Sans Light"/>
                <a:sym typeface="Merriweather Sans Light"/>
              </a:endParaRPr>
            </a:p>
          </p:txBody>
        </p:sp>
        <p:sp>
          <p:nvSpPr>
            <p:cNvPr id="14" name="Google Shape;144;p17">
              <a:extLst>
                <a:ext uri="{FF2B5EF4-FFF2-40B4-BE49-F238E27FC236}">
                  <a16:creationId xmlns:a16="http://schemas.microsoft.com/office/drawing/2014/main" id="{65D517F5-AD78-42AE-BA42-EF7267ACAC97}"/>
                </a:ext>
              </a:extLst>
            </p:cNvPr>
            <p:cNvSpPr txBox="1"/>
            <p:nvPr/>
          </p:nvSpPr>
          <p:spPr>
            <a:xfrm>
              <a:off x="-637005" y="-8073026"/>
              <a:ext cx="6666599" cy="861773"/>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US" sz="1500" i="0" u="none" strike="noStrike" cap="none" dirty="0">
                  <a:solidFill>
                    <a:schemeClr val="accent1"/>
                  </a:solidFill>
                  <a:latin typeface="Merriweather Sans"/>
                  <a:ea typeface="Merriweather Sans"/>
                  <a:cs typeface="Merriweather Sans"/>
                  <a:sym typeface="Merriweather Sans"/>
                </a:rPr>
                <a:t>Canvas Course Templates</a:t>
              </a:r>
              <a:endParaRPr sz="700" dirty="0">
                <a:solidFill>
                  <a:schemeClr val="accent1"/>
                </a:solidFill>
                <a:latin typeface="Merriweather Sans"/>
                <a:ea typeface="Merriweather Sans"/>
                <a:cs typeface="Merriweather Sans"/>
                <a:sym typeface="Merriweather Sans"/>
              </a:endParaRPr>
            </a:p>
          </p:txBody>
        </p:sp>
      </p:grpSp>
      <p:sp>
        <p:nvSpPr>
          <p:cNvPr id="5" name="Rectangle 4">
            <a:extLst>
              <a:ext uri="{FF2B5EF4-FFF2-40B4-BE49-F238E27FC236}">
                <a16:creationId xmlns:a16="http://schemas.microsoft.com/office/drawing/2014/main" id="{8A705A78-247A-4CFB-B272-835667FBC401}"/>
              </a:ext>
            </a:extLst>
          </p:cNvPr>
          <p:cNvSpPr/>
          <p:nvPr/>
        </p:nvSpPr>
        <p:spPr>
          <a:xfrm>
            <a:off x="256573" y="1128252"/>
            <a:ext cx="4096562" cy="38862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6A1E16-653E-48C5-BA2A-CE99A50D6102}"/>
              </a:ext>
            </a:extLst>
          </p:cNvPr>
          <p:cNvSpPr/>
          <p:nvPr/>
        </p:nvSpPr>
        <p:spPr>
          <a:xfrm>
            <a:off x="4775819" y="1128252"/>
            <a:ext cx="4096562" cy="38862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194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6"/>
        <p:cNvGrpSpPr/>
        <p:nvPr/>
      </p:nvGrpSpPr>
      <p:grpSpPr>
        <a:xfrm>
          <a:off x="0" y="0"/>
          <a:ext cx="0" cy="0"/>
          <a:chOff x="0" y="0"/>
          <a:chExt cx="0" cy="0"/>
        </a:xfrm>
      </p:grpSpPr>
      <p:sp>
        <p:nvSpPr>
          <p:cNvPr id="618" name="Google Shape;618;p37"/>
          <p:cNvSpPr/>
          <p:nvPr/>
        </p:nvSpPr>
        <p:spPr>
          <a:xfrm>
            <a:off x="-201460" y="-10202"/>
            <a:ext cx="5226042" cy="5153700"/>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620" name="Google Shape;620;p37"/>
          <p:cNvSpPr txBox="1"/>
          <p:nvPr/>
        </p:nvSpPr>
        <p:spPr>
          <a:xfrm>
            <a:off x="184466" y="187164"/>
            <a:ext cx="4017633" cy="1994392"/>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4800" i="0" u="none" strike="noStrike" cap="none" dirty="0">
                <a:solidFill>
                  <a:schemeClr val="bg1"/>
                </a:solidFill>
                <a:latin typeface="Merriweather Sans"/>
                <a:ea typeface="Merriweather Sans"/>
                <a:cs typeface="Merriweather Sans"/>
                <a:sym typeface="Merriweather Sans"/>
              </a:rPr>
              <a:t>Student Support Resources</a:t>
            </a:r>
            <a:endParaRPr sz="4800" dirty="0">
              <a:solidFill>
                <a:schemeClr val="bg1"/>
              </a:solidFill>
              <a:latin typeface="Merriweather Sans"/>
              <a:ea typeface="Merriweather Sans"/>
              <a:cs typeface="Merriweather Sans"/>
              <a:sym typeface="Merriweather Sans"/>
            </a:endParaRPr>
          </a:p>
        </p:txBody>
      </p:sp>
      <p:sp>
        <p:nvSpPr>
          <p:cNvPr id="2" name="Rectangle 1">
            <a:extLst>
              <a:ext uri="{FF2B5EF4-FFF2-40B4-BE49-F238E27FC236}">
                <a16:creationId xmlns:a16="http://schemas.microsoft.com/office/drawing/2014/main" id="{6E4C80AF-CA4B-45C7-A5F1-3FDE5ABB8461}"/>
              </a:ext>
            </a:extLst>
          </p:cNvPr>
          <p:cNvSpPr/>
          <p:nvPr/>
        </p:nvSpPr>
        <p:spPr>
          <a:xfrm>
            <a:off x="0" y="2434740"/>
            <a:ext cx="4476206" cy="2352054"/>
          </a:xfrm>
          <a:prstGeom prst="rect">
            <a:avLst/>
          </a:prstGeom>
        </p:spPr>
        <p:txBody>
          <a:bodyPr wrap="square">
            <a:spAutoFit/>
          </a:bodyPr>
          <a:lstStyle/>
          <a:p>
            <a:pPr marL="285750" indent="-285750">
              <a:lnSpc>
                <a:spcPct val="150000"/>
              </a:lnSpc>
              <a:buClr>
                <a:schemeClr val="bg1"/>
              </a:buClr>
              <a:buFont typeface="Arial" panose="020B0604020202020204" pitchFamily="34" charset="0"/>
              <a:buChar char="•"/>
            </a:pPr>
            <a:r>
              <a:rPr lang="en-US" sz="2000" dirty="0">
                <a:solidFill>
                  <a:schemeClr val="bg1"/>
                </a:solidFill>
                <a:latin typeface="Merriweather Sans" panose="020B0604020202020204" charset="0"/>
              </a:rPr>
              <a:t>Online Readiness Self-Assessment</a:t>
            </a:r>
          </a:p>
          <a:p>
            <a:pPr marL="285750" indent="-285750">
              <a:lnSpc>
                <a:spcPct val="150000"/>
              </a:lnSpc>
              <a:buClr>
                <a:schemeClr val="bg1"/>
              </a:buClr>
              <a:buFont typeface="Arial" panose="020B0604020202020204" pitchFamily="34" charset="0"/>
              <a:buChar char="•"/>
            </a:pPr>
            <a:r>
              <a:rPr lang="en-US" sz="2000" dirty="0">
                <a:solidFill>
                  <a:schemeClr val="bg1"/>
                </a:solidFill>
                <a:latin typeface="Merriweather Sans" panose="020B0604020202020204" charset="0"/>
              </a:rPr>
              <a:t>Orientation Letters</a:t>
            </a:r>
          </a:p>
          <a:p>
            <a:pPr marL="285750" indent="-285750">
              <a:lnSpc>
                <a:spcPct val="150000"/>
              </a:lnSpc>
              <a:buClr>
                <a:schemeClr val="bg1"/>
              </a:buClr>
              <a:buFont typeface="Arial" panose="020B0604020202020204" pitchFamily="34" charset="0"/>
              <a:buChar char="•"/>
            </a:pPr>
            <a:r>
              <a:rPr lang="en-US" sz="2000" dirty="0">
                <a:solidFill>
                  <a:schemeClr val="bg1"/>
                </a:solidFill>
                <a:latin typeface="Merriweather Sans" panose="020B0604020202020204" charset="0"/>
              </a:rPr>
              <a:t>Student Emails</a:t>
            </a:r>
          </a:p>
          <a:p>
            <a:pPr marL="285750" indent="-285750">
              <a:lnSpc>
                <a:spcPct val="150000"/>
              </a:lnSpc>
              <a:buClr>
                <a:schemeClr val="bg1"/>
              </a:buClr>
              <a:buFont typeface="Arial" panose="020B0604020202020204" pitchFamily="34" charset="0"/>
              <a:buChar char="•"/>
            </a:pPr>
            <a:r>
              <a:rPr lang="en-US" sz="2000" dirty="0">
                <a:solidFill>
                  <a:schemeClr val="bg1"/>
                </a:solidFill>
                <a:latin typeface="Merriweather Sans" panose="020B0604020202020204" charset="0"/>
              </a:rPr>
              <a:t>Phone &amp; Zoom Support</a:t>
            </a:r>
          </a:p>
        </p:txBody>
      </p:sp>
      <p:pic>
        <p:nvPicPr>
          <p:cNvPr id="5" name="Picture 4">
            <a:extLst>
              <a:ext uri="{FF2B5EF4-FFF2-40B4-BE49-F238E27FC236}">
                <a16:creationId xmlns:a16="http://schemas.microsoft.com/office/drawing/2014/main" id="{B1B0478B-3044-48E0-8498-597B08D5829A}"/>
              </a:ext>
            </a:extLst>
          </p:cNvPr>
          <p:cNvPicPr>
            <a:picLocks noChangeAspect="1"/>
          </p:cNvPicPr>
          <p:nvPr/>
        </p:nvPicPr>
        <p:blipFill>
          <a:blip r:embed="rId3"/>
          <a:stretch>
            <a:fillRect/>
          </a:stretch>
        </p:blipFill>
        <p:spPr>
          <a:xfrm>
            <a:off x="3833091" y="1329030"/>
            <a:ext cx="4660909" cy="3101059"/>
          </a:xfrm>
          <a:prstGeom prst="rect">
            <a:avLst/>
          </a:prstGeom>
          <a:ln w="57150">
            <a:solidFill>
              <a:schemeClr val="accent3"/>
            </a:solidFill>
          </a:ln>
        </p:spPr>
      </p:pic>
    </p:spTree>
    <p:extLst>
      <p:ext uri="{BB962C8B-B14F-4D97-AF65-F5344CB8AC3E}">
        <p14:creationId xmlns:p14="http://schemas.microsoft.com/office/powerpoint/2010/main" val="2837447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F3AC84-AA0E-45D6-94FC-05503AAA5A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3" name="Rectangle 2">
            <a:extLst>
              <a:ext uri="{FF2B5EF4-FFF2-40B4-BE49-F238E27FC236}">
                <a16:creationId xmlns:a16="http://schemas.microsoft.com/office/drawing/2014/main" id="{85EB9217-E3DD-423E-AEED-3545F2D9A522}"/>
              </a:ext>
            </a:extLst>
          </p:cNvPr>
          <p:cNvSpPr/>
          <p:nvPr/>
        </p:nvSpPr>
        <p:spPr>
          <a:xfrm>
            <a:off x="-27449" y="4212"/>
            <a:ext cx="4119418" cy="5143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911F074-A9C5-4973-A6D7-2394747AA89C}"/>
              </a:ext>
            </a:extLst>
          </p:cNvPr>
          <p:cNvSpPr/>
          <p:nvPr/>
        </p:nvSpPr>
        <p:spPr>
          <a:xfrm>
            <a:off x="213107" y="349110"/>
            <a:ext cx="4572000" cy="1754326"/>
          </a:xfrm>
          <a:prstGeom prst="rect">
            <a:avLst/>
          </a:prstGeom>
        </p:spPr>
        <p:txBody>
          <a:bodyPr>
            <a:spAutoFit/>
          </a:bodyPr>
          <a:lstStyle/>
          <a:p>
            <a:pPr lvl="0"/>
            <a:r>
              <a:rPr lang="en-US" sz="5400" dirty="0">
                <a:solidFill>
                  <a:srgbClr val="FFFFFF"/>
                </a:solidFill>
                <a:latin typeface="Merriweather Sans" panose="020B0604020202020204" charset="0"/>
              </a:rPr>
              <a:t>CVC Course Exchange</a:t>
            </a:r>
          </a:p>
        </p:txBody>
      </p:sp>
      <p:pic>
        <p:nvPicPr>
          <p:cNvPr id="5" name="Picture 2" descr="Student with mobile and laptop">
            <a:extLst>
              <a:ext uri="{FF2B5EF4-FFF2-40B4-BE49-F238E27FC236}">
                <a16:creationId xmlns:a16="http://schemas.microsoft.com/office/drawing/2014/main" id="{3F4A76A8-B31A-4C46-8B32-78D859026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60" y="2342596"/>
            <a:ext cx="3678447" cy="2451794"/>
          </a:xfrm>
          <a:prstGeom prst="rect">
            <a:avLst/>
          </a:prstGeom>
          <a:noFill/>
          <a:ln w="57150">
            <a:solidFill>
              <a:schemeClr val="accent3"/>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ED2B53-012A-4FC2-9BD4-3B11615CC99D}"/>
              </a:ext>
            </a:extLst>
          </p:cNvPr>
          <p:cNvSpPr txBox="1"/>
          <p:nvPr/>
        </p:nvSpPr>
        <p:spPr>
          <a:xfrm>
            <a:off x="5025663" y="593240"/>
            <a:ext cx="3905230" cy="4339650"/>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n-US" sz="2000" dirty="0">
                <a:solidFill>
                  <a:schemeClr val="accent1"/>
                </a:solidFill>
                <a:latin typeface="Merriweather Sans Light" panose="020B0604020202020204" charset="0"/>
              </a:rPr>
              <a:t>COC is now a Teaching College in the CVC Exchange</a:t>
            </a:r>
          </a:p>
          <a:p>
            <a:pPr marL="171450" indent="-171450">
              <a:buClr>
                <a:schemeClr val="accent1"/>
              </a:buClr>
              <a:buFont typeface="Arial" panose="020B0604020202020204" pitchFamily="34" charset="0"/>
              <a:buChar char="•"/>
            </a:pPr>
            <a:endParaRPr lang="en-US" sz="1200" dirty="0">
              <a:solidFill>
                <a:schemeClr val="accent1"/>
              </a:solidFill>
              <a:latin typeface="Merriweather Sans Light" panose="020B0604020202020204" charset="0"/>
            </a:endParaRPr>
          </a:p>
          <a:p>
            <a:pPr marL="342900" indent="-342900">
              <a:buClr>
                <a:schemeClr val="accent1"/>
              </a:buClr>
              <a:buFont typeface="Arial" panose="020B0604020202020204" pitchFamily="34" charset="0"/>
              <a:buChar char="•"/>
            </a:pPr>
            <a:r>
              <a:rPr lang="en-US" sz="2000" dirty="0">
                <a:solidFill>
                  <a:schemeClr val="accent1"/>
                </a:solidFill>
                <a:latin typeface="Merriweather Sans Light" panose="020B0604020202020204" charset="0"/>
              </a:rPr>
              <a:t>Students from other CCCs can enroll in our Online and OnlineLIVE courses</a:t>
            </a:r>
          </a:p>
          <a:p>
            <a:pPr marL="285750" indent="-285750">
              <a:buClr>
                <a:schemeClr val="accent1"/>
              </a:buClr>
              <a:buFont typeface="Arial" panose="020B0604020202020204" pitchFamily="34" charset="0"/>
              <a:buChar char="•"/>
            </a:pPr>
            <a:endParaRPr lang="en-US" sz="1200" dirty="0">
              <a:solidFill>
                <a:schemeClr val="accent1"/>
              </a:solidFill>
              <a:latin typeface="Merriweather Sans Light" panose="020B0604020202020204" charset="0"/>
            </a:endParaRPr>
          </a:p>
          <a:p>
            <a:pPr marL="342900" indent="-342900">
              <a:buClr>
                <a:schemeClr val="accent1"/>
              </a:buClr>
              <a:buFont typeface="Arial" panose="020B0604020202020204" pitchFamily="34" charset="0"/>
              <a:buChar char="•"/>
            </a:pPr>
            <a:r>
              <a:rPr lang="en-US" sz="2000" dirty="0">
                <a:solidFill>
                  <a:schemeClr val="accent1"/>
                </a:solidFill>
                <a:latin typeface="Merriweather Sans Light" panose="020B0604020202020204" charset="0"/>
              </a:rPr>
              <a:t>Students register in the Exchange after all COC priority student registration dates have passed</a:t>
            </a:r>
          </a:p>
          <a:p>
            <a:pPr>
              <a:buClr>
                <a:schemeClr val="accent1"/>
              </a:buClr>
            </a:pPr>
            <a:endParaRPr lang="en-US" sz="1200" dirty="0">
              <a:solidFill>
                <a:schemeClr val="accent1"/>
              </a:solidFill>
              <a:latin typeface="Merriweather Sans Light" panose="020B0604020202020204" charset="0"/>
            </a:endParaRPr>
          </a:p>
          <a:p>
            <a:pPr marL="342900" indent="-342900">
              <a:buClr>
                <a:schemeClr val="accent1"/>
              </a:buClr>
              <a:buFont typeface="Arial" panose="020B0604020202020204" pitchFamily="34" charset="0"/>
              <a:buChar char="•"/>
            </a:pPr>
            <a:r>
              <a:rPr lang="en-US" sz="2000" dirty="0">
                <a:solidFill>
                  <a:schemeClr val="accent1"/>
                </a:solidFill>
                <a:latin typeface="Merriweather Sans Light" panose="020B0604020202020204" charset="0"/>
              </a:rPr>
              <a:t>Students (and faculty) can access FAQs on Online Ed’s website</a:t>
            </a:r>
          </a:p>
        </p:txBody>
      </p:sp>
    </p:spTree>
    <p:extLst>
      <p:ext uri="{BB962C8B-B14F-4D97-AF65-F5344CB8AC3E}">
        <p14:creationId xmlns:p14="http://schemas.microsoft.com/office/powerpoint/2010/main" val="2537980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Rectangle 1">
            <a:extLst>
              <a:ext uri="{FF2B5EF4-FFF2-40B4-BE49-F238E27FC236}">
                <a16:creationId xmlns:a16="http://schemas.microsoft.com/office/drawing/2014/main" id="{9211A84E-B0F2-4301-BEFE-B2200339F980}"/>
              </a:ext>
            </a:extLst>
          </p:cNvPr>
          <p:cNvSpPr/>
          <p:nvPr/>
        </p:nvSpPr>
        <p:spPr>
          <a:xfrm>
            <a:off x="3805382" y="0"/>
            <a:ext cx="5338618" cy="5070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Google Shape;102;p14"/>
          <p:cNvSpPr/>
          <p:nvPr/>
        </p:nvSpPr>
        <p:spPr>
          <a:xfrm>
            <a:off x="0" y="4892259"/>
            <a:ext cx="9144000" cy="251400"/>
          </a:xfrm>
          <a:prstGeom prst="rect">
            <a:avLst/>
          </a:prstGeom>
          <a:solidFill>
            <a:schemeClr val="l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cxnSp>
        <p:nvCxnSpPr>
          <p:cNvPr id="103" name="Google Shape;103;p14"/>
          <p:cNvCxnSpPr/>
          <p:nvPr/>
        </p:nvCxnSpPr>
        <p:spPr>
          <a:xfrm>
            <a:off x="0" y="4844634"/>
            <a:ext cx="9144000" cy="0"/>
          </a:xfrm>
          <a:prstGeom prst="straightConnector1">
            <a:avLst/>
          </a:prstGeom>
          <a:noFill/>
          <a:ln w="95250" cap="flat" cmpd="sng">
            <a:solidFill>
              <a:schemeClr val="accent3"/>
            </a:solidFill>
            <a:prstDash val="solid"/>
            <a:round/>
            <a:headEnd type="none" w="sm" len="sm"/>
            <a:tailEnd type="none" w="sm" len="sm"/>
          </a:ln>
        </p:spPr>
      </p:cxnSp>
      <p:sp>
        <p:nvSpPr>
          <p:cNvPr id="106" name="Google Shape;106;p14"/>
          <p:cNvSpPr txBox="1"/>
          <p:nvPr/>
        </p:nvSpPr>
        <p:spPr>
          <a:xfrm>
            <a:off x="5330311" y="806823"/>
            <a:ext cx="3314925" cy="3385542"/>
          </a:xfrm>
          <a:prstGeom prst="rect">
            <a:avLst/>
          </a:prstGeom>
          <a:noFill/>
          <a:ln>
            <a:noFill/>
          </a:ln>
        </p:spPr>
        <p:txBody>
          <a:bodyPr spcFirstLastPara="1" wrap="square" lIns="0" tIns="0" rIns="0" bIns="0" anchor="t" anchorCtr="0">
            <a:spAutoFit/>
          </a:bodyPr>
          <a:lstStyle/>
          <a:p>
            <a:pPr lvl="0"/>
            <a:r>
              <a:rPr lang="en-US" sz="4400" dirty="0">
                <a:solidFill>
                  <a:schemeClr val="bg1"/>
                </a:solidFill>
                <a:latin typeface="Merriweather Sans"/>
                <a:ea typeface="Merriweather Sans"/>
                <a:cs typeface="Merriweather Sans"/>
                <a:sym typeface="Merriweather Sans"/>
              </a:rPr>
              <a:t>What’s new with Zero Textbook Cost classes?</a:t>
            </a:r>
          </a:p>
        </p:txBody>
      </p:sp>
      <p:pic>
        <p:nvPicPr>
          <p:cNvPr id="4" name="Picture 3">
            <a:extLst>
              <a:ext uri="{FF2B5EF4-FFF2-40B4-BE49-F238E27FC236}">
                <a16:creationId xmlns:a16="http://schemas.microsoft.com/office/drawing/2014/main" id="{D363F5E2-0C0E-4B43-8318-719C54916337}"/>
              </a:ext>
            </a:extLst>
          </p:cNvPr>
          <p:cNvPicPr>
            <a:picLocks noChangeAspect="1"/>
          </p:cNvPicPr>
          <p:nvPr/>
        </p:nvPicPr>
        <p:blipFill rotWithShape="1">
          <a:blip r:embed="rId3"/>
          <a:srcRect l="12501" t="48" r="22796" b="3017"/>
          <a:stretch/>
        </p:blipFill>
        <p:spPr>
          <a:xfrm>
            <a:off x="498764" y="462976"/>
            <a:ext cx="4073236" cy="4073236"/>
          </a:xfrm>
          <a:prstGeom prst="rect">
            <a:avLst/>
          </a:prstGeom>
        </p:spPr>
      </p:pic>
    </p:spTree>
    <p:extLst>
      <p:ext uri="{BB962C8B-B14F-4D97-AF65-F5344CB8AC3E}">
        <p14:creationId xmlns:p14="http://schemas.microsoft.com/office/powerpoint/2010/main" val="2065804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6"/>
          <p:cNvSpPr/>
          <p:nvPr/>
        </p:nvSpPr>
        <p:spPr>
          <a:xfrm>
            <a:off x="0" y="0"/>
            <a:ext cx="3870036" cy="5143500"/>
          </a:xfrm>
          <a:prstGeom prst="rect">
            <a:avLst/>
          </a:prstGeom>
          <a:solidFill>
            <a:schemeClr val="accen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1" name="Google Shape;121;p16"/>
          <p:cNvSpPr txBox="1"/>
          <p:nvPr/>
        </p:nvSpPr>
        <p:spPr>
          <a:xfrm>
            <a:off x="575807" y="490501"/>
            <a:ext cx="3125100" cy="1329595"/>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4800" i="0" u="none" strike="noStrike" cap="none" dirty="0">
                <a:solidFill>
                  <a:schemeClr val="bg1"/>
                </a:solidFill>
                <a:latin typeface="Merriweather Sans"/>
                <a:ea typeface="Merriweather Sans"/>
                <a:cs typeface="Merriweather Sans"/>
                <a:sym typeface="Merriweather Sans"/>
              </a:rPr>
              <a:t>ZTC Defined</a:t>
            </a:r>
            <a:endParaRPr sz="4800" dirty="0">
              <a:solidFill>
                <a:schemeClr val="bg1"/>
              </a:solidFill>
              <a:latin typeface="Merriweather Sans"/>
              <a:ea typeface="Merriweather Sans"/>
              <a:cs typeface="Merriweather Sans"/>
              <a:sym typeface="Merriweather Sans"/>
            </a:endParaRPr>
          </a:p>
        </p:txBody>
      </p:sp>
      <p:grpSp>
        <p:nvGrpSpPr>
          <p:cNvPr id="122" name="Google Shape;122;p16"/>
          <p:cNvGrpSpPr/>
          <p:nvPr/>
        </p:nvGrpSpPr>
        <p:grpSpPr>
          <a:xfrm>
            <a:off x="4959652" y="1115754"/>
            <a:ext cx="4481154" cy="3228918"/>
            <a:chOff x="209615" y="1408298"/>
            <a:chExt cx="11168493" cy="8344474"/>
          </a:xfrm>
        </p:grpSpPr>
        <p:cxnSp>
          <p:nvCxnSpPr>
            <p:cNvPr id="123" name="Google Shape;123;p16"/>
            <p:cNvCxnSpPr/>
            <p:nvPr/>
          </p:nvCxnSpPr>
          <p:spPr>
            <a:xfrm>
              <a:off x="209615" y="1408298"/>
              <a:ext cx="9906001" cy="0"/>
            </a:xfrm>
            <a:prstGeom prst="straightConnector1">
              <a:avLst/>
            </a:prstGeom>
            <a:noFill/>
            <a:ln w="38100" cap="rnd" cmpd="sng">
              <a:solidFill>
                <a:schemeClr val="accent3"/>
              </a:solidFill>
              <a:prstDash val="solid"/>
              <a:round/>
              <a:headEnd type="none" w="sm" len="sm"/>
              <a:tailEnd type="none" w="sm" len="sm"/>
            </a:ln>
          </p:spPr>
        </p:cxnSp>
        <p:sp>
          <p:nvSpPr>
            <p:cNvPr id="124" name="Google Shape;124;p16"/>
            <p:cNvSpPr txBox="1"/>
            <p:nvPr/>
          </p:nvSpPr>
          <p:spPr>
            <a:xfrm>
              <a:off x="209615" y="2594306"/>
              <a:ext cx="11168493" cy="7158466"/>
            </a:xfrm>
            <a:prstGeom prst="rect">
              <a:avLst/>
            </a:prstGeom>
            <a:noFill/>
            <a:ln>
              <a:noFill/>
            </a:ln>
          </p:spPr>
          <p:txBody>
            <a:bodyPr spcFirstLastPara="1" wrap="square" lIns="0" tIns="0" rIns="0" bIns="0" anchor="t" anchorCtr="0">
              <a:spAutoFit/>
            </a:bodyPr>
            <a:lstStyle/>
            <a:p>
              <a:pPr lvl="0">
                <a:lnSpc>
                  <a:spcPct val="150000"/>
                </a:lnSpc>
              </a:pPr>
              <a:r>
                <a:rPr lang="en-US" sz="2400" dirty="0">
                  <a:solidFill>
                    <a:schemeClr val="dk1"/>
                  </a:solidFill>
                  <a:latin typeface="Merriweather Sans Light"/>
                  <a:sym typeface="Merriweather Sans Light"/>
                </a:rPr>
                <a:t>Zero Textbook Cost (ZTC) courses utilize Open Educational Resources (OER) to provide free digital textbooks to students</a:t>
              </a:r>
            </a:p>
          </p:txBody>
        </p:sp>
      </p:grpSp>
      <p:pic>
        <p:nvPicPr>
          <p:cNvPr id="2" name="Picture 1">
            <a:extLst>
              <a:ext uri="{FF2B5EF4-FFF2-40B4-BE49-F238E27FC236}">
                <a16:creationId xmlns:a16="http://schemas.microsoft.com/office/drawing/2014/main" id="{C514DB03-E4B5-4C13-9F4A-9AD1DA09529F}"/>
              </a:ext>
            </a:extLst>
          </p:cNvPr>
          <p:cNvPicPr>
            <a:picLocks noChangeAspect="1"/>
          </p:cNvPicPr>
          <p:nvPr/>
        </p:nvPicPr>
        <p:blipFill>
          <a:blip r:embed="rId3"/>
          <a:stretch>
            <a:fillRect/>
          </a:stretch>
        </p:blipFill>
        <p:spPr>
          <a:xfrm>
            <a:off x="387650" y="2089355"/>
            <a:ext cx="4184350" cy="2784886"/>
          </a:xfrm>
          <a:prstGeom prst="rect">
            <a:avLst/>
          </a:prstGeom>
          <a:ln w="57150">
            <a:noFill/>
          </a:ln>
        </p:spPr>
      </p:pic>
    </p:spTree>
    <p:extLst>
      <p:ext uri="{BB962C8B-B14F-4D97-AF65-F5344CB8AC3E}">
        <p14:creationId xmlns:p14="http://schemas.microsoft.com/office/powerpoint/2010/main" val="1700207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928074-416A-4871-8B30-178E3F4D62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graphicFrame>
        <p:nvGraphicFramePr>
          <p:cNvPr id="4" name="Chart 3">
            <a:extLst>
              <a:ext uri="{FF2B5EF4-FFF2-40B4-BE49-F238E27FC236}">
                <a16:creationId xmlns:a16="http://schemas.microsoft.com/office/drawing/2014/main" id="{09CE584F-9A5A-437D-8B1F-788D9F4B1EDF}"/>
              </a:ext>
            </a:extLst>
          </p:cNvPr>
          <p:cNvGraphicFramePr>
            <a:graphicFrameLocks/>
          </p:cNvGraphicFramePr>
          <p:nvPr>
            <p:extLst>
              <p:ext uri="{D42A27DB-BD31-4B8C-83A1-F6EECF244321}">
                <p14:modId xmlns:p14="http://schemas.microsoft.com/office/powerpoint/2010/main" val="2588046440"/>
              </p:ext>
            </p:extLst>
          </p:nvPr>
        </p:nvGraphicFramePr>
        <p:xfrm>
          <a:off x="291547" y="1"/>
          <a:ext cx="8737737" cy="4956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2669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7A02F7-FF66-46E9-ACBE-9027E3D47B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graphicFrame>
        <p:nvGraphicFramePr>
          <p:cNvPr id="6" name="Chart 5">
            <a:extLst>
              <a:ext uri="{FF2B5EF4-FFF2-40B4-BE49-F238E27FC236}">
                <a16:creationId xmlns:a16="http://schemas.microsoft.com/office/drawing/2014/main" id="{93AA262E-44AA-42A0-9D27-61B18328B48B}"/>
              </a:ext>
            </a:extLst>
          </p:cNvPr>
          <p:cNvGraphicFramePr>
            <a:graphicFrameLocks/>
          </p:cNvGraphicFramePr>
          <p:nvPr>
            <p:extLst>
              <p:ext uri="{D42A27DB-BD31-4B8C-83A1-F6EECF244321}">
                <p14:modId xmlns:p14="http://schemas.microsoft.com/office/powerpoint/2010/main" val="821933061"/>
              </p:ext>
            </p:extLst>
          </p:nvPr>
        </p:nvGraphicFramePr>
        <p:xfrm>
          <a:off x="384313" y="109744"/>
          <a:ext cx="8375374" cy="49240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2100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0A85D9-C8AA-4206-BA40-28B7A16DF0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graphicFrame>
        <p:nvGraphicFramePr>
          <p:cNvPr id="4" name="Chart 3">
            <a:extLst>
              <a:ext uri="{FF2B5EF4-FFF2-40B4-BE49-F238E27FC236}">
                <a16:creationId xmlns:a16="http://schemas.microsoft.com/office/drawing/2014/main" id="{EA789FD8-2B31-4094-9829-51A37B74F650}"/>
              </a:ext>
            </a:extLst>
          </p:cNvPr>
          <p:cNvGraphicFramePr>
            <a:graphicFrameLocks/>
          </p:cNvGraphicFramePr>
          <p:nvPr>
            <p:extLst>
              <p:ext uri="{D42A27DB-BD31-4B8C-83A1-F6EECF244321}">
                <p14:modId xmlns:p14="http://schemas.microsoft.com/office/powerpoint/2010/main" val="1289629970"/>
              </p:ext>
            </p:extLst>
          </p:nvPr>
        </p:nvGraphicFramePr>
        <p:xfrm>
          <a:off x="298174" y="238539"/>
          <a:ext cx="8731110" cy="49685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4137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77C083-564E-4707-B5C2-2108EC4C8D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graphicFrame>
        <p:nvGraphicFramePr>
          <p:cNvPr id="4" name="Chart 3">
            <a:extLst>
              <a:ext uri="{FF2B5EF4-FFF2-40B4-BE49-F238E27FC236}">
                <a16:creationId xmlns:a16="http://schemas.microsoft.com/office/drawing/2014/main" id="{3680E7A9-B47A-481E-9C9A-66C4C8A62FB7}"/>
              </a:ext>
            </a:extLst>
          </p:cNvPr>
          <p:cNvGraphicFramePr>
            <a:graphicFrameLocks/>
          </p:cNvGraphicFramePr>
          <p:nvPr>
            <p:extLst>
              <p:ext uri="{D42A27DB-BD31-4B8C-83A1-F6EECF244321}">
                <p14:modId xmlns:p14="http://schemas.microsoft.com/office/powerpoint/2010/main" val="3732508443"/>
              </p:ext>
            </p:extLst>
          </p:nvPr>
        </p:nvGraphicFramePr>
        <p:xfrm>
          <a:off x="318052" y="107674"/>
          <a:ext cx="8507895" cy="50358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736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9" name="Rectangle 8">
            <a:extLst>
              <a:ext uri="{FF2B5EF4-FFF2-40B4-BE49-F238E27FC236}">
                <a16:creationId xmlns:a16="http://schemas.microsoft.com/office/drawing/2014/main" id="{3ACBAC8A-8790-4B70-8638-74EFBBB2BA3F}"/>
              </a:ext>
            </a:extLst>
          </p:cNvPr>
          <p:cNvSpPr/>
          <p:nvPr/>
        </p:nvSpPr>
        <p:spPr>
          <a:xfrm>
            <a:off x="0" y="2798618"/>
            <a:ext cx="9144000" cy="2344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782603C-6A56-4DC3-839C-690FF529577B}"/>
              </a:ext>
            </a:extLst>
          </p:cNvPr>
          <p:cNvCxnSpPr/>
          <p:nvPr/>
        </p:nvCxnSpPr>
        <p:spPr>
          <a:xfrm>
            <a:off x="0" y="3075709"/>
            <a:ext cx="9208655" cy="0"/>
          </a:xfrm>
          <a:prstGeom prst="line">
            <a:avLst/>
          </a:prstGeom>
          <a:effectLst/>
        </p:spPr>
        <p:style>
          <a:lnRef idx="2">
            <a:schemeClr val="accent3"/>
          </a:lnRef>
          <a:fillRef idx="0">
            <a:schemeClr val="accent3"/>
          </a:fillRef>
          <a:effectRef idx="1">
            <a:schemeClr val="accent3"/>
          </a:effectRef>
          <a:fontRef idx="minor">
            <a:schemeClr val="tx1"/>
          </a:fontRef>
        </p:style>
      </p:cxnSp>
      <p:sp>
        <p:nvSpPr>
          <p:cNvPr id="241" name="Google Shape;241;p24"/>
          <p:cNvSpPr txBox="1"/>
          <p:nvPr/>
        </p:nvSpPr>
        <p:spPr>
          <a:xfrm>
            <a:off x="901481" y="674146"/>
            <a:ext cx="7341038" cy="615713"/>
          </a:xfrm>
          <a:prstGeom prst="rect">
            <a:avLst/>
          </a:prstGeom>
          <a:noFill/>
          <a:ln>
            <a:noFill/>
          </a:ln>
        </p:spPr>
        <p:txBody>
          <a:bodyPr spcFirstLastPara="1" wrap="square" lIns="0" tIns="0" rIns="0" bIns="0" anchor="t" anchorCtr="0">
            <a:spAutoFit/>
          </a:bodyPr>
          <a:lstStyle/>
          <a:p>
            <a:pPr lvl="0"/>
            <a:r>
              <a:rPr lang="en-US" sz="4000" dirty="0">
                <a:solidFill>
                  <a:schemeClr val="accent2"/>
                </a:solidFill>
                <a:latin typeface="Merriweather Sans"/>
                <a:ea typeface="Merriweather Sans"/>
                <a:cs typeface="Merriweather Sans"/>
                <a:sym typeface="Merriweather Sans"/>
              </a:rPr>
              <a:t>Online Education Department</a:t>
            </a:r>
          </a:p>
        </p:txBody>
      </p:sp>
      <p:grpSp>
        <p:nvGrpSpPr>
          <p:cNvPr id="244" name="Google Shape;244;p24"/>
          <p:cNvGrpSpPr/>
          <p:nvPr/>
        </p:nvGrpSpPr>
        <p:grpSpPr>
          <a:xfrm>
            <a:off x="577251" y="3816787"/>
            <a:ext cx="1896666" cy="551169"/>
            <a:chOff x="-593499" y="-761307"/>
            <a:chExt cx="5057776" cy="1469784"/>
          </a:xfrm>
        </p:grpSpPr>
        <p:sp>
          <p:nvSpPr>
            <p:cNvPr id="245" name="Google Shape;245;p24"/>
            <p:cNvSpPr txBox="1"/>
            <p:nvPr/>
          </p:nvSpPr>
          <p:spPr>
            <a:xfrm>
              <a:off x="-593499" y="92925"/>
              <a:ext cx="5057776" cy="615552"/>
            </a:xfrm>
            <a:prstGeom prst="rect">
              <a:avLst/>
            </a:prstGeom>
            <a:noFill/>
            <a:ln>
              <a:noFill/>
            </a:ln>
          </p:spPr>
          <p:txBody>
            <a:bodyPr spcFirstLastPara="1" wrap="square" lIns="0" tIns="0" rIns="0" bIns="0" anchor="t" anchorCtr="0">
              <a:spAutoFit/>
            </a:bodyPr>
            <a:lstStyle/>
            <a:p>
              <a:pPr lvl="0" algn="ctr">
                <a:lnSpc>
                  <a:spcPct val="150000"/>
                </a:lnSpc>
              </a:pPr>
              <a:r>
                <a:rPr lang="en-US" sz="1000" dirty="0">
                  <a:solidFill>
                    <a:schemeClr val="bg1"/>
                  </a:solidFill>
                  <a:latin typeface="Merriweather Sans Light"/>
                  <a:ea typeface="Merriweather Sans Light"/>
                  <a:cs typeface="Merriweather Sans Light"/>
                  <a:sym typeface="Merriweather Sans Light"/>
                </a:rPr>
                <a:t>Director, Online Education</a:t>
              </a:r>
            </a:p>
          </p:txBody>
        </p:sp>
        <p:sp>
          <p:nvSpPr>
            <p:cNvPr id="246" name="Google Shape;246;p24"/>
            <p:cNvSpPr txBox="1"/>
            <p:nvPr/>
          </p:nvSpPr>
          <p:spPr>
            <a:xfrm>
              <a:off x="-231382" y="-761307"/>
              <a:ext cx="4209600" cy="861773"/>
            </a:xfrm>
            <a:prstGeom prst="rect">
              <a:avLst/>
            </a:prstGeom>
            <a:noFill/>
            <a:ln>
              <a:noFill/>
            </a:ln>
          </p:spPr>
          <p:txBody>
            <a:bodyPr spcFirstLastPara="1" wrap="square" lIns="0" tIns="0" rIns="0" bIns="0" anchor="t" anchorCtr="0">
              <a:spAutoFit/>
            </a:bodyPr>
            <a:lstStyle/>
            <a:p>
              <a:pPr lvl="0" algn="ctr">
                <a:lnSpc>
                  <a:spcPct val="140013"/>
                </a:lnSpc>
              </a:pPr>
              <a:r>
                <a:rPr lang="en-US" sz="1500" dirty="0">
                  <a:solidFill>
                    <a:schemeClr val="bg1"/>
                  </a:solidFill>
                  <a:latin typeface="Merriweather Sans"/>
                  <a:ea typeface="Merriweather Sans"/>
                  <a:cs typeface="Merriweather Sans"/>
                  <a:sym typeface="Merriweather Sans"/>
                </a:rPr>
                <a:t>Joy Shoemate</a:t>
              </a:r>
              <a:endParaRPr lang="en-US" sz="700" dirty="0">
                <a:solidFill>
                  <a:schemeClr val="bg1"/>
                </a:solidFill>
                <a:latin typeface="Merriweather Sans"/>
                <a:ea typeface="Merriweather Sans"/>
                <a:cs typeface="Merriweather Sans"/>
                <a:sym typeface="Merriweather Sans"/>
              </a:endParaRPr>
            </a:p>
          </p:txBody>
        </p:sp>
      </p:grpSp>
      <p:grpSp>
        <p:nvGrpSpPr>
          <p:cNvPr id="253" name="Google Shape;253;p24"/>
          <p:cNvGrpSpPr/>
          <p:nvPr/>
        </p:nvGrpSpPr>
        <p:grpSpPr>
          <a:xfrm>
            <a:off x="2568505" y="3816787"/>
            <a:ext cx="2046421" cy="535743"/>
            <a:chOff x="-740614" y="-761307"/>
            <a:chExt cx="5457123" cy="1428648"/>
          </a:xfrm>
        </p:grpSpPr>
        <p:sp>
          <p:nvSpPr>
            <p:cNvPr id="254" name="Google Shape;254;p24"/>
            <p:cNvSpPr txBox="1"/>
            <p:nvPr/>
          </p:nvSpPr>
          <p:spPr>
            <a:xfrm>
              <a:off x="-740614" y="51789"/>
              <a:ext cx="5457123" cy="615552"/>
            </a:xfrm>
            <a:prstGeom prst="rect">
              <a:avLst/>
            </a:prstGeom>
            <a:noFill/>
            <a:ln>
              <a:noFill/>
            </a:ln>
          </p:spPr>
          <p:txBody>
            <a:bodyPr spcFirstLastPara="1" wrap="square" lIns="0" tIns="0" rIns="0" bIns="0" anchor="t" anchorCtr="0">
              <a:spAutoFit/>
            </a:bodyPr>
            <a:lstStyle/>
            <a:p>
              <a:pPr lvl="0" algn="ctr">
                <a:lnSpc>
                  <a:spcPct val="150000"/>
                </a:lnSpc>
              </a:pPr>
              <a:r>
                <a:rPr lang="en-US" sz="1000" dirty="0">
                  <a:solidFill>
                    <a:schemeClr val="bg1"/>
                  </a:solidFill>
                  <a:latin typeface="Merriweather Sans Light"/>
                  <a:ea typeface="Merriweather Sans Light"/>
                  <a:cs typeface="Merriweather Sans Light"/>
                  <a:sym typeface="Merriweather Sans Light"/>
                </a:rPr>
                <a:t>Online Education Coordinator</a:t>
              </a:r>
            </a:p>
          </p:txBody>
        </p:sp>
        <p:sp>
          <p:nvSpPr>
            <p:cNvPr id="255" name="Google Shape;255;p24"/>
            <p:cNvSpPr txBox="1"/>
            <p:nvPr/>
          </p:nvSpPr>
          <p:spPr>
            <a:xfrm>
              <a:off x="-4638" y="-761307"/>
              <a:ext cx="4209600" cy="861773"/>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US" sz="1500" i="0" u="none" strike="noStrike" cap="none" dirty="0">
                  <a:solidFill>
                    <a:schemeClr val="bg1"/>
                  </a:solidFill>
                  <a:latin typeface="Merriweather Sans"/>
                  <a:ea typeface="Merriweather Sans"/>
                  <a:cs typeface="Merriweather Sans"/>
                  <a:sym typeface="Merriweather Sans"/>
                </a:rPr>
                <a:t>Carol Johnston</a:t>
              </a:r>
              <a:endParaRPr sz="700" dirty="0">
                <a:solidFill>
                  <a:schemeClr val="bg1"/>
                </a:solidFill>
                <a:latin typeface="Merriweather Sans"/>
                <a:ea typeface="Merriweather Sans"/>
                <a:cs typeface="Merriweather Sans"/>
                <a:sym typeface="Merriweather Sans"/>
              </a:endParaRPr>
            </a:p>
          </p:txBody>
        </p:sp>
      </p:grpSp>
      <p:grpSp>
        <p:nvGrpSpPr>
          <p:cNvPr id="256" name="Google Shape;256;p24"/>
          <p:cNvGrpSpPr/>
          <p:nvPr/>
        </p:nvGrpSpPr>
        <p:grpSpPr>
          <a:xfrm>
            <a:off x="6738508" y="3816786"/>
            <a:ext cx="1891224" cy="549607"/>
            <a:chOff x="-534850" y="-761310"/>
            <a:chExt cx="5043264" cy="1465619"/>
          </a:xfrm>
        </p:grpSpPr>
        <p:sp>
          <p:nvSpPr>
            <p:cNvPr id="257" name="Google Shape;257;p24"/>
            <p:cNvSpPr txBox="1"/>
            <p:nvPr/>
          </p:nvSpPr>
          <p:spPr>
            <a:xfrm>
              <a:off x="-534850" y="88757"/>
              <a:ext cx="5043264" cy="615552"/>
            </a:xfrm>
            <a:prstGeom prst="rect">
              <a:avLst/>
            </a:prstGeom>
            <a:noFill/>
            <a:ln>
              <a:noFill/>
            </a:ln>
          </p:spPr>
          <p:txBody>
            <a:bodyPr spcFirstLastPara="1" wrap="square" lIns="0" tIns="0" rIns="0" bIns="0" anchor="t" anchorCtr="0">
              <a:spAutoFit/>
            </a:bodyPr>
            <a:lstStyle/>
            <a:p>
              <a:pPr lvl="0" algn="ctr">
                <a:lnSpc>
                  <a:spcPct val="150000"/>
                </a:lnSpc>
              </a:pPr>
              <a:r>
                <a:rPr lang="en-US" sz="1000" dirty="0">
                  <a:solidFill>
                    <a:schemeClr val="bg1"/>
                  </a:solidFill>
                  <a:latin typeface="Merriweather Sans Light"/>
                  <a:ea typeface="Merriweather Sans Light"/>
                  <a:cs typeface="Merriweather Sans Light"/>
                  <a:sym typeface="Merriweather Sans Light"/>
                </a:rPr>
                <a:t>Instructional Designer (PT)</a:t>
              </a:r>
            </a:p>
          </p:txBody>
        </p:sp>
        <p:sp>
          <p:nvSpPr>
            <p:cNvPr id="258" name="Google Shape;258;p24"/>
            <p:cNvSpPr txBox="1"/>
            <p:nvPr/>
          </p:nvSpPr>
          <p:spPr>
            <a:xfrm>
              <a:off x="-207821" y="-761310"/>
              <a:ext cx="4209600" cy="861773"/>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US" sz="1500" i="0" u="none" strike="noStrike" cap="none" dirty="0">
                  <a:solidFill>
                    <a:schemeClr val="bg1"/>
                  </a:solidFill>
                  <a:latin typeface="Merriweather Sans"/>
                  <a:ea typeface="Merriweather Sans"/>
                  <a:cs typeface="Merriweather Sans"/>
                  <a:sym typeface="Merriweather Sans"/>
                </a:rPr>
                <a:t>Helen Graves</a:t>
              </a:r>
              <a:endParaRPr sz="700" dirty="0">
                <a:solidFill>
                  <a:schemeClr val="bg1"/>
                </a:solidFill>
                <a:latin typeface="Merriweather Sans"/>
                <a:ea typeface="Merriweather Sans"/>
                <a:cs typeface="Merriweather Sans"/>
                <a:sym typeface="Merriweather Sans"/>
              </a:endParaRPr>
            </a:p>
          </p:txBody>
        </p:sp>
      </p:grpSp>
      <p:sp>
        <p:nvSpPr>
          <p:cNvPr id="261" name="Google Shape;261;p24"/>
          <p:cNvSpPr txBox="1"/>
          <p:nvPr/>
        </p:nvSpPr>
        <p:spPr>
          <a:xfrm>
            <a:off x="4891786" y="3816786"/>
            <a:ext cx="1578600" cy="323165"/>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US" sz="1500" i="0" u="none" strike="noStrike" cap="none" dirty="0">
                <a:solidFill>
                  <a:schemeClr val="bg1"/>
                </a:solidFill>
                <a:latin typeface="Merriweather Sans"/>
                <a:ea typeface="Merriweather Sans"/>
                <a:cs typeface="Merriweather Sans"/>
                <a:sym typeface="Merriweather Sans"/>
              </a:rPr>
              <a:t>Chloe McGinley</a:t>
            </a:r>
            <a:endParaRPr sz="700" dirty="0">
              <a:solidFill>
                <a:schemeClr val="bg1"/>
              </a:solidFill>
              <a:latin typeface="Merriweather Sans"/>
              <a:ea typeface="Merriweather Sans"/>
              <a:cs typeface="Merriweather Sans"/>
              <a:sym typeface="Merriweather Sans"/>
            </a:endParaRPr>
          </a:p>
        </p:txBody>
      </p:sp>
      <p:pic>
        <p:nvPicPr>
          <p:cNvPr id="26" name="Picture 25">
            <a:extLst>
              <a:ext uri="{FF2B5EF4-FFF2-40B4-BE49-F238E27FC236}">
                <a16:creationId xmlns:a16="http://schemas.microsoft.com/office/drawing/2014/main" id="{D4841642-3637-4621-AFA2-DD3CB969658E}"/>
              </a:ext>
            </a:extLst>
          </p:cNvPr>
          <p:cNvPicPr>
            <a:picLocks noChangeAspect="1"/>
          </p:cNvPicPr>
          <p:nvPr/>
        </p:nvPicPr>
        <p:blipFill rotWithShape="1">
          <a:blip r:embed="rId3"/>
          <a:srcRect t="1" b="3030"/>
          <a:stretch/>
        </p:blipFill>
        <p:spPr>
          <a:xfrm>
            <a:off x="6852308" y="1801037"/>
            <a:ext cx="1561087" cy="173453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27" name="Google Shape;254;p24">
            <a:extLst>
              <a:ext uri="{FF2B5EF4-FFF2-40B4-BE49-F238E27FC236}">
                <a16:creationId xmlns:a16="http://schemas.microsoft.com/office/drawing/2014/main" id="{F59F2334-7DAD-4FD7-BB89-0C9459BA3420}"/>
              </a:ext>
            </a:extLst>
          </p:cNvPr>
          <p:cNvSpPr txBox="1"/>
          <p:nvPr/>
        </p:nvSpPr>
        <p:spPr>
          <a:xfrm>
            <a:off x="4623664" y="4128137"/>
            <a:ext cx="2046421" cy="230832"/>
          </a:xfrm>
          <a:prstGeom prst="rect">
            <a:avLst/>
          </a:prstGeom>
          <a:noFill/>
          <a:ln>
            <a:noFill/>
          </a:ln>
        </p:spPr>
        <p:txBody>
          <a:bodyPr spcFirstLastPara="1" wrap="square" lIns="0" tIns="0" rIns="0" bIns="0" anchor="t" anchorCtr="0">
            <a:spAutoFit/>
          </a:bodyPr>
          <a:lstStyle/>
          <a:p>
            <a:pPr lvl="0" algn="ctr">
              <a:lnSpc>
                <a:spcPct val="150000"/>
              </a:lnSpc>
            </a:pPr>
            <a:r>
              <a:rPr lang="en-US" sz="1000" dirty="0">
                <a:solidFill>
                  <a:schemeClr val="bg1"/>
                </a:solidFill>
                <a:latin typeface="Merriweather Sans Light"/>
                <a:ea typeface="Merriweather Sans Light"/>
                <a:cs typeface="Merriweather Sans Light"/>
                <a:sym typeface="Merriweather Sans Light"/>
              </a:rPr>
              <a:t>Online Education Coordinator</a:t>
            </a:r>
          </a:p>
        </p:txBody>
      </p:sp>
      <p:pic>
        <p:nvPicPr>
          <p:cNvPr id="6" name="Picture 5">
            <a:extLst>
              <a:ext uri="{FF2B5EF4-FFF2-40B4-BE49-F238E27FC236}">
                <a16:creationId xmlns:a16="http://schemas.microsoft.com/office/drawing/2014/main" id="{9AEDA786-6402-40B2-B508-4900635F875A}"/>
              </a:ext>
            </a:extLst>
          </p:cNvPr>
          <p:cNvPicPr>
            <a:picLocks noChangeAspect="1"/>
          </p:cNvPicPr>
          <p:nvPr/>
        </p:nvPicPr>
        <p:blipFill rotWithShape="1">
          <a:blip r:embed="rId4"/>
          <a:srcRect t="-1" b="3571"/>
          <a:stretch/>
        </p:blipFill>
        <p:spPr>
          <a:xfrm>
            <a:off x="2768259" y="1796641"/>
            <a:ext cx="1577381" cy="1734531"/>
          </a:xfrm>
          <a:prstGeom prst="rect">
            <a:avLst/>
          </a:prstGeom>
        </p:spPr>
      </p:pic>
      <p:pic>
        <p:nvPicPr>
          <p:cNvPr id="7" name="Picture 6">
            <a:extLst>
              <a:ext uri="{FF2B5EF4-FFF2-40B4-BE49-F238E27FC236}">
                <a16:creationId xmlns:a16="http://schemas.microsoft.com/office/drawing/2014/main" id="{27D6D730-7DF1-4EDD-AEB4-E0C824D87F4E}"/>
              </a:ext>
            </a:extLst>
          </p:cNvPr>
          <p:cNvPicPr>
            <a:picLocks noChangeAspect="1"/>
          </p:cNvPicPr>
          <p:nvPr/>
        </p:nvPicPr>
        <p:blipFill rotWithShape="1">
          <a:blip r:embed="rId5"/>
          <a:srcRect r="7230" b="3318"/>
          <a:stretch/>
        </p:blipFill>
        <p:spPr>
          <a:xfrm>
            <a:off x="4814681" y="1792245"/>
            <a:ext cx="1577381" cy="1743322"/>
          </a:xfrm>
          <a:prstGeom prst="rect">
            <a:avLst/>
          </a:prstGeom>
        </p:spPr>
      </p:pic>
      <p:pic>
        <p:nvPicPr>
          <p:cNvPr id="8" name="Picture 7">
            <a:extLst>
              <a:ext uri="{FF2B5EF4-FFF2-40B4-BE49-F238E27FC236}">
                <a16:creationId xmlns:a16="http://schemas.microsoft.com/office/drawing/2014/main" id="{5A35E5F2-13E3-45E3-B347-08C94D2FFFEA}"/>
              </a:ext>
            </a:extLst>
          </p:cNvPr>
          <p:cNvPicPr>
            <a:picLocks noChangeAspect="1"/>
          </p:cNvPicPr>
          <p:nvPr/>
        </p:nvPicPr>
        <p:blipFill rotWithShape="1">
          <a:blip r:embed="rId6"/>
          <a:srcRect r="1056" b="3335"/>
          <a:stretch/>
        </p:blipFill>
        <p:spPr>
          <a:xfrm>
            <a:off x="713045" y="1801038"/>
            <a:ext cx="1577381" cy="173453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p:nvPr/>
        </p:nvSpPr>
        <p:spPr>
          <a:xfrm>
            <a:off x="0" y="0"/>
            <a:ext cx="4184350" cy="5143500"/>
          </a:xfrm>
          <a:prstGeom prst="rect">
            <a:avLst/>
          </a:prstGeom>
          <a:solidFill>
            <a:schemeClr val="accent1"/>
          </a:solidFill>
          <a:ln>
            <a:solidFill>
              <a:schemeClr val="accent1"/>
            </a:solid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1" name="Google Shape;121;p16"/>
          <p:cNvSpPr txBox="1"/>
          <p:nvPr/>
        </p:nvSpPr>
        <p:spPr>
          <a:xfrm>
            <a:off x="529625" y="999905"/>
            <a:ext cx="3125100" cy="11079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4000" i="0" u="none" strike="noStrike" cap="none" dirty="0">
                <a:solidFill>
                  <a:schemeClr val="bg1"/>
                </a:solidFill>
                <a:latin typeface="Merriweather Sans"/>
                <a:ea typeface="Merriweather Sans"/>
                <a:cs typeface="Merriweather Sans"/>
                <a:sym typeface="Merriweather Sans"/>
              </a:rPr>
              <a:t>What’s Next for ZTC?</a:t>
            </a:r>
            <a:endParaRPr sz="700" dirty="0">
              <a:solidFill>
                <a:schemeClr val="bg1"/>
              </a:solidFill>
              <a:latin typeface="Merriweather Sans"/>
              <a:ea typeface="Merriweather Sans"/>
              <a:cs typeface="Merriweather Sans"/>
              <a:sym typeface="Merriweather Sans"/>
            </a:endParaRPr>
          </a:p>
        </p:txBody>
      </p:sp>
      <p:grpSp>
        <p:nvGrpSpPr>
          <p:cNvPr id="122" name="Google Shape;122;p16"/>
          <p:cNvGrpSpPr/>
          <p:nvPr/>
        </p:nvGrpSpPr>
        <p:grpSpPr>
          <a:xfrm>
            <a:off x="4449089" y="182881"/>
            <a:ext cx="4481154" cy="4928025"/>
            <a:chOff x="0" y="0"/>
            <a:chExt cx="11168493" cy="12735467"/>
          </a:xfrm>
        </p:grpSpPr>
        <p:cxnSp>
          <p:nvCxnSpPr>
            <p:cNvPr id="123" name="Google Shape;123;p16"/>
            <p:cNvCxnSpPr/>
            <p:nvPr/>
          </p:nvCxnSpPr>
          <p:spPr>
            <a:xfrm>
              <a:off x="0" y="0"/>
              <a:ext cx="9906000" cy="0"/>
            </a:xfrm>
            <a:prstGeom prst="straightConnector1">
              <a:avLst/>
            </a:prstGeom>
            <a:noFill/>
            <a:ln w="38100" cap="rnd" cmpd="sng">
              <a:solidFill>
                <a:schemeClr val="accent3"/>
              </a:solidFill>
              <a:prstDash val="solid"/>
              <a:round/>
              <a:headEnd type="none" w="sm" len="sm"/>
              <a:tailEnd type="none" w="sm" len="sm"/>
            </a:ln>
          </p:spPr>
        </p:cxnSp>
        <p:sp>
          <p:nvSpPr>
            <p:cNvPr id="124" name="Google Shape;124;p16"/>
            <p:cNvSpPr txBox="1"/>
            <p:nvPr/>
          </p:nvSpPr>
          <p:spPr>
            <a:xfrm>
              <a:off x="0" y="804690"/>
              <a:ext cx="11168493" cy="11930777"/>
            </a:xfrm>
            <a:prstGeom prst="rect">
              <a:avLst/>
            </a:prstGeom>
            <a:noFill/>
            <a:ln>
              <a:noFill/>
            </a:ln>
          </p:spPr>
          <p:txBody>
            <a:bodyPr spcFirstLastPara="1" wrap="square" lIns="0" tIns="0" rIns="0" bIns="0" anchor="t" anchorCtr="0">
              <a:spAutoFit/>
            </a:bodyPr>
            <a:lstStyle/>
            <a:p>
              <a:pPr marL="342900" indent="-342900">
                <a:lnSpc>
                  <a:spcPct val="150000"/>
                </a:lnSpc>
                <a:buFont typeface="Arial" panose="020B0604020202020204" pitchFamily="34" charset="0"/>
                <a:buChar char="•"/>
              </a:pPr>
              <a:r>
                <a:rPr lang="en-US" sz="2000" dirty="0">
                  <a:solidFill>
                    <a:schemeClr val="dk1"/>
                  </a:solidFill>
                  <a:latin typeface="Merriweather Sans Light"/>
                  <a:sym typeface="Merriweather Sans Light"/>
                </a:rPr>
                <a:t>2021: COC was instrumental in securing </a:t>
              </a:r>
              <a:r>
                <a:rPr lang="en-US" sz="2000" b="1" dirty="0">
                  <a:solidFill>
                    <a:schemeClr val="dk1"/>
                  </a:solidFill>
                  <a:latin typeface="Merriweather Sans Light"/>
                  <a:sym typeface="Merriweather Sans Light"/>
                </a:rPr>
                <a:t>$115M </a:t>
              </a:r>
              <a:r>
                <a:rPr lang="en-US" sz="2000" dirty="0">
                  <a:solidFill>
                    <a:schemeClr val="dk1"/>
                  </a:solidFill>
                  <a:latin typeface="Merriweather Sans Light"/>
                  <a:sym typeface="Merriweather Sans Light"/>
                </a:rPr>
                <a:t>state funding for a revived grant program</a:t>
              </a:r>
            </a:p>
            <a:p>
              <a:pPr marL="342900" indent="-342900">
                <a:lnSpc>
                  <a:spcPct val="150000"/>
                </a:lnSpc>
                <a:buFont typeface="Arial" panose="020B0604020202020204" pitchFamily="34" charset="0"/>
                <a:buChar char="•"/>
              </a:pPr>
              <a:r>
                <a:rPr lang="en-US" sz="2000" dirty="0">
                  <a:solidFill>
                    <a:schemeClr val="dk1"/>
                  </a:solidFill>
                  <a:latin typeface="Merriweather Sans Light"/>
                  <a:sym typeface="Merriweather Sans Light"/>
                </a:rPr>
                <a:t>2023: COC is the Technical Assistance Provider for the $115M grant</a:t>
              </a:r>
            </a:p>
            <a:p>
              <a:pPr marL="342900" indent="-342900">
                <a:lnSpc>
                  <a:spcPct val="150000"/>
                </a:lnSpc>
                <a:buFont typeface="Arial" panose="020B0604020202020204" pitchFamily="34" charset="0"/>
                <a:buChar char="•"/>
              </a:pPr>
              <a:r>
                <a:rPr lang="en-US" sz="2000" dirty="0">
                  <a:solidFill>
                    <a:schemeClr val="dk1"/>
                  </a:solidFill>
                  <a:latin typeface="Merriweather Sans Light"/>
                  <a:sym typeface="Merriweather Sans Light"/>
                </a:rPr>
                <a:t>2023: Locally, COC secured $400,000 for Land Surveying and Sustainable Architecture ZTC pathways</a:t>
              </a:r>
            </a:p>
          </p:txBody>
        </p:sp>
      </p:grpSp>
      <p:pic>
        <p:nvPicPr>
          <p:cNvPr id="3" name="Picture 2">
            <a:extLst>
              <a:ext uri="{FF2B5EF4-FFF2-40B4-BE49-F238E27FC236}">
                <a16:creationId xmlns:a16="http://schemas.microsoft.com/office/drawing/2014/main" id="{72C036AF-3BF4-455E-A064-9E7DAEBAD2F6}"/>
              </a:ext>
            </a:extLst>
          </p:cNvPr>
          <p:cNvPicPr>
            <a:picLocks noChangeAspect="1"/>
          </p:cNvPicPr>
          <p:nvPr/>
        </p:nvPicPr>
        <p:blipFill>
          <a:blip r:embed="rId3"/>
          <a:stretch>
            <a:fillRect/>
          </a:stretch>
        </p:blipFill>
        <p:spPr>
          <a:xfrm>
            <a:off x="0" y="2391508"/>
            <a:ext cx="4181624" cy="2782174"/>
          </a:xfrm>
          <a:prstGeom prst="rect">
            <a:avLst/>
          </a:prstGeom>
        </p:spPr>
      </p:pic>
    </p:spTree>
    <p:extLst>
      <p:ext uri="{BB962C8B-B14F-4D97-AF65-F5344CB8AC3E}">
        <p14:creationId xmlns:p14="http://schemas.microsoft.com/office/powerpoint/2010/main" val="1074414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 name="Rectangle 2">
            <a:extLst>
              <a:ext uri="{FF2B5EF4-FFF2-40B4-BE49-F238E27FC236}">
                <a16:creationId xmlns:a16="http://schemas.microsoft.com/office/drawing/2014/main" id="{E7C8C5CA-5E1D-4880-BFB3-CB5264B0FE5C}"/>
              </a:ext>
            </a:extLst>
          </p:cNvPr>
          <p:cNvSpPr/>
          <p:nvPr/>
        </p:nvSpPr>
        <p:spPr>
          <a:xfrm>
            <a:off x="0" y="1972621"/>
            <a:ext cx="9144000" cy="3160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Google Shape;322;p30"/>
          <p:cNvSpPr txBox="1">
            <a:spLocks noGrp="1"/>
          </p:cNvSpPr>
          <p:nvPr>
            <p:ph type="subTitle" idx="4294967295"/>
          </p:nvPr>
        </p:nvSpPr>
        <p:spPr>
          <a:xfrm>
            <a:off x="1256145" y="1954541"/>
            <a:ext cx="6165874" cy="3093035"/>
          </a:xfrm>
          <a:prstGeom prst="rect">
            <a:avLst/>
          </a:prstGeom>
        </p:spPr>
        <p:txBody>
          <a:bodyPr spcFirstLastPara="1" wrap="square" lIns="91425" tIns="91425" rIns="91425" bIns="91425" anchor="t" anchorCtr="0">
            <a:noAutofit/>
          </a:bodyPr>
          <a:lstStyle/>
          <a:p>
            <a:pPr>
              <a:buClr>
                <a:schemeClr val="bg1"/>
              </a:buClr>
              <a:buFont typeface="Arial" panose="020B0604020202020204" pitchFamily="34" charset="0"/>
              <a:buChar char="•"/>
            </a:pPr>
            <a:r>
              <a:rPr lang="en-US" sz="2400" dirty="0">
                <a:solidFill>
                  <a:schemeClr val="bg1"/>
                </a:solidFill>
              </a:rPr>
              <a:t>Chancellor Van Hook</a:t>
            </a:r>
          </a:p>
          <a:p>
            <a:pPr>
              <a:buClr>
                <a:schemeClr val="bg1"/>
              </a:buClr>
              <a:buFont typeface="Arial" panose="020B0604020202020204" pitchFamily="34" charset="0"/>
              <a:buChar char="•"/>
            </a:pPr>
            <a:r>
              <a:rPr lang="en-US" sz="2400" dirty="0">
                <a:solidFill>
                  <a:schemeClr val="bg1"/>
                </a:solidFill>
              </a:rPr>
              <a:t>Vice President Torres</a:t>
            </a:r>
          </a:p>
          <a:p>
            <a:pPr>
              <a:buClr>
                <a:schemeClr val="bg1"/>
              </a:buClr>
              <a:buFont typeface="Arial" panose="020B0604020202020204" pitchFamily="34" charset="0"/>
              <a:buChar char="•"/>
            </a:pPr>
            <a:r>
              <a:rPr lang="en-US" sz="2400" dirty="0">
                <a:solidFill>
                  <a:schemeClr val="bg1"/>
                </a:solidFill>
              </a:rPr>
              <a:t>Vice President Temple</a:t>
            </a:r>
          </a:p>
          <a:p>
            <a:pPr>
              <a:buClr>
                <a:schemeClr val="bg1"/>
              </a:buClr>
              <a:buFont typeface="Arial" panose="020B0604020202020204" pitchFamily="34" charset="0"/>
              <a:buChar char="•"/>
            </a:pPr>
            <a:r>
              <a:rPr lang="en-US" sz="2400" dirty="0">
                <a:solidFill>
                  <a:schemeClr val="bg1"/>
                </a:solidFill>
              </a:rPr>
              <a:t>Vice President Ruys</a:t>
            </a:r>
          </a:p>
          <a:p>
            <a:pPr>
              <a:buClr>
                <a:schemeClr val="bg1"/>
              </a:buClr>
              <a:buFont typeface="Arial" panose="020B0604020202020204" pitchFamily="34" charset="0"/>
              <a:buChar char="•"/>
            </a:pPr>
            <a:r>
              <a:rPr lang="en-US" sz="2400" dirty="0">
                <a:solidFill>
                  <a:schemeClr val="bg1"/>
                </a:solidFill>
              </a:rPr>
              <a:t>Associate Vice President Wickline</a:t>
            </a:r>
          </a:p>
          <a:p>
            <a:pPr>
              <a:buClr>
                <a:schemeClr val="bg1"/>
              </a:buClr>
              <a:buFont typeface="Arial" panose="020B0604020202020204" pitchFamily="34" charset="0"/>
              <a:buChar char="•"/>
            </a:pPr>
            <a:r>
              <a:rPr lang="en-US" sz="2400" dirty="0">
                <a:solidFill>
                  <a:schemeClr val="bg1"/>
                </a:solidFill>
              </a:rPr>
              <a:t>Associate Vice President </a:t>
            </a:r>
            <a:r>
              <a:rPr lang="en-US" sz="2400" dirty="0" err="1">
                <a:solidFill>
                  <a:schemeClr val="bg1"/>
                </a:solidFill>
              </a:rPr>
              <a:t>Meuschke</a:t>
            </a:r>
            <a:r>
              <a:rPr lang="en-US" sz="2400" dirty="0">
                <a:solidFill>
                  <a:schemeClr val="bg1"/>
                </a:solidFill>
              </a:rPr>
              <a:t> </a:t>
            </a:r>
          </a:p>
          <a:p>
            <a:pPr>
              <a:buClr>
                <a:schemeClr val="bg1"/>
              </a:buClr>
              <a:buFont typeface="Arial" panose="020B0604020202020204" pitchFamily="34" charset="0"/>
              <a:buChar char="•"/>
            </a:pPr>
            <a:r>
              <a:rPr lang="en-US" sz="2400" dirty="0">
                <a:solidFill>
                  <a:schemeClr val="bg1"/>
                </a:solidFill>
              </a:rPr>
              <a:t>Academic Senate President Andrus</a:t>
            </a:r>
          </a:p>
          <a:p>
            <a:pPr marL="76200" indent="0">
              <a:buNone/>
            </a:pPr>
            <a:endParaRPr lang="en-US" sz="1800" dirty="0"/>
          </a:p>
        </p:txBody>
      </p:sp>
      <p:cxnSp>
        <p:nvCxnSpPr>
          <p:cNvPr id="323" name="Google Shape;323;p30"/>
          <p:cNvCxnSpPr>
            <a:cxnSpLocks/>
            <a:endCxn id="324" idx="1"/>
          </p:cNvCxnSpPr>
          <p:nvPr/>
        </p:nvCxnSpPr>
        <p:spPr>
          <a:xfrm flipV="1">
            <a:off x="-891" y="1186762"/>
            <a:ext cx="2251775" cy="10376"/>
          </a:xfrm>
          <a:prstGeom prst="straightConnector1">
            <a:avLst/>
          </a:prstGeom>
          <a:noFill/>
          <a:ln w="9525" cap="flat" cmpd="sng">
            <a:solidFill>
              <a:srgbClr val="CCCCCC"/>
            </a:solidFill>
            <a:prstDash val="solid"/>
            <a:round/>
            <a:headEnd type="none" w="med" len="med"/>
            <a:tailEnd type="none" w="med" len="med"/>
          </a:ln>
        </p:spPr>
      </p:cxnSp>
      <p:sp>
        <p:nvSpPr>
          <p:cNvPr id="324" name="Google Shape;324;p30"/>
          <p:cNvSpPr txBox="1">
            <a:spLocks noGrp="1"/>
          </p:cNvSpPr>
          <p:nvPr>
            <p:ph type="ctrTitle" idx="4294967295"/>
          </p:nvPr>
        </p:nvSpPr>
        <p:spPr>
          <a:xfrm>
            <a:off x="2250884" y="606862"/>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6000" dirty="0">
                <a:solidFill>
                  <a:schemeClr val="accent2"/>
                </a:solidFill>
              </a:rPr>
              <a:t>Thank you</a:t>
            </a:r>
            <a:r>
              <a:rPr lang="en" sz="6000" dirty="0">
                <a:solidFill>
                  <a:schemeClr val="accent2"/>
                </a:solidFill>
              </a:rPr>
              <a:t>!</a:t>
            </a:r>
            <a:endParaRPr sz="6000" dirty="0">
              <a:solidFill>
                <a:schemeClr val="accent2"/>
              </a:solidFill>
            </a:endParaRPr>
          </a:p>
        </p:txBody>
      </p:sp>
      <p:cxnSp>
        <p:nvCxnSpPr>
          <p:cNvPr id="325" name="Google Shape;325;p30"/>
          <p:cNvCxnSpPr>
            <a:cxnSpLocks/>
          </p:cNvCxnSpPr>
          <p:nvPr/>
        </p:nvCxnSpPr>
        <p:spPr>
          <a:xfrm>
            <a:off x="6629302" y="1186762"/>
            <a:ext cx="2620271" cy="0"/>
          </a:xfrm>
          <a:prstGeom prst="straightConnector1">
            <a:avLst/>
          </a:prstGeom>
          <a:noFill/>
          <a:ln w="9525" cap="flat" cmpd="sng">
            <a:solidFill>
              <a:srgbClr val="CCCCCC"/>
            </a:solidFill>
            <a:prstDash val="solid"/>
            <a:round/>
            <a:headEnd type="none" w="med" len="med"/>
            <a:tailEnd type="none" w="med" len="med"/>
          </a:ln>
        </p:spPr>
      </p:cxnSp>
      <p:sp>
        <p:nvSpPr>
          <p:cNvPr id="326" name="Google Shape;326;p30"/>
          <p:cNvSpPr/>
          <p:nvPr/>
        </p:nvSpPr>
        <p:spPr>
          <a:xfrm>
            <a:off x="699617" y="584788"/>
            <a:ext cx="1139100" cy="1139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203F6768-03A4-473C-9C47-27196A4D00B8}"/>
              </a:ext>
            </a:extLst>
          </p:cNvPr>
          <p:cNvSpPr/>
          <p:nvPr/>
        </p:nvSpPr>
        <p:spPr>
          <a:xfrm>
            <a:off x="780494" y="781639"/>
            <a:ext cx="842871" cy="830997"/>
          </a:xfrm>
          <a:prstGeom prst="rect">
            <a:avLst/>
          </a:prstGeom>
        </p:spPr>
        <p:txBody>
          <a:bodyPr wrap="square">
            <a:spAutoFit/>
          </a:bodyPr>
          <a:lstStyle/>
          <a:p>
            <a:r>
              <a:rPr lang="en" sz="4800" b="1" dirty="0">
                <a:solidFill>
                  <a:schemeClr val="bg1"/>
                </a:solidFill>
                <a:latin typeface="Quattrocento Sans"/>
                <a:ea typeface="Quattrocento Sans"/>
                <a:cs typeface="Quattrocento Sans"/>
                <a:sym typeface="Quattrocento Sans"/>
              </a:rPr>
              <a:t>❤</a:t>
            </a:r>
            <a:endParaRPr lang="en-US" sz="48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p:nvSpPr>
          <p:cNvPr id="2" name="Rectangle 1">
            <a:extLst>
              <a:ext uri="{FF2B5EF4-FFF2-40B4-BE49-F238E27FC236}">
                <a16:creationId xmlns:a16="http://schemas.microsoft.com/office/drawing/2014/main" id="{F61A47A1-5E95-4526-8DBA-07FA82E7FF0E}"/>
              </a:ext>
            </a:extLst>
          </p:cNvPr>
          <p:cNvSpPr/>
          <p:nvPr/>
        </p:nvSpPr>
        <p:spPr>
          <a:xfrm>
            <a:off x="0" y="3727035"/>
            <a:ext cx="4895273" cy="14164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Google Shape;103;p14"/>
          <p:cNvCxnSpPr/>
          <p:nvPr/>
        </p:nvCxnSpPr>
        <p:spPr>
          <a:xfrm>
            <a:off x="0" y="3727034"/>
            <a:ext cx="9144000" cy="0"/>
          </a:xfrm>
          <a:prstGeom prst="straightConnector1">
            <a:avLst/>
          </a:prstGeom>
          <a:noFill/>
          <a:ln w="95250" cap="flat" cmpd="sng">
            <a:solidFill>
              <a:schemeClr val="accent3"/>
            </a:solidFill>
            <a:prstDash val="solid"/>
            <a:round/>
            <a:headEnd type="none" w="sm" len="sm"/>
            <a:tailEnd type="none" w="sm" len="sm"/>
          </a:ln>
        </p:spPr>
      </p:cxnSp>
      <p:sp>
        <p:nvSpPr>
          <p:cNvPr id="106" name="Google Shape;106;p14"/>
          <p:cNvSpPr txBox="1"/>
          <p:nvPr/>
        </p:nvSpPr>
        <p:spPr>
          <a:xfrm>
            <a:off x="369921" y="1164142"/>
            <a:ext cx="3314925"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000" i="0" u="none" strike="noStrike" cap="none" dirty="0">
                <a:solidFill>
                  <a:schemeClr val="accent1"/>
                </a:solidFill>
                <a:latin typeface="Merriweather Sans"/>
                <a:ea typeface="Merriweather Sans"/>
                <a:cs typeface="Merriweather Sans"/>
                <a:sym typeface="Merriweather Sans"/>
              </a:rPr>
              <a:t>What is Distance Education?</a:t>
            </a:r>
            <a:endParaRPr sz="700" dirty="0">
              <a:solidFill>
                <a:schemeClr val="accent1"/>
              </a:solidFill>
              <a:latin typeface="Merriweather Sans"/>
              <a:ea typeface="Merriweather Sans"/>
              <a:cs typeface="Merriweather Sans"/>
              <a:sym typeface="Merriweather Sans"/>
            </a:endParaRPr>
          </a:p>
        </p:txBody>
      </p:sp>
      <p:pic>
        <p:nvPicPr>
          <p:cNvPr id="3" name="Picture 2">
            <a:extLst>
              <a:ext uri="{FF2B5EF4-FFF2-40B4-BE49-F238E27FC236}">
                <a16:creationId xmlns:a16="http://schemas.microsoft.com/office/drawing/2014/main" id="{D8D5CDED-BFE5-472E-9277-E0496A11D0E4}"/>
              </a:ext>
            </a:extLst>
          </p:cNvPr>
          <p:cNvPicPr>
            <a:picLocks noChangeAspect="1"/>
          </p:cNvPicPr>
          <p:nvPr/>
        </p:nvPicPr>
        <p:blipFill rotWithShape="1">
          <a:blip r:embed="rId3"/>
          <a:srcRect l="7532" r="7458"/>
          <a:stretch/>
        </p:blipFill>
        <p:spPr>
          <a:xfrm>
            <a:off x="4771516" y="-1"/>
            <a:ext cx="4372484" cy="51434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3"/>
        <p:cNvGrpSpPr/>
        <p:nvPr/>
      </p:nvGrpSpPr>
      <p:grpSpPr>
        <a:xfrm>
          <a:off x="0" y="0"/>
          <a:ext cx="0" cy="0"/>
          <a:chOff x="0" y="0"/>
          <a:chExt cx="0" cy="0"/>
        </a:xfrm>
      </p:grpSpPr>
      <p:grpSp>
        <p:nvGrpSpPr>
          <p:cNvPr id="204" name="Google Shape;204;p21"/>
          <p:cNvGrpSpPr/>
          <p:nvPr/>
        </p:nvGrpSpPr>
        <p:grpSpPr>
          <a:xfrm>
            <a:off x="973520" y="369475"/>
            <a:ext cx="7086471" cy="3906227"/>
            <a:chOff x="-498766" y="-4293464"/>
            <a:chExt cx="17068461" cy="10416603"/>
          </a:xfrm>
        </p:grpSpPr>
        <p:sp>
          <p:nvSpPr>
            <p:cNvPr id="205" name="Google Shape;205;p21"/>
            <p:cNvSpPr txBox="1"/>
            <p:nvPr/>
          </p:nvSpPr>
          <p:spPr>
            <a:xfrm>
              <a:off x="-498766" y="-4293464"/>
              <a:ext cx="16319996" cy="32829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000" i="0" u="none" strike="noStrike" cap="none" dirty="0">
                  <a:solidFill>
                    <a:schemeClr val="bg1"/>
                  </a:solidFill>
                  <a:latin typeface="Merriweather Sans"/>
                  <a:ea typeface="Merriweather Sans"/>
                  <a:cs typeface="Merriweather Sans"/>
                  <a:sym typeface="Merriweather Sans"/>
                </a:rPr>
                <a:t>Distance Education and the College Mission</a:t>
              </a:r>
              <a:endParaRPr sz="4000" dirty="0">
                <a:solidFill>
                  <a:schemeClr val="bg1"/>
                </a:solidFill>
                <a:latin typeface="Merriweather Sans"/>
                <a:ea typeface="Merriweather Sans"/>
                <a:cs typeface="Merriweather Sans"/>
                <a:sym typeface="Merriweather Sans"/>
              </a:endParaRPr>
            </a:p>
          </p:txBody>
        </p:sp>
        <p:sp>
          <p:nvSpPr>
            <p:cNvPr id="206" name="Google Shape;206;p21"/>
            <p:cNvSpPr txBox="1"/>
            <p:nvPr/>
          </p:nvSpPr>
          <p:spPr>
            <a:xfrm>
              <a:off x="-338570" y="-771054"/>
              <a:ext cx="16908265" cy="6894193"/>
            </a:xfrm>
            <a:prstGeom prst="rect">
              <a:avLst/>
            </a:prstGeom>
            <a:noFill/>
            <a:ln>
              <a:noFill/>
            </a:ln>
          </p:spPr>
          <p:txBody>
            <a:bodyPr spcFirstLastPara="1" wrap="square" lIns="0" tIns="0" rIns="0" bIns="0" anchor="t" anchorCtr="0">
              <a:spAutoFit/>
            </a:bodyPr>
            <a:lstStyle/>
            <a:p>
              <a:pPr lvl="0">
                <a:lnSpc>
                  <a:spcPct val="150000"/>
                </a:lnSpc>
              </a:pPr>
              <a:r>
                <a:rPr lang="en-US" sz="1600" dirty="0">
                  <a:solidFill>
                    <a:schemeClr val="bg1"/>
                  </a:solidFill>
                  <a:latin typeface="Merriweather Sans Light"/>
                  <a:ea typeface="Merriweather Sans Light"/>
                  <a:cs typeface="Merriweather Sans Light"/>
                  <a:sym typeface="Merriweather Sans Light"/>
                </a:rPr>
                <a:t>“College of the Canyons delivers an </a:t>
              </a:r>
              <a:r>
                <a:rPr lang="en-US" sz="1600" b="1" dirty="0">
                  <a:solidFill>
                    <a:schemeClr val="bg1"/>
                  </a:solidFill>
                  <a:latin typeface="Merriweather Sans Light"/>
                  <a:ea typeface="Merriweather Sans Light"/>
                  <a:cs typeface="Merriweather Sans Light"/>
                  <a:sym typeface="Merriweather Sans Light"/>
                </a:rPr>
                <a:t>accessible</a:t>
              </a:r>
              <a:r>
                <a:rPr lang="en-US" sz="1600" dirty="0">
                  <a:solidFill>
                    <a:schemeClr val="bg1"/>
                  </a:solidFill>
                  <a:latin typeface="Merriweather Sans Light"/>
                  <a:ea typeface="Merriweather Sans Light"/>
                  <a:cs typeface="Merriweather Sans Light"/>
                  <a:sym typeface="Merriweather Sans Light"/>
                </a:rPr>
                <a:t>, holistic education </a:t>
              </a:r>
              <a:r>
                <a:rPr lang="en-US" sz="1600" b="1" dirty="0">
                  <a:solidFill>
                    <a:schemeClr val="bg1"/>
                  </a:solidFill>
                  <a:latin typeface="Merriweather Sans Light"/>
                  <a:ea typeface="Merriweather Sans Light"/>
                  <a:cs typeface="Merriweather Sans Light"/>
                  <a:sym typeface="Merriweather Sans Light"/>
                </a:rPr>
                <a:t>for students</a:t>
              </a:r>
              <a:r>
                <a:rPr lang="en-US" sz="1600" dirty="0">
                  <a:solidFill>
                    <a:schemeClr val="bg1"/>
                  </a:solidFill>
                  <a:latin typeface="Merriweather Sans Light"/>
                  <a:ea typeface="Merriweather Sans Light"/>
                  <a:cs typeface="Merriweather Sans Light"/>
                  <a:sym typeface="Merriweather Sans Light"/>
                </a:rPr>
                <a:t> to earn associate degrees, certificates, and credentials, to prepare for transfer, and to attain workforce skills.  The College champions diversity, equity, inclusion, and global responsibility, while providing clear pathways in an engaging, supportive </a:t>
              </a:r>
            </a:p>
            <a:p>
              <a:pPr lvl="0">
                <a:lnSpc>
                  <a:spcPct val="150000"/>
                </a:lnSpc>
              </a:pPr>
              <a:r>
                <a:rPr lang="en-US" sz="1600" dirty="0">
                  <a:solidFill>
                    <a:schemeClr val="bg1"/>
                  </a:solidFill>
                  <a:latin typeface="Merriweather Sans Light"/>
                  <a:ea typeface="Merriweather Sans Light"/>
                  <a:cs typeface="Merriweather Sans Light"/>
                  <a:sym typeface="Merriweather Sans Light"/>
                </a:rPr>
                <a:t>environment where </a:t>
              </a:r>
              <a:r>
                <a:rPr lang="en-US" sz="1600" b="1" dirty="0">
                  <a:solidFill>
                    <a:schemeClr val="bg1"/>
                  </a:solidFill>
                  <a:latin typeface="Merriweather Sans Light"/>
                  <a:ea typeface="Merriweather Sans Light"/>
                  <a:cs typeface="Merriweather Sans Light"/>
                  <a:sym typeface="Merriweather Sans Light"/>
                </a:rPr>
                <a:t>all students </a:t>
              </a:r>
              <a:r>
                <a:rPr lang="en-US" sz="1600" dirty="0">
                  <a:solidFill>
                    <a:schemeClr val="bg1"/>
                  </a:solidFill>
                  <a:latin typeface="Merriweather Sans Light"/>
                  <a:ea typeface="Merriweather Sans Light"/>
                  <a:cs typeface="Merriweather Sans Light"/>
                  <a:sym typeface="Merriweather Sans Light"/>
                </a:rPr>
                <a:t>can successfully </a:t>
              </a:r>
            </a:p>
            <a:p>
              <a:pPr lvl="0">
                <a:lnSpc>
                  <a:spcPct val="150000"/>
                </a:lnSpc>
              </a:pPr>
              <a:r>
                <a:rPr lang="en-US" sz="1600" dirty="0">
                  <a:solidFill>
                    <a:schemeClr val="bg1"/>
                  </a:solidFill>
                  <a:latin typeface="Merriweather Sans Light"/>
                  <a:ea typeface="Merriweather Sans Light"/>
                  <a:cs typeface="Merriweather Sans Light"/>
                  <a:sym typeface="Merriweather Sans Light"/>
                </a:rPr>
                <a:t>achieve their educational goals.” (Emphasis added)</a:t>
              </a:r>
            </a:p>
          </p:txBody>
        </p:sp>
      </p:grpSp>
      <p:cxnSp>
        <p:nvCxnSpPr>
          <p:cNvPr id="207" name="Google Shape;207;p21"/>
          <p:cNvCxnSpPr/>
          <p:nvPr/>
        </p:nvCxnSpPr>
        <p:spPr>
          <a:xfrm rot="-5400000">
            <a:off x="-2094956" y="2564596"/>
            <a:ext cx="5232900" cy="0"/>
          </a:xfrm>
          <a:prstGeom prst="straightConnector1">
            <a:avLst/>
          </a:prstGeom>
          <a:noFill/>
          <a:ln w="28575" cap="rnd" cmpd="sng">
            <a:solidFill>
              <a:schemeClr val="lt1"/>
            </a:solidFill>
            <a:prstDash val="solid"/>
            <a:round/>
            <a:headEnd type="none" w="sm" len="sm"/>
            <a:tailEnd type="none" w="sm" len="sm"/>
          </a:ln>
        </p:spPr>
      </p:cxnSp>
      <p:pic>
        <p:nvPicPr>
          <p:cNvPr id="4" name="Picture 3">
            <a:extLst>
              <a:ext uri="{FF2B5EF4-FFF2-40B4-BE49-F238E27FC236}">
                <a16:creationId xmlns:a16="http://schemas.microsoft.com/office/drawing/2014/main" id="{546CB830-D6AD-4389-A67B-D72F08F7858E}"/>
              </a:ext>
            </a:extLst>
          </p:cNvPr>
          <p:cNvPicPr>
            <a:picLocks noChangeAspect="1"/>
          </p:cNvPicPr>
          <p:nvPr/>
        </p:nvPicPr>
        <p:blipFill>
          <a:blip r:embed="rId3"/>
          <a:stretch>
            <a:fillRect/>
          </a:stretch>
        </p:blipFill>
        <p:spPr>
          <a:xfrm>
            <a:off x="6524625" y="3400425"/>
            <a:ext cx="2619375" cy="1743075"/>
          </a:xfrm>
          <a:prstGeom prst="rect">
            <a:avLst/>
          </a:prstGeom>
        </p:spPr>
      </p:pic>
      <p:pic>
        <p:nvPicPr>
          <p:cNvPr id="3" name="Graphic 2" descr="Line arrow Straight">
            <a:extLst>
              <a:ext uri="{FF2B5EF4-FFF2-40B4-BE49-F238E27FC236}">
                <a16:creationId xmlns:a16="http://schemas.microsoft.com/office/drawing/2014/main" id="{59B0ED92-A5BB-4602-AE79-F6A4814AC8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800312" y="4204542"/>
            <a:ext cx="914400" cy="914400"/>
          </a:xfrm>
          <a:prstGeom prst="rect">
            <a:avLst/>
          </a:prstGeom>
        </p:spPr>
      </p:pic>
      <p:sp>
        <p:nvSpPr>
          <p:cNvPr id="6" name="Rectangle 5">
            <a:extLst>
              <a:ext uri="{FF2B5EF4-FFF2-40B4-BE49-F238E27FC236}">
                <a16:creationId xmlns:a16="http://schemas.microsoft.com/office/drawing/2014/main" id="{2D7229A5-BA7C-443D-BE33-5F43B3F00D2A}"/>
              </a:ext>
            </a:extLst>
          </p:cNvPr>
          <p:cNvSpPr/>
          <p:nvPr/>
        </p:nvSpPr>
        <p:spPr>
          <a:xfrm>
            <a:off x="1714712" y="4365500"/>
            <a:ext cx="3616696" cy="505395"/>
          </a:xfrm>
          <a:prstGeom prst="rect">
            <a:avLst/>
          </a:prstGeom>
        </p:spPr>
        <p:txBody>
          <a:bodyPr wrap="none">
            <a:spAutoFit/>
          </a:bodyPr>
          <a:lstStyle/>
          <a:p>
            <a:pPr lvl="0">
              <a:lnSpc>
                <a:spcPct val="150000"/>
              </a:lnSpc>
            </a:pPr>
            <a:r>
              <a:rPr lang="en-US" sz="2000" dirty="0">
                <a:solidFill>
                  <a:schemeClr val="bg1"/>
                </a:solidFill>
                <a:latin typeface="Merriweather Sans Light"/>
                <a:ea typeface="Merriweather Sans Light"/>
                <a:cs typeface="Merriweather Sans Light"/>
                <a:sym typeface="Merriweather Sans Light"/>
              </a:rPr>
              <a:t>Not bound by place and time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16BF37-C9D3-42E0-97D8-92CE9D6E9CB8}"/>
              </a:ext>
            </a:extLst>
          </p:cNvPr>
          <p:cNvSpPr/>
          <p:nvPr/>
        </p:nvSpPr>
        <p:spPr>
          <a:xfrm>
            <a:off x="0" y="49"/>
            <a:ext cx="3565236" cy="5143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C0D97B8-8EA7-49A6-880B-0D0EBCBB5EB1}"/>
              </a:ext>
            </a:extLst>
          </p:cNvPr>
          <p:cNvSpPr/>
          <p:nvPr/>
        </p:nvSpPr>
        <p:spPr>
          <a:xfrm>
            <a:off x="169292" y="300494"/>
            <a:ext cx="4187325" cy="2086725"/>
          </a:xfrm>
          <a:prstGeom prst="rect">
            <a:avLst/>
          </a:prstGeom>
        </p:spPr>
        <p:txBody>
          <a:bodyPr wrap="square">
            <a:spAutoFit/>
          </a:bodyPr>
          <a:lstStyle/>
          <a:p>
            <a:pPr lvl="0">
              <a:lnSpc>
                <a:spcPct val="90000"/>
              </a:lnSpc>
            </a:pPr>
            <a:r>
              <a:rPr lang="en-US" sz="4800" dirty="0">
                <a:solidFill>
                  <a:srgbClr val="FFFFFF"/>
                </a:solidFill>
                <a:latin typeface="Merriweather Sans"/>
                <a:ea typeface="Merriweather Sans"/>
                <a:cs typeface="Merriweather Sans"/>
                <a:sym typeface="Merriweather Sans"/>
              </a:rPr>
              <a:t>Distance Education Defined</a:t>
            </a:r>
            <a:endParaRPr lang="en-US" sz="500" dirty="0">
              <a:solidFill>
                <a:srgbClr val="FFFFFF"/>
              </a:solidFill>
              <a:latin typeface="Merriweather Sans"/>
              <a:ea typeface="Merriweather Sans"/>
              <a:cs typeface="Merriweather Sans"/>
              <a:sym typeface="Merriweather Sans"/>
            </a:endParaRPr>
          </a:p>
        </p:txBody>
      </p:sp>
      <p:sp>
        <p:nvSpPr>
          <p:cNvPr id="4" name="Rectangle 3">
            <a:extLst>
              <a:ext uri="{FF2B5EF4-FFF2-40B4-BE49-F238E27FC236}">
                <a16:creationId xmlns:a16="http://schemas.microsoft.com/office/drawing/2014/main" id="{79DA1CA6-75B6-4DC7-975A-E4677BB2C7D4}"/>
              </a:ext>
            </a:extLst>
          </p:cNvPr>
          <p:cNvSpPr/>
          <p:nvPr/>
        </p:nvSpPr>
        <p:spPr>
          <a:xfrm>
            <a:off x="4519927" y="410549"/>
            <a:ext cx="4572000" cy="4411336"/>
          </a:xfrm>
          <a:prstGeom prst="rect">
            <a:avLst/>
          </a:prstGeom>
        </p:spPr>
        <p:txBody>
          <a:bodyPr>
            <a:spAutoFit/>
          </a:bodyPr>
          <a:lstStyle/>
          <a:p>
            <a:pPr lvl="0">
              <a:lnSpc>
                <a:spcPct val="150000"/>
              </a:lnSpc>
            </a:pPr>
            <a:r>
              <a:rPr lang="en-US" sz="1700" b="1" dirty="0">
                <a:latin typeface="Merriweather Sans Light"/>
                <a:ea typeface="Merriweather Sans Light"/>
                <a:cs typeface="Merriweather Sans Light"/>
                <a:sym typeface="Merriweather Sans Light"/>
              </a:rPr>
              <a:t>AP 4105 (Distance Education) and Title V </a:t>
            </a:r>
            <a:r>
              <a:rPr lang="en-US" sz="1700" dirty="0">
                <a:latin typeface="Merriweather Sans Light"/>
                <a:ea typeface="Merriweather Sans Light"/>
                <a:cs typeface="Merriweather Sans Light"/>
                <a:sym typeface="Merriweather Sans Light"/>
              </a:rPr>
              <a:t>define DE as “…education that uses one or more technologies …to deliver instruction to students who are separated from the instructor and to support </a:t>
            </a:r>
            <a:r>
              <a:rPr lang="en-US" sz="1700" b="1" dirty="0">
                <a:latin typeface="Merriweather Sans Light"/>
                <a:ea typeface="Merriweather Sans Light"/>
                <a:cs typeface="Merriweather Sans Light"/>
                <a:sym typeface="Merriweather Sans Light"/>
              </a:rPr>
              <a:t>regular and substantive interactions between students and the instructor</a:t>
            </a:r>
            <a:r>
              <a:rPr lang="en-US" sz="1700" dirty="0">
                <a:latin typeface="Merriweather Sans Light"/>
                <a:ea typeface="Merriweather Sans Light"/>
                <a:cs typeface="Merriweather Sans Light"/>
                <a:sym typeface="Merriweather Sans Light"/>
              </a:rPr>
              <a:t>, either </a:t>
            </a:r>
            <a:r>
              <a:rPr lang="en-US" sz="1700" b="1" dirty="0">
                <a:latin typeface="Merriweather Sans Light"/>
                <a:ea typeface="Merriweather Sans Light"/>
                <a:cs typeface="Merriweather Sans Light"/>
                <a:sym typeface="Merriweather Sans Light"/>
              </a:rPr>
              <a:t>synchronously</a:t>
            </a:r>
            <a:r>
              <a:rPr lang="en-US" sz="1700" dirty="0">
                <a:latin typeface="Merriweather Sans Light"/>
                <a:ea typeface="Merriweather Sans Light"/>
                <a:cs typeface="Merriweather Sans Light"/>
                <a:sym typeface="Merriweather Sans Light"/>
              </a:rPr>
              <a:t> or </a:t>
            </a:r>
            <a:r>
              <a:rPr lang="en-US" sz="1700" b="1" dirty="0">
                <a:latin typeface="Merriweather Sans Light"/>
                <a:ea typeface="Merriweather Sans Light"/>
                <a:cs typeface="Merriweather Sans Light"/>
                <a:sym typeface="Merriweather Sans Light"/>
              </a:rPr>
              <a:t>asynchronously</a:t>
            </a:r>
            <a:r>
              <a:rPr lang="en-US" sz="1700" dirty="0">
                <a:latin typeface="Merriweather Sans Light"/>
                <a:ea typeface="Merriweather Sans Light"/>
                <a:cs typeface="Merriweather Sans Light"/>
                <a:sym typeface="Merriweather Sans Light"/>
              </a:rPr>
              <a:t>.”</a:t>
            </a:r>
          </a:p>
          <a:p>
            <a:pPr lvl="0">
              <a:lnSpc>
                <a:spcPct val="150000"/>
              </a:lnSpc>
            </a:pPr>
            <a:endParaRPr lang="en-US" sz="1700" dirty="0">
              <a:latin typeface="Merriweather Sans Light"/>
              <a:ea typeface="Merriweather Sans Light"/>
              <a:cs typeface="Merriweather Sans Light"/>
              <a:sym typeface="Merriweather Sans Light"/>
            </a:endParaRPr>
          </a:p>
          <a:p>
            <a:pPr lvl="0">
              <a:lnSpc>
                <a:spcPct val="150000"/>
              </a:lnSpc>
            </a:pPr>
            <a:r>
              <a:rPr lang="en-US" sz="1700" b="1" dirty="0">
                <a:latin typeface="Merriweather Sans Light"/>
                <a:ea typeface="Merriweather Sans Light"/>
                <a:cs typeface="Merriweather Sans Light"/>
                <a:sym typeface="Merriweather Sans Light"/>
              </a:rPr>
              <a:t>Title V:</a:t>
            </a:r>
            <a:r>
              <a:rPr lang="en-US" sz="1700" dirty="0">
                <a:latin typeface="Merriweather Sans Light"/>
                <a:ea typeface="Merriweather Sans Light"/>
                <a:cs typeface="Merriweather Sans Light"/>
                <a:sym typeface="Merriweather Sans Light"/>
              </a:rPr>
              <a:t> </a:t>
            </a:r>
            <a:r>
              <a:rPr lang="en-US" sz="1800" dirty="0">
                <a:latin typeface="Merriweather Sans Light"/>
              </a:rPr>
              <a:t>“Distance Education </a:t>
            </a:r>
            <a:r>
              <a:rPr lang="en-US" sz="1800" b="1" dirty="0">
                <a:latin typeface="Merriweather Sans Light"/>
              </a:rPr>
              <a:t>does not </a:t>
            </a:r>
            <a:r>
              <a:rPr lang="en-US" sz="1800" dirty="0">
                <a:latin typeface="Merriweather Sans Light"/>
              </a:rPr>
              <a:t>include Correspondence Education.”</a:t>
            </a:r>
          </a:p>
        </p:txBody>
      </p:sp>
      <p:pic>
        <p:nvPicPr>
          <p:cNvPr id="8" name="Picture 7">
            <a:extLst>
              <a:ext uri="{FF2B5EF4-FFF2-40B4-BE49-F238E27FC236}">
                <a16:creationId xmlns:a16="http://schemas.microsoft.com/office/drawing/2014/main" id="{FBAAA78A-7AF1-48D1-875E-01918C03381A}"/>
              </a:ext>
            </a:extLst>
          </p:cNvPr>
          <p:cNvPicPr>
            <a:picLocks noChangeAspect="1"/>
          </p:cNvPicPr>
          <p:nvPr/>
        </p:nvPicPr>
        <p:blipFill rotWithShape="1">
          <a:blip r:embed="rId3"/>
          <a:srcRect l="8880" t="924" r="24288" b="826"/>
          <a:stretch/>
        </p:blipFill>
        <p:spPr>
          <a:xfrm>
            <a:off x="1546575" y="2387219"/>
            <a:ext cx="2646733" cy="2600417"/>
          </a:xfrm>
          <a:prstGeom prst="rect">
            <a:avLst/>
          </a:prstGeom>
          <a:ln w="57150">
            <a:solidFill>
              <a:schemeClr val="accent3"/>
            </a:solidFill>
          </a:ln>
        </p:spPr>
      </p:pic>
      <p:cxnSp>
        <p:nvCxnSpPr>
          <p:cNvPr id="9" name="Straight Connector 8">
            <a:extLst>
              <a:ext uri="{FF2B5EF4-FFF2-40B4-BE49-F238E27FC236}">
                <a16:creationId xmlns:a16="http://schemas.microsoft.com/office/drawing/2014/main" id="{53ADCCBA-7911-44D3-8F04-3AFF25960017}"/>
              </a:ext>
            </a:extLst>
          </p:cNvPr>
          <p:cNvCxnSpPr/>
          <p:nvPr/>
        </p:nvCxnSpPr>
        <p:spPr>
          <a:xfrm>
            <a:off x="4572000" y="314036"/>
            <a:ext cx="4202545" cy="0"/>
          </a:xfrm>
          <a:prstGeom prst="line">
            <a:avLst/>
          </a:prstGeom>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70913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5D9A329-3BD8-4C37-8413-D03B73749F4F}"/>
              </a:ext>
            </a:extLst>
          </p:cNvPr>
          <p:cNvGraphicFramePr>
            <a:graphicFrameLocks noGrp="1"/>
          </p:cNvGraphicFramePr>
          <p:nvPr>
            <p:extLst>
              <p:ext uri="{D42A27DB-BD31-4B8C-83A1-F6EECF244321}">
                <p14:modId xmlns:p14="http://schemas.microsoft.com/office/powerpoint/2010/main" val="2328483806"/>
              </p:ext>
            </p:extLst>
          </p:nvPr>
        </p:nvGraphicFramePr>
        <p:xfrm>
          <a:off x="83127" y="853787"/>
          <a:ext cx="8977746" cy="4075004"/>
        </p:xfrm>
        <a:graphic>
          <a:graphicData uri="http://schemas.openxmlformats.org/drawingml/2006/table">
            <a:tbl>
              <a:tblPr firstRow="1" bandRow="1">
                <a:tableStyleId>{5C22544A-7EE6-4342-B048-85BDC9FD1C3A}</a:tableStyleId>
              </a:tblPr>
              <a:tblGrid>
                <a:gridCol w="1247652">
                  <a:extLst>
                    <a:ext uri="{9D8B030D-6E8A-4147-A177-3AD203B41FA5}">
                      <a16:colId xmlns:a16="http://schemas.microsoft.com/office/drawing/2014/main" val="3420203084"/>
                    </a:ext>
                  </a:extLst>
                </a:gridCol>
                <a:gridCol w="1273628">
                  <a:extLst>
                    <a:ext uri="{9D8B030D-6E8A-4147-A177-3AD203B41FA5}">
                      <a16:colId xmlns:a16="http://schemas.microsoft.com/office/drawing/2014/main" val="3241546701"/>
                    </a:ext>
                  </a:extLst>
                </a:gridCol>
                <a:gridCol w="1518557">
                  <a:extLst>
                    <a:ext uri="{9D8B030D-6E8A-4147-A177-3AD203B41FA5}">
                      <a16:colId xmlns:a16="http://schemas.microsoft.com/office/drawing/2014/main" val="1914395412"/>
                    </a:ext>
                  </a:extLst>
                </a:gridCol>
                <a:gridCol w="1567543">
                  <a:extLst>
                    <a:ext uri="{9D8B030D-6E8A-4147-A177-3AD203B41FA5}">
                      <a16:colId xmlns:a16="http://schemas.microsoft.com/office/drawing/2014/main" val="332202287"/>
                    </a:ext>
                  </a:extLst>
                </a:gridCol>
                <a:gridCol w="1657350">
                  <a:extLst>
                    <a:ext uri="{9D8B030D-6E8A-4147-A177-3AD203B41FA5}">
                      <a16:colId xmlns:a16="http://schemas.microsoft.com/office/drawing/2014/main" val="3373386538"/>
                    </a:ext>
                  </a:extLst>
                </a:gridCol>
                <a:gridCol w="1713016">
                  <a:extLst>
                    <a:ext uri="{9D8B030D-6E8A-4147-A177-3AD203B41FA5}">
                      <a16:colId xmlns:a16="http://schemas.microsoft.com/office/drawing/2014/main" val="832061480"/>
                    </a:ext>
                  </a:extLst>
                </a:gridCol>
              </a:tblGrid>
              <a:tr h="356444">
                <a:tc>
                  <a:txBody>
                    <a:bodyPr/>
                    <a:lstStyle/>
                    <a:p>
                      <a:pPr marR="0" algn="l" rtl="0">
                        <a:lnSpc>
                          <a:spcPct val="100000"/>
                        </a:lnSpc>
                        <a:spcBef>
                          <a:spcPts val="0"/>
                        </a:spcBef>
                        <a:spcAft>
                          <a:spcPts val="0"/>
                        </a:spcAft>
                        <a:buClr>
                          <a:srgbClr val="000000"/>
                        </a:buClr>
                        <a:buFont typeface="Arial"/>
                      </a:pPr>
                      <a:r>
                        <a:rPr lang="en-US" sz="1600" b="1" i="0" u="none" strike="noStrike" cap="none" dirty="0">
                          <a:solidFill>
                            <a:schemeClr val="lt1"/>
                          </a:solidFill>
                          <a:latin typeface="+mn-lt"/>
                          <a:ea typeface="+mn-ea"/>
                          <a:cs typeface="+mn-cs"/>
                          <a:sym typeface="Arial"/>
                        </a:rPr>
                        <a:t>Question</a:t>
                      </a:r>
                    </a:p>
                  </a:txBody>
                  <a:tcPr/>
                </a:tc>
                <a:tc>
                  <a:txBody>
                    <a:bodyPr/>
                    <a:lstStyle/>
                    <a:p>
                      <a:pPr marR="0" algn="l" rtl="0">
                        <a:lnSpc>
                          <a:spcPct val="100000"/>
                        </a:lnSpc>
                        <a:spcBef>
                          <a:spcPts val="0"/>
                        </a:spcBef>
                        <a:spcAft>
                          <a:spcPts val="0"/>
                        </a:spcAft>
                        <a:buClr>
                          <a:srgbClr val="000000"/>
                        </a:buClr>
                        <a:buFont typeface="Arial"/>
                      </a:pPr>
                      <a:r>
                        <a:rPr lang="en-US" sz="1600" b="1" i="0" u="none" strike="noStrike" cap="none" dirty="0">
                          <a:solidFill>
                            <a:schemeClr val="lt1"/>
                          </a:solidFill>
                          <a:latin typeface="+mn-lt"/>
                          <a:ea typeface="+mn-ea"/>
                          <a:cs typeface="+mn-cs"/>
                          <a:sym typeface="Arial"/>
                        </a:rPr>
                        <a:t>Online</a:t>
                      </a:r>
                    </a:p>
                  </a:txBody>
                  <a:tcPr/>
                </a:tc>
                <a:tc>
                  <a:txBody>
                    <a:bodyPr/>
                    <a:lstStyle/>
                    <a:p>
                      <a:r>
                        <a:rPr lang="en-US" sz="1600" b="1" i="0" u="none" strike="noStrike" cap="none" dirty="0" err="1">
                          <a:solidFill>
                            <a:schemeClr val="lt1"/>
                          </a:solidFill>
                          <a:latin typeface="+mn-lt"/>
                          <a:ea typeface="+mn-ea"/>
                          <a:cs typeface="+mn-cs"/>
                          <a:sym typeface="Arial"/>
                        </a:rPr>
                        <a:t>OnlineLIVE</a:t>
                      </a:r>
                      <a:endParaRPr lang="en-US" sz="1600" b="1" i="0" u="none" strike="noStrike" cap="none" dirty="0">
                        <a:solidFill>
                          <a:schemeClr val="lt1"/>
                        </a:solidFill>
                        <a:latin typeface="+mn-lt"/>
                        <a:ea typeface="+mn-ea"/>
                        <a:cs typeface="+mn-cs"/>
                        <a:sym typeface="Arial"/>
                      </a:endParaRPr>
                    </a:p>
                  </a:txBody>
                  <a:tcPr/>
                </a:tc>
                <a:tc>
                  <a:txBody>
                    <a:bodyPr/>
                    <a:lstStyle/>
                    <a:p>
                      <a:pPr marR="0" algn="l" rtl="0">
                        <a:lnSpc>
                          <a:spcPct val="100000"/>
                        </a:lnSpc>
                        <a:spcBef>
                          <a:spcPts val="0"/>
                        </a:spcBef>
                        <a:spcAft>
                          <a:spcPts val="0"/>
                        </a:spcAft>
                        <a:buClr>
                          <a:srgbClr val="000000"/>
                        </a:buClr>
                        <a:buFont typeface="Arial"/>
                      </a:pPr>
                      <a:r>
                        <a:rPr lang="en-US" sz="1600" b="1" i="0" u="none" strike="noStrike" cap="none" dirty="0" err="1">
                          <a:solidFill>
                            <a:schemeClr val="lt1"/>
                          </a:solidFill>
                          <a:latin typeface="+mn-lt"/>
                          <a:ea typeface="+mn-ea"/>
                          <a:cs typeface="+mn-cs"/>
                          <a:sym typeface="Arial"/>
                        </a:rPr>
                        <a:t>HyFlex</a:t>
                      </a:r>
                      <a:endParaRPr lang="en-US" sz="1600" b="1" i="0" u="none" strike="noStrike" cap="none" dirty="0">
                        <a:solidFill>
                          <a:schemeClr val="lt1"/>
                        </a:solidFill>
                        <a:latin typeface="+mn-lt"/>
                        <a:ea typeface="+mn-ea"/>
                        <a:cs typeface="+mn-cs"/>
                        <a:sym typeface="Arial"/>
                      </a:endParaRPr>
                    </a:p>
                  </a:txBody>
                  <a:tcPr/>
                </a:tc>
                <a:tc>
                  <a:txBody>
                    <a:bodyPr/>
                    <a:lstStyle/>
                    <a:p>
                      <a:pPr marR="0" algn="l" rtl="0">
                        <a:lnSpc>
                          <a:spcPct val="100000"/>
                        </a:lnSpc>
                        <a:spcBef>
                          <a:spcPts val="0"/>
                        </a:spcBef>
                        <a:spcAft>
                          <a:spcPts val="0"/>
                        </a:spcAft>
                        <a:buClr>
                          <a:srgbClr val="000000"/>
                        </a:buClr>
                        <a:buFont typeface="Arial"/>
                      </a:pPr>
                      <a:r>
                        <a:rPr lang="en-US" sz="1600" b="1" i="0" u="none" strike="noStrike" cap="none" dirty="0">
                          <a:solidFill>
                            <a:schemeClr val="lt1"/>
                          </a:solidFill>
                          <a:latin typeface="+mn-lt"/>
                          <a:ea typeface="+mn-ea"/>
                          <a:cs typeface="+mn-cs"/>
                          <a:sym typeface="Arial"/>
                        </a:rPr>
                        <a:t>Hybrid</a:t>
                      </a:r>
                    </a:p>
                  </a:txBody>
                  <a:tcPr/>
                </a:tc>
                <a:tc>
                  <a:txBody>
                    <a:bodyPr/>
                    <a:lstStyle/>
                    <a:p>
                      <a:pPr marR="0" algn="l" rtl="0">
                        <a:lnSpc>
                          <a:spcPct val="100000"/>
                        </a:lnSpc>
                        <a:spcBef>
                          <a:spcPts val="0"/>
                        </a:spcBef>
                        <a:spcAft>
                          <a:spcPts val="0"/>
                        </a:spcAft>
                        <a:buClr>
                          <a:srgbClr val="000000"/>
                        </a:buClr>
                        <a:buFont typeface="Arial"/>
                      </a:pPr>
                      <a:r>
                        <a:rPr lang="en-US" sz="1600" b="1" i="0" u="none" strike="noStrike" cap="none" dirty="0" err="1">
                          <a:solidFill>
                            <a:schemeClr val="lt1"/>
                          </a:solidFill>
                          <a:latin typeface="+mn-lt"/>
                          <a:ea typeface="+mn-ea"/>
                          <a:cs typeface="+mn-cs"/>
                          <a:sym typeface="Arial"/>
                        </a:rPr>
                        <a:t>InPerson</a:t>
                      </a:r>
                      <a:endParaRPr lang="en-US" sz="1600" b="1" i="0" u="none" strike="noStrike" cap="none" dirty="0">
                        <a:solidFill>
                          <a:schemeClr val="lt1"/>
                        </a:solidFill>
                        <a:latin typeface="+mn-lt"/>
                        <a:ea typeface="+mn-ea"/>
                        <a:cs typeface="+mn-cs"/>
                        <a:sym typeface="Arial"/>
                      </a:endParaRPr>
                    </a:p>
                  </a:txBody>
                  <a:tcPr/>
                </a:tc>
                <a:extLst>
                  <a:ext uri="{0D108BD9-81ED-4DB2-BD59-A6C34878D82A}">
                    <a16:rowId xmlns:a16="http://schemas.microsoft.com/office/drawing/2014/main" val="3435470145"/>
                  </a:ext>
                </a:extLst>
              </a:tr>
              <a:tr h="2373038">
                <a:tc>
                  <a:txBody>
                    <a:bodyPr/>
                    <a:lstStyle/>
                    <a:p>
                      <a:r>
                        <a:rPr lang="en-US" sz="1400" b="1" i="0" u="none" strike="noStrike" cap="none" dirty="0">
                          <a:solidFill>
                            <a:schemeClr val="dk1"/>
                          </a:solidFill>
                          <a:effectLst/>
                          <a:latin typeface="+mn-lt"/>
                          <a:ea typeface="+mn-ea"/>
                          <a:cs typeface="+mn-cs"/>
                          <a:sym typeface="Arial"/>
                        </a:rPr>
                        <a:t>How will my class be conducted?</a:t>
                      </a:r>
                      <a:endParaRPr lang="en-US" dirty="0"/>
                    </a:p>
                  </a:txBody>
                  <a:tcPr>
                    <a:solidFill>
                      <a:schemeClr val="accent6">
                        <a:lumMod val="20000"/>
                        <a:lumOff val="80000"/>
                      </a:schemeClr>
                    </a:solidFill>
                  </a:tcPr>
                </a:tc>
                <a:tc>
                  <a:txBody>
                    <a:bodyPr/>
                    <a:lstStyle/>
                    <a:p>
                      <a:r>
                        <a:rPr lang="en-US" sz="1200" b="0" i="0" u="none" strike="noStrike" cap="none" dirty="0">
                          <a:solidFill>
                            <a:schemeClr val="dk1"/>
                          </a:solidFill>
                          <a:effectLst/>
                          <a:latin typeface="+mn-lt"/>
                          <a:ea typeface="+mn-ea"/>
                          <a:cs typeface="+mn-cs"/>
                          <a:sym typeface="Arial"/>
                        </a:rPr>
                        <a:t>All class work is conducted online through Canvas without a requirement for </a:t>
                      </a:r>
                      <a:r>
                        <a:rPr lang="en-US" sz="1200" b="1" i="0" u="none" strike="noStrike" cap="none" dirty="0">
                          <a:solidFill>
                            <a:schemeClr val="dk1"/>
                          </a:solidFill>
                          <a:effectLst/>
                          <a:latin typeface="+mn-lt"/>
                          <a:ea typeface="+mn-ea"/>
                          <a:cs typeface="+mn-cs"/>
                          <a:sym typeface="Arial"/>
                        </a:rPr>
                        <a:t>real-time/live meetings. </a:t>
                      </a:r>
                      <a:endParaRPr lang="en-US" sz="1200" dirty="0"/>
                    </a:p>
                  </a:txBody>
                  <a:tcPr>
                    <a:solidFill>
                      <a:schemeClr val="accent6">
                        <a:lumMod val="20000"/>
                        <a:lumOff val="80000"/>
                      </a:schemeClr>
                    </a:solidFill>
                  </a:tcPr>
                </a:tc>
                <a:tc>
                  <a:txBody>
                    <a:bodyPr/>
                    <a:lstStyle/>
                    <a:p>
                      <a:r>
                        <a:rPr lang="en-US" sz="1200" b="0" i="0" u="none" strike="noStrike" cap="none" dirty="0">
                          <a:solidFill>
                            <a:schemeClr val="dk1"/>
                          </a:solidFill>
                          <a:effectLst/>
                          <a:latin typeface="+mn-lt"/>
                          <a:ea typeface="+mn-ea"/>
                          <a:cs typeface="+mn-cs"/>
                          <a:sym typeface="Arial"/>
                        </a:rPr>
                        <a:t>You will meet with your instructor online during </a:t>
                      </a:r>
                      <a:r>
                        <a:rPr lang="en-US" sz="1200" b="1" i="0" u="none" strike="noStrike" cap="none" dirty="0">
                          <a:solidFill>
                            <a:schemeClr val="dk1"/>
                          </a:solidFill>
                          <a:effectLst/>
                          <a:latin typeface="+mn-lt"/>
                          <a:ea typeface="+mn-ea"/>
                          <a:cs typeface="+mn-cs"/>
                          <a:sym typeface="Arial"/>
                        </a:rPr>
                        <a:t>scheduled class times</a:t>
                      </a:r>
                      <a:r>
                        <a:rPr lang="en-US" sz="1200" b="0" i="0" u="none" strike="noStrike" cap="none" dirty="0">
                          <a:solidFill>
                            <a:schemeClr val="dk1"/>
                          </a:solidFill>
                          <a:effectLst/>
                          <a:latin typeface="+mn-lt"/>
                          <a:ea typeface="+mn-ea"/>
                          <a:cs typeface="+mn-cs"/>
                          <a:sym typeface="Arial"/>
                        </a:rPr>
                        <a:t> via Zoom and Canvas. </a:t>
                      </a:r>
                      <a:endParaRPr lang="en-US" sz="1200" dirty="0"/>
                    </a:p>
                  </a:txBody>
                  <a:tcPr>
                    <a:solidFill>
                      <a:schemeClr val="accent6">
                        <a:lumMod val="20000"/>
                        <a:lumOff val="80000"/>
                      </a:schemeClr>
                    </a:solidFill>
                  </a:tcPr>
                </a:tc>
                <a:tc>
                  <a:txBody>
                    <a:bodyPr/>
                    <a:lstStyle/>
                    <a:p>
                      <a:pPr algn="l"/>
                      <a:r>
                        <a:rPr lang="en-US" sz="1200" b="0" i="0" u="none" strike="noStrike" cap="none" dirty="0">
                          <a:solidFill>
                            <a:schemeClr val="dk1"/>
                          </a:solidFill>
                          <a:effectLst/>
                          <a:latin typeface="+mn-lt"/>
                          <a:ea typeface="+mn-ea"/>
                          <a:cs typeface="+mn-cs"/>
                          <a:sym typeface="Arial"/>
                        </a:rPr>
                        <a:t>Instructors teach </a:t>
                      </a:r>
                      <a:r>
                        <a:rPr lang="en-US" sz="1200" b="0" i="0" u="none" strike="noStrike" cap="none" dirty="0" err="1">
                          <a:solidFill>
                            <a:schemeClr val="dk1"/>
                          </a:solidFill>
                          <a:effectLst/>
                          <a:latin typeface="+mn-lt"/>
                          <a:ea typeface="+mn-ea"/>
                          <a:cs typeface="+mn-cs"/>
                          <a:sym typeface="Arial"/>
                        </a:rPr>
                        <a:t>HyFlex</a:t>
                      </a:r>
                      <a:r>
                        <a:rPr lang="en-US" sz="1200" b="0" i="0" u="none" strike="noStrike" cap="none" dirty="0">
                          <a:solidFill>
                            <a:schemeClr val="dk1"/>
                          </a:solidFill>
                          <a:effectLst/>
                          <a:latin typeface="+mn-lt"/>
                          <a:ea typeface="+mn-ea"/>
                          <a:cs typeface="+mn-cs"/>
                          <a:sym typeface="Arial"/>
                        </a:rPr>
                        <a:t> classes on campus in a classroom, and will welcome students to join in person or via Zoom. You will have the </a:t>
                      </a:r>
                      <a:r>
                        <a:rPr lang="en-US" sz="1200" b="1" i="0" u="none" strike="noStrike" cap="none" dirty="0">
                          <a:solidFill>
                            <a:schemeClr val="dk1"/>
                          </a:solidFill>
                          <a:effectLst/>
                          <a:latin typeface="+mn-lt"/>
                          <a:ea typeface="+mn-ea"/>
                          <a:cs typeface="+mn-cs"/>
                          <a:sym typeface="Arial"/>
                        </a:rPr>
                        <a:t>choice </a:t>
                      </a:r>
                      <a:r>
                        <a:rPr lang="en-US" sz="1200" b="0" i="0" u="none" strike="noStrike" cap="none" dirty="0">
                          <a:solidFill>
                            <a:schemeClr val="dk1"/>
                          </a:solidFill>
                          <a:effectLst/>
                          <a:latin typeface="+mn-lt"/>
                          <a:ea typeface="+mn-ea"/>
                          <a:cs typeface="+mn-cs"/>
                          <a:sym typeface="Arial"/>
                        </a:rPr>
                        <a:t>to meet with your instructor on Zoom or in person during </a:t>
                      </a:r>
                    </a:p>
                    <a:p>
                      <a:pPr algn="l"/>
                      <a:r>
                        <a:rPr lang="en-US" sz="1200" b="1" i="0" u="none" strike="noStrike" cap="none" dirty="0">
                          <a:solidFill>
                            <a:schemeClr val="dk1"/>
                          </a:solidFill>
                          <a:effectLst/>
                          <a:latin typeface="+mn-lt"/>
                          <a:ea typeface="+mn-ea"/>
                          <a:cs typeface="+mn-cs"/>
                          <a:sym typeface="Arial"/>
                        </a:rPr>
                        <a:t>scheduled class times.</a:t>
                      </a:r>
                      <a:endParaRPr lang="en-US" sz="1200" dirty="0"/>
                    </a:p>
                  </a:txBody>
                  <a:tcPr>
                    <a:solidFill>
                      <a:schemeClr val="accent6">
                        <a:lumMod val="20000"/>
                        <a:lumOff val="80000"/>
                      </a:schemeClr>
                    </a:solidFill>
                  </a:tcPr>
                </a:tc>
                <a:tc>
                  <a:txBody>
                    <a:bodyPr/>
                    <a:lstStyle/>
                    <a:p>
                      <a:r>
                        <a:rPr lang="en-US" sz="1200" b="0" i="0" u="none" strike="noStrike" cap="none" dirty="0">
                          <a:solidFill>
                            <a:schemeClr val="dk1"/>
                          </a:solidFill>
                          <a:effectLst/>
                          <a:latin typeface="+mn-lt"/>
                          <a:ea typeface="+mn-ea"/>
                          <a:cs typeface="+mn-cs"/>
                          <a:sym typeface="Arial"/>
                        </a:rPr>
                        <a:t>Hybrid classes combine the learning formats of online and on-campus classes. In a hybrid class, you can expect to have some on-campus meetings, as well as complete coursework independently online. </a:t>
                      </a:r>
                      <a:endParaRPr lang="en-US" sz="1200" dirty="0"/>
                    </a:p>
                  </a:txBody>
                  <a:tcPr>
                    <a:solidFill>
                      <a:schemeClr val="accent6">
                        <a:lumMod val="20000"/>
                        <a:lumOff val="80000"/>
                      </a:schemeClr>
                    </a:solidFill>
                  </a:tcPr>
                </a:tc>
                <a:tc>
                  <a:txBody>
                    <a:bodyPr/>
                    <a:lstStyle/>
                    <a:p>
                      <a:r>
                        <a:rPr lang="en-US" sz="1200" b="0" i="0" u="none" strike="noStrike" cap="none" dirty="0">
                          <a:solidFill>
                            <a:schemeClr val="dk1"/>
                          </a:solidFill>
                          <a:effectLst/>
                          <a:latin typeface="+mn-lt"/>
                          <a:ea typeface="+mn-ea"/>
                          <a:cs typeface="+mn-cs"/>
                          <a:sym typeface="Arial"/>
                        </a:rPr>
                        <a:t>Instructors teach </a:t>
                      </a:r>
                      <a:r>
                        <a:rPr lang="en-US" sz="1200" b="0" i="0" u="none" strike="noStrike" cap="none" dirty="0" err="1">
                          <a:solidFill>
                            <a:schemeClr val="dk1"/>
                          </a:solidFill>
                          <a:effectLst/>
                          <a:latin typeface="+mn-lt"/>
                          <a:ea typeface="+mn-ea"/>
                          <a:cs typeface="+mn-cs"/>
                          <a:sym typeface="Arial"/>
                        </a:rPr>
                        <a:t>InPerson</a:t>
                      </a:r>
                      <a:r>
                        <a:rPr lang="en-US" sz="1200" b="0" i="0" u="none" strike="noStrike" cap="none" dirty="0">
                          <a:solidFill>
                            <a:schemeClr val="dk1"/>
                          </a:solidFill>
                          <a:effectLst/>
                          <a:latin typeface="+mn-lt"/>
                          <a:ea typeface="+mn-ea"/>
                          <a:cs typeface="+mn-cs"/>
                          <a:sym typeface="Arial"/>
                        </a:rPr>
                        <a:t> classes on campus in a classroom. You will meet with your instructor in person during scheduled class times at the classroom location listed in the class schedule. </a:t>
                      </a:r>
                      <a:endParaRPr lang="en-US" sz="1200" dirty="0"/>
                    </a:p>
                  </a:txBody>
                  <a:tcPr>
                    <a:solidFill>
                      <a:schemeClr val="accent6">
                        <a:lumMod val="20000"/>
                        <a:lumOff val="80000"/>
                      </a:schemeClr>
                    </a:solidFill>
                  </a:tcPr>
                </a:tc>
                <a:extLst>
                  <a:ext uri="{0D108BD9-81ED-4DB2-BD59-A6C34878D82A}">
                    <a16:rowId xmlns:a16="http://schemas.microsoft.com/office/drawing/2014/main" val="3525300179"/>
                  </a:ext>
                </a:extLst>
              </a:tr>
              <a:tr h="1201167">
                <a:tc>
                  <a:txBody>
                    <a:bodyPr/>
                    <a:lstStyle/>
                    <a:p>
                      <a:r>
                        <a:rPr lang="en-US" sz="1400" b="1" i="0" u="none" strike="noStrike" cap="none" dirty="0">
                          <a:solidFill>
                            <a:schemeClr val="dk1"/>
                          </a:solidFill>
                          <a:effectLst/>
                          <a:latin typeface="+mn-lt"/>
                          <a:ea typeface="+mn-ea"/>
                          <a:cs typeface="+mn-cs"/>
                          <a:sym typeface="Arial"/>
                        </a:rPr>
                        <a:t>What will a combination of these formats look like?</a:t>
                      </a:r>
                      <a:endParaRPr lang="en-US" dirty="0"/>
                    </a:p>
                  </a:txBody>
                  <a:tcPr>
                    <a:solidFill>
                      <a:schemeClr val="accent6">
                        <a:lumMod val="40000"/>
                        <a:lumOff val="60000"/>
                      </a:schemeClr>
                    </a:solidFill>
                  </a:tcPr>
                </a:tc>
                <a:tc gridSpan="5">
                  <a:txBody>
                    <a:bodyPr/>
                    <a:lstStyle/>
                    <a:p>
                      <a:r>
                        <a:rPr lang="en-US" sz="1200" b="1" i="0" u="none" strike="noStrike" cap="none" dirty="0">
                          <a:solidFill>
                            <a:schemeClr val="dk1"/>
                          </a:solidFill>
                          <a:effectLst/>
                          <a:latin typeface="+mn-lt"/>
                          <a:ea typeface="+mn-ea"/>
                          <a:cs typeface="+mn-cs"/>
                          <a:sym typeface="Arial"/>
                        </a:rPr>
                        <a:t>Online &amp; </a:t>
                      </a:r>
                      <a:r>
                        <a:rPr lang="en-US" sz="1200" b="1" i="0" u="none" strike="noStrike" cap="none" dirty="0" err="1">
                          <a:solidFill>
                            <a:schemeClr val="dk1"/>
                          </a:solidFill>
                          <a:effectLst/>
                          <a:latin typeface="+mn-lt"/>
                          <a:ea typeface="+mn-ea"/>
                          <a:cs typeface="+mn-cs"/>
                          <a:sym typeface="Arial"/>
                        </a:rPr>
                        <a:t>OnlineLIVE</a:t>
                      </a:r>
                      <a:r>
                        <a:rPr lang="en-US" sz="1200" b="1" i="0" u="none" strike="noStrike" cap="none" dirty="0">
                          <a:solidFill>
                            <a:schemeClr val="dk1"/>
                          </a:solidFill>
                          <a:effectLst/>
                          <a:latin typeface="+mn-lt"/>
                          <a:ea typeface="+mn-ea"/>
                          <a:cs typeface="+mn-cs"/>
                          <a:sym typeface="Arial"/>
                        </a:rPr>
                        <a:t>: </a:t>
                      </a:r>
                      <a:r>
                        <a:rPr lang="en-US" sz="1200" b="0" i="0" u="none" strike="noStrike" cap="none" dirty="0">
                          <a:solidFill>
                            <a:schemeClr val="dk1"/>
                          </a:solidFill>
                          <a:effectLst/>
                          <a:latin typeface="+mn-lt"/>
                          <a:ea typeface="+mn-ea"/>
                          <a:cs typeface="+mn-cs"/>
                          <a:sym typeface="Arial"/>
                        </a:rPr>
                        <a:t>Some class meetings will be conducted via Zoom during scheduled times. The remainder of the class will be Online in Canvas.</a:t>
                      </a:r>
                    </a:p>
                    <a:p>
                      <a:endParaRPr lang="en-US" sz="800" b="0" i="0" u="none" strike="noStrike" cap="none" dirty="0">
                        <a:solidFill>
                          <a:schemeClr val="dk1"/>
                        </a:solidFill>
                        <a:effectLst/>
                        <a:latin typeface="+mn-lt"/>
                        <a:ea typeface="+mn-ea"/>
                        <a:cs typeface="+mn-cs"/>
                        <a:sym typeface="Arial"/>
                      </a:endParaRPr>
                    </a:p>
                    <a:p>
                      <a:r>
                        <a:rPr lang="en-US" sz="1200" b="1" i="0" u="none" strike="noStrike" cap="none" dirty="0" err="1">
                          <a:solidFill>
                            <a:schemeClr val="dk1"/>
                          </a:solidFill>
                          <a:effectLst/>
                          <a:latin typeface="+mn-lt"/>
                          <a:ea typeface="+mn-ea"/>
                          <a:cs typeface="+mn-cs"/>
                          <a:sym typeface="Arial"/>
                        </a:rPr>
                        <a:t>OnlineLIVE</a:t>
                      </a:r>
                      <a:r>
                        <a:rPr lang="en-US" sz="1200" b="1" i="0" u="none" strike="noStrike" cap="none" dirty="0">
                          <a:solidFill>
                            <a:schemeClr val="dk1"/>
                          </a:solidFill>
                          <a:effectLst/>
                          <a:latin typeface="+mn-lt"/>
                          <a:ea typeface="+mn-ea"/>
                          <a:cs typeface="+mn-cs"/>
                          <a:sym typeface="Arial"/>
                        </a:rPr>
                        <a:t> &amp; </a:t>
                      </a:r>
                      <a:r>
                        <a:rPr lang="en-US" sz="1200" b="1" i="0" u="none" strike="noStrike" cap="none" dirty="0" err="1">
                          <a:solidFill>
                            <a:schemeClr val="dk1"/>
                          </a:solidFill>
                          <a:effectLst/>
                          <a:latin typeface="+mn-lt"/>
                          <a:ea typeface="+mn-ea"/>
                          <a:cs typeface="+mn-cs"/>
                          <a:sym typeface="Arial"/>
                        </a:rPr>
                        <a:t>InPerson</a:t>
                      </a:r>
                      <a:r>
                        <a:rPr lang="en-US" sz="1200" b="1" i="0" u="none" strike="noStrike" cap="none" dirty="0">
                          <a:solidFill>
                            <a:schemeClr val="dk1"/>
                          </a:solidFill>
                          <a:effectLst/>
                          <a:latin typeface="+mn-lt"/>
                          <a:ea typeface="+mn-ea"/>
                          <a:cs typeface="+mn-cs"/>
                          <a:sym typeface="Arial"/>
                        </a:rPr>
                        <a:t>: </a:t>
                      </a:r>
                      <a:r>
                        <a:rPr lang="en-US" sz="1200" b="0" i="0" u="none" strike="noStrike" cap="none" dirty="0">
                          <a:solidFill>
                            <a:schemeClr val="dk1"/>
                          </a:solidFill>
                          <a:effectLst/>
                          <a:latin typeface="+mn-lt"/>
                          <a:ea typeface="+mn-ea"/>
                          <a:cs typeface="+mn-cs"/>
                          <a:sym typeface="Arial"/>
                        </a:rPr>
                        <a:t>Some class meetings will be conducted via Zoom, and some class meetings will be conducted in person during scheduled times.</a:t>
                      </a:r>
                    </a:p>
                    <a:p>
                      <a:endParaRPr lang="en-US" sz="800" b="0" i="0" u="none" strike="noStrike" cap="none" dirty="0">
                        <a:solidFill>
                          <a:schemeClr val="dk1"/>
                        </a:solidFill>
                        <a:effectLst/>
                        <a:latin typeface="+mn-lt"/>
                        <a:ea typeface="+mn-ea"/>
                        <a:cs typeface="+mn-cs"/>
                        <a:sym typeface="Arial"/>
                      </a:endParaRPr>
                    </a:p>
                    <a:p>
                      <a:r>
                        <a:rPr lang="en-US" sz="1200" b="1" i="0" u="none" strike="noStrike" cap="none" dirty="0">
                          <a:solidFill>
                            <a:schemeClr val="dk1"/>
                          </a:solidFill>
                          <a:effectLst/>
                          <a:latin typeface="+mn-lt"/>
                          <a:ea typeface="+mn-ea"/>
                          <a:cs typeface="+mn-cs"/>
                          <a:sym typeface="Arial"/>
                        </a:rPr>
                        <a:t>Please refer to the schedule of classes for meeting dates, times, and locations.</a:t>
                      </a:r>
                      <a:endParaRPr lang="en-US" sz="1200" b="0" i="0" u="none" strike="noStrike" cap="none" dirty="0">
                        <a:solidFill>
                          <a:schemeClr val="dk1"/>
                        </a:solidFill>
                        <a:effectLst/>
                        <a:latin typeface="+mn-lt"/>
                        <a:ea typeface="+mn-ea"/>
                        <a:cs typeface="+mn-cs"/>
                        <a:sym typeface="Arial"/>
                      </a:endParaRPr>
                    </a:p>
                  </a:txBody>
                  <a:tcPr>
                    <a:solidFill>
                      <a:schemeClr val="accent6">
                        <a:lumMod val="40000"/>
                        <a:lumOff val="6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84277440"/>
                  </a:ext>
                </a:extLst>
              </a:tr>
            </a:tbl>
          </a:graphicData>
        </a:graphic>
      </p:graphicFrame>
      <p:sp>
        <p:nvSpPr>
          <p:cNvPr id="4" name="Rectangle 3">
            <a:extLst>
              <a:ext uri="{FF2B5EF4-FFF2-40B4-BE49-F238E27FC236}">
                <a16:creationId xmlns:a16="http://schemas.microsoft.com/office/drawing/2014/main" id="{B11BE938-5E05-4613-83A0-93F747721A37}"/>
              </a:ext>
            </a:extLst>
          </p:cNvPr>
          <p:cNvSpPr/>
          <p:nvPr/>
        </p:nvSpPr>
        <p:spPr>
          <a:xfrm>
            <a:off x="1116122" y="0"/>
            <a:ext cx="6911755" cy="707886"/>
          </a:xfrm>
          <a:prstGeom prst="rect">
            <a:avLst/>
          </a:prstGeom>
        </p:spPr>
        <p:txBody>
          <a:bodyPr wrap="square">
            <a:spAutoFit/>
          </a:bodyPr>
          <a:lstStyle/>
          <a:p>
            <a:pPr lvl="0" algn="ctr"/>
            <a:r>
              <a:rPr lang="en-US" sz="4000" dirty="0">
                <a:solidFill>
                  <a:schemeClr val="accent1"/>
                </a:solidFill>
                <a:latin typeface="Merriweather Sans"/>
                <a:ea typeface="Merriweather Sans"/>
                <a:cs typeface="Merriweather Sans"/>
                <a:sym typeface="Merriweather Sans"/>
              </a:rPr>
              <a:t>Description for Students</a:t>
            </a:r>
          </a:p>
        </p:txBody>
      </p:sp>
    </p:spTree>
    <p:extLst>
      <p:ext uri="{BB962C8B-B14F-4D97-AF65-F5344CB8AC3E}">
        <p14:creationId xmlns:p14="http://schemas.microsoft.com/office/powerpoint/2010/main" val="1571536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2"/>
        <p:cNvGrpSpPr/>
        <p:nvPr/>
      </p:nvGrpSpPr>
      <p:grpSpPr>
        <a:xfrm>
          <a:off x="0" y="0"/>
          <a:ext cx="0" cy="0"/>
          <a:chOff x="0" y="0"/>
          <a:chExt cx="0" cy="0"/>
        </a:xfrm>
      </p:grpSpPr>
      <p:sp>
        <p:nvSpPr>
          <p:cNvPr id="403" name="Google Shape;403;p34"/>
          <p:cNvSpPr/>
          <p:nvPr/>
        </p:nvSpPr>
        <p:spPr>
          <a:xfrm>
            <a:off x="2949389" y="0"/>
            <a:ext cx="6194746" cy="5143500"/>
          </a:xfrm>
          <a:prstGeom prst="rect">
            <a:avLst/>
          </a:prstGeom>
          <a:solidFill>
            <a:schemeClr val="accent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40" name="Google Shape;440;p34"/>
          <p:cNvSpPr txBox="1"/>
          <p:nvPr/>
        </p:nvSpPr>
        <p:spPr>
          <a:xfrm>
            <a:off x="187325" y="1957897"/>
            <a:ext cx="2385545" cy="3046988"/>
          </a:xfrm>
          <a:prstGeom prst="rect">
            <a:avLst/>
          </a:prstGeom>
          <a:noFill/>
          <a:ln>
            <a:noFill/>
          </a:ln>
        </p:spPr>
        <p:txBody>
          <a:bodyPr spcFirstLastPara="1" wrap="square" lIns="0" tIns="0" rIns="0" bIns="0" anchor="t" anchorCtr="0">
            <a:spAutoFit/>
          </a:bodyPr>
          <a:lstStyle/>
          <a:p>
            <a:r>
              <a:rPr lang="en-US" sz="1800" dirty="0">
                <a:solidFill>
                  <a:schemeClr val="accent1"/>
                </a:solidFill>
                <a:latin typeface="Arial Rounded MT Bold" panose="020F0704030504030204" pitchFamily="34" charset="0"/>
                <a:sym typeface="Quattrocento Sans"/>
              </a:rPr>
              <a:t>FA06</a:t>
            </a:r>
            <a:r>
              <a:rPr lang="en-US" sz="1800" dirty="0">
                <a:solidFill>
                  <a:schemeClr val="accent1"/>
                </a:solidFill>
                <a:latin typeface="Merriweather Sans" panose="020B0604020202020204" charset="0"/>
                <a:sym typeface="Quattrocento Sans"/>
              </a:rPr>
              <a:t>: 100% online sections = 3% of all sections </a:t>
            </a:r>
          </a:p>
          <a:p>
            <a:endParaRPr lang="en-US" sz="1800" dirty="0">
              <a:solidFill>
                <a:schemeClr val="accent1"/>
              </a:solidFill>
              <a:latin typeface="Merriweather Sans" panose="020B0604020202020204" charset="0"/>
              <a:sym typeface="Quattrocento Sans"/>
            </a:endParaRPr>
          </a:p>
          <a:p>
            <a:r>
              <a:rPr lang="en-US" sz="1800" dirty="0">
                <a:solidFill>
                  <a:schemeClr val="accent1"/>
                </a:solidFill>
                <a:latin typeface="Arial Rounded MT Bold" panose="020F0704030504030204" pitchFamily="34" charset="0"/>
                <a:sym typeface="Quattrocento Sans"/>
              </a:rPr>
              <a:t>FA19</a:t>
            </a:r>
            <a:r>
              <a:rPr lang="en-US" sz="1800" dirty="0">
                <a:solidFill>
                  <a:schemeClr val="accent1"/>
                </a:solidFill>
                <a:latin typeface="Merriweather Sans" panose="020B0604020202020204" charset="0"/>
                <a:sym typeface="Quattrocento Sans"/>
              </a:rPr>
              <a:t>: 100% online sections = 18% of all sections</a:t>
            </a:r>
          </a:p>
          <a:p>
            <a:endParaRPr lang="en-US" sz="1800" dirty="0">
              <a:solidFill>
                <a:schemeClr val="accent1"/>
              </a:solidFill>
              <a:latin typeface="Merriweather Sans" panose="020B0604020202020204" charset="0"/>
              <a:sym typeface="Quattrocento Sans"/>
            </a:endParaRPr>
          </a:p>
          <a:p>
            <a:r>
              <a:rPr lang="en-US" sz="1800" dirty="0">
                <a:solidFill>
                  <a:schemeClr val="accent1"/>
                </a:solidFill>
                <a:latin typeface="Arial Rounded MT Bold" panose="020F0704030504030204" pitchFamily="34" charset="0"/>
                <a:sym typeface="Quattrocento Sans"/>
              </a:rPr>
              <a:t>FA22</a:t>
            </a:r>
            <a:r>
              <a:rPr lang="en-US" sz="1800" dirty="0">
                <a:solidFill>
                  <a:schemeClr val="accent1"/>
                </a:solidFill>
                <a:latin typeface="Merriweather Sans" panose="020B0604020202020204" charset="0"/>
                <a:sym typeface="Quattrocento Sans"/>
              </a:rPr>
              <a:t>: 100% online sections = 33% of all sections</a:t>
            </a:r>
          </a:p>
        </p:txBody>
      </p:sp>
      <p:sp>
        <p:nvSpPr>
          <p:cNvPr id="2" name="Rectangle 1">
            <a:extLst>
              <a:ext uri="{FF2B5EF4-FFF2-40B4-BE49-F238E27FC236}">
                <a16:creationId xmlns:a16="http://schemas.microsoft.com/office/drawing/2014/main" id="{EE92D58C-4B27-4AB3-836A-465243F95DE7}"/>
              </a:ext>
            </a:extLst>
          </p:cNvPr>
          <p:cNvSpPr/>
          <p:nvPr/>
        </p:nvSpPr>
        <p:spPr>
          <a:xfrm>
            <a:off x="39053" y="1472759"/>
            <a:ext cx="2927404" cy="400110"/>
          </a:xfrm>
          <a:prstGeom prst="rect">
            <a:avLst/>
          </a:prstGeom>
        </p:spPr>
        <p:txBody>
          <a:bodyPr wrap="none">
            <a:spAutoFit/>
          </a:bodyPr>
          <a:lstStyle/>
          <a:p>
            <a:r>
              <a:rPr lang="en-US" sz="2000" b="1" dirty="0">
                <a:solidFill>
                  <a:schemeClr val="accent1"/>
                </a:solidFill>
                <a:latin typeface="Merriweather Sans" panose="020B0604020202020204" charset="0"/>
                <a:sym typeface="Quattrocento Sans"/>
              </a:rPr>
              <a:t>Growth in OL Sections</a:t>
            </a:r>
          </a:p>
        </p:txBody>
      </p:sp>
      <p:sp>
        <p:nvSpPr>
          <p:cNvPr id="41" name="Google Shape;110;p15">
            <a:extLst>
              <a:ext uri="{FF2B5EF4-FFF2-40B4-BE49-F238E27FC236}">
                <a16:creationId xmlns:a16="http://schemas.microsoft.com/office/drawing/2014/main" id="{BDADA42D-AA34-4EEE-91C1-B940028D5951}"/>
              </a:ext>
            </a:extLst>
          </p:cNvPr>
          <p:cNvSpPr txBox="1">
            <a:spLocks/>
          </p:cNvSpPr>
          <p:nvPr/>
        </p:nvSpPr>
        <p:spPr>
          <a:xfrm>
            <a:off x="151201" y="469921"/>
            <a:ext cx="2798188" cy="91781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2pPr>
            <a:lvl3pPr marR="0" lvl="2"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3pPr>
            <a:lvl4pPr marR="0" lvl="3"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4pPr>
            <a:lvl5pPr marR="0" lvl="4"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5pPr>
            <a:lvl6pPr marR="0" lvl="5"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6pPr>
            <a:lvl7pPr marR="0" lvl="6"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7pPr>
            <a:lvl8pPr marR="0" lvl="7"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8pPr>
            <a:lvl9pPr marR="0" lvl="8" algn="l" rtl="0">
              <a:lnSpc>
                <a:spcPct val="100000"/>
              </a:lnSpc>
              <a:spcBef>
                <a:spcPts val="0"/>
              </a:spcBef>
              <a:spcAft>
                <a:spcPts val="0"/>
              </a:spcAft>
              <a:buClr>
                <a:schemeClr val="dk1"/>
              </a:buClr>
              <a:buSzPts val="2000"/>
              <a:buFont typeface="Lora"/>
              <a:buNone/>
              <a:defRPr sz="2000" b="1" i="0" u="none" strike="noStrike" cap="none">
                <a:solidFill>
                  <a:schemeClr val="dk1"/>
                </a:solidFill>
                <a:latin typeface="Lora"/>
                <a:ea typeface="Lora"/>
                <a:cs typeface="Lora"/>
                <a:sym typeface="Lora"/>
              </a:defRPr>
            </a:lvl9pPr>
          </a:lstStyle>
          <a:p>
            <a:r>
              <a:rPr lang="en-US" sz="2800" b="0" dirty="0">
                <a:solidFill>
                  <a:schemeClr val="accent1"/>
                </a:solidFill>
                <a:latin typeface="Merriweather Sans"/>
                <a:sym typeface="Arial"/>
              </a:rPr>
              <a:t>Distance Education: Historic Trends</a:t>
            </a:r>
          </a:p>
        </p:txBody>
      </p:sp>
      <p:cxnSp>
        <p:nvCxnSpPr>
          <p:cNvPr id="5" name="Straight Connector 4">
            <a:extLst>
              <a:ext uri="{FF2B5EF4-FFF2-40B4-BE49-F238E27FC236}">
                <a16:creationId xmlns:a16="http://schemas.microsoft.com/office/drawing/2014/main" id="{7C101D6D-10B3-4143-95C3-37CA45E2F30E}"/>
              </a:ext>
            </a:extLst>
          </p:cNvPr>
          <p:cNvCxnSpPr/>
          <p:nvPr/>
        </p:nvCxnSpPr>
        <p:spPr>
          <a:xfrm>
            <a:off x="79445" y="1387733"/>
            <a:ext cx="2815256" cy="0"/>
          </a:xfrm>
          <a:prstGeom prst="line">
            <a:avLst/>
          </a:prstGeom>
          <a:effectLst/>
        </p:spPr>
        <p:style>
          <a:lnRef idx="3">
            <a:schemeClr val="accent3"/>
          </a:lnRef>
          <a:fillRef idx="0">
            <a:schemeClr val="accent3"/>
          </a:fillRef>
          <a:effectRef idx="2">
            <a:schemeClr val="accent3"/>
          </a:effectRef>
          <a:fontRef idx="minor">
            <a:schemeClr val="tx1"/>
          </a:fontRef>
        </p:style>
      </p:cxn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671782121"/>
              </p:ext>
            </p:extLst>
          </p:nvPr>
        </p:nvGraphicFramePr>
        <p:xfrm>
          <a:off x="2966457" y="687194"/>
          <a:ext cx="6034993" cy="37691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3295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5862E4-3BC5-4922-8C0F-7A89A40FFE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aphicFrame>
        <p:nvGraphicFramePr>
          <p:cNvPr id="3" name="Chart 2">
            <a:extLst>
              <a:ext uri="{FF2B5EF4-FFF2-40B4-BE49-F238E27FC236}">
                <a16:creationId xmlns:a16="http://schemas.microsoft.com/office/drawing/2014/main" id="{8D3B34AC-1A0C-4E2C-BCE5-1AD38E0B90FD}"/>
              </a:ext>
            </a:extLst>
          </p:cNvPr>
          <p:cNvGraphicFramePr>
            <a:graphicFrameLocks/>
          </p:cNvGraphicFramePr>
          <p:nvPr>
            <p:extLst>
              <p:ext uri="{D42A27DB-BD31-4B8C-83A1-F6EECF244321}">
                <p14:modId xmlns:p14="http://schemas.microsoft.com/office/powerpoint/2010/main" val="1293828606"/>
              </p:ext>
            </p:extLst>
          </p:nvPr>
        </p:nvGraphicFramePr>
        <p:xfrm>
          <a:off x="312234" y="211873"/>
          <a:ext cx="8519532" cy="4694664"/>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Brace 4">
            <a:extLst>
              <a:ext uri="{FF2B5EF4-FFF2-40B4-BE49-F238E27FC236}">
                <a16:creationId xmlns:a16="http://schemas.microsoft.com/office/drawing/2014/main" id="{758A962D-DF5D-46ED-B0CF-2FD569B9527D}"/>
              </a:ext>
            </a:extLst>
          </p:cNvPr>
          <p:cNvSpPr/>
          <p:nvPr/>
        </p:nvSpPr>
        <p:spPr>
          <a:xfrm rot="16200000">
            <a:off x="2935559" y="-878158"/>
            <a:ext cx="1064940" cy="4861932"/>
          </a:xfrm>
          <a:prstGeom prst="rightBrace">
            <a:avLst>
              <a:gd name="adj1" fmla="val 8333"/>
              <a:gd name="adj2" fmla="val 50194"/>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Oval 5">
            <a:extLst>
              <a:ext uri="{FF2B5EF4-FFF2-40B4-BE49-F238E27FC236}">
                <a16:creationId xmlns:a16="http://schemas.microsoft.com/office/drawing/2014/main" id="{3BDB8794-4933-41A8-87B1-35F1E9537A94}"/>
              </a:ext>
            </a:extLst>
          </p:cNvPr>
          <p:cNvSpPr/>
          <p:nvPr/>
        </p:nvSpPr>
        <p:spPr>
          <a:xfrm>
            <a:off x="1778619" y="713676"/>
            <a:ext cx="3378820" cy="6133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D456D74-551E-465C-8A73-8488F9D1E189}"/>
              </a:ext>
            </a:extLst>
          </p:cNvPr>
          <p:cNvSpPr txBox="1"/>
          <p:nvPr/>
        </p:nvSpPr>
        <p:spPr>
          <a:xfrm>
            <a:off x="1778619" y="866445"/>
            <a:ext cx="3378820" cy="307777"/>
          </a:xfrm>
          <a:prstGeom prst="rect">
            <a:avLst/>
          </a:prstGeom>
          <a:noFill/>
        </p:spPr>
        <p:txBody>
          <a:bodyPr wrap="square" rtlCol="0">
            <a:spAutoFit/>
          </a:bodyPr>
          <a:lstStyle/>
          <a:p>
            <a:r>
              <a:rPr lang="en-US" dirty="0"/>
              <a:t>DE sections = 54% of all FA 22 sections</a:t>
            </a:r>
          </a:p>
        </p:txBody>
      </p:sp>
    </p:spTree>
    <p:extLst>
      <p:ext uri="{BB962C8B-B14F-4D97-AF65-F5344CB8AC3E}">
        <p14:creationId xmlns:p14="http://schemas.microsoft.com/office/powerpoint/2010/main" val="3756899048"/>
      </p:ext>
    </p:extLst>
  </p:cSld>
  <p:clrMapOvr>
    <a:masterClrMapping/>
  </p:clrMapOvr>
</p:sld>
</file>

<file path=ppt/theme/theme1.xml><?xml version="1.0" encoding="utf-8"?>
<a:theme xmlns:a="http://schemas.openxmlformats.org/drawingml/2006/main" name="Dark Blue and Pink Simple and Basic Corporate About Me Creative Presentation">
  <a:themeElements>
    <a:clrScheme name="Custom 3">
      <a:dk1>
        <a:srgbClr val="000000"/>
      </a:dk1>
      <a:lt1>
        <a:srgbClr val="FFFFFF"/>
      </a:lt1>
      <a:dk2>
        <a:srgbClr val="666666"/>
      </a:dk2>
      <a:lt2>
        <a:srgbClr val="CCCCCC"/>
      </a:lt2>
      <a:accent1>
        <a:srgbClr val="1B558E"/>
      </a:accent1>
      <a:accent2>
        <a:srgbClr val="6B90B2"/>
      </a:accent2>
      <a:accent3>
        <a:srgbClr val="CCD64E"/>
      </a:accent3>
      <a:accent4>
        <a:srgbClr val="F9F0E3"/>
      </a:accent4>
      <a:accent5>
        <a:srgbClr val="E5B875"/>
      </a:accent5>
      <a:accent6>
        <a:srgbClr val="BBCCDB"/>
      </a:accent6>
      <a:hlink>
        <a:srgbClr val="0070C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54332</TotalTime>
  <Words>1566</Words>
  <Application>Microsoft Office PowerPoint</Application>
  <PresentationFormat>On-screen Show (16:9)</PresentationFormat>
  <Paragraphs>218</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Courier New</vt:lpstr>
      <vt:lpstr>Lora</vt:lpstr>
      <vt:lpstr>Merriweather Sans Light</vt:lpstr>
      <vt:lpstr>Merriweather Sans</vt:lpstr>
      <vt:lpstr>Quattrocento Sans</vt:lpstr>
      <vt:lpstr>Arial Rounded MT Bold</vt:lpstr>
      <vt:lpstr>Dark Blue and Pink Simple and Basic Corporate About Me Creative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Johnston, Carol</dc:creator>
  <cp:lastModifiedBy>McGinley, Chloe</cp:lastModifiedBy>
  <cp:revision>284</cp:revision>
  <cp:lastPrinted>2023-10-09T17:38:16Z</cp:lastPrinted>
  <dcterms:modified xsi:type="dcterms:W3CDTF">2024-01-03T22:52:06Z</dcterms:modified>
</cp:coreProperties>
</file>