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07" r:id="rId2"/>
    <p:sldId id="455" r:id="rId3"/>
    <p:sldId id="448" r:id="rId4"/>
    <p:sldId id="415" r:id="rId5"/>
    <p:sldId id="466" r:id="rId6"/>
    <p:sldId id="484" r:id="rId7"/>
    <p:sldId id="463" r:id="rId8"/>
    <p:sldId id="485" r:id="rId9"/>
    <p:sldId id="474" r:id="rId10"/>
    <p:sldId id="431" r:id="rId11"/>
    <p:sldId id="412" r:id="rId12"/>
    <p:sldId id="447" r:id="rId13"/>
    <p:sldId id="430" r:id="rId14"/>
    <p:sldId id="481" r:id="rId15"/>
    <p:sldId id="482" r:id="rId16"/>
    <p:sldId id="451" r:id="rId17"/>
    <p:sldId id="433" r:id="rId18"/>
    <p:sldId id="417" r:id="rId19"/>
    <p:sldId id="483" r:id="rId20"/>
    <p:sldId id="435" r:id="rId21"/>
    <p:sldId id="413" r:id="rId22"/>
    <p:sldId id="443" r:id="rId23"/>
    <p:sldId id="450" r:id="rId24"/>
    <p:sldId id="437" r:id="rId25"/>
    <p:sldId id="459" r:id="rId26"/>
    <p:sldId id="467" r:id="rId27"/>
    <p:sldId id="461" r:id="rId28"/>
    <p:sldId id="475" r:id="rId29"/>
    <p:sldId id="449" r:id="rId30"/>
    <p:sldId id="478" r:id="rId31"/>
    <p:sldId id="473" r:id="rId32"/>
    <p:sldId id="469" r:id="rId33"/>
    <p:sldId id="470" r:id="rId34"/>
    <p:sldId id="460" r:id="rId35"/>
    <p:sldId id="452" r:id="rId36"/>
    <p:sldId id="434" r:id="rId37"/>
    <p:sldId id="274" r:id="rId3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3FCA443D-E487-405A-9A4D-10A83C2D5220}" type="datetimeFigureOut">
              <a:rPr lang="en-US" smtClean="0"/>
              <a:t>11/28/2023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A7C2EC57-1D57-4C8F-882A-95193458DCE1}" type="slidenum">
              <a:rPr lang="en-US" smtClean="0"/>
              <a:t>‹#›</a:t>
            </a:fld>
            <a:endParaRPr lang="en-US"/>
          </a:p>
        </p:txBody>
      </p:sp>
    </p:spTree>
    <p:extLst>
      <p:ext uri="{BB962C8B-B14F-4D97-AF65-F5344CB8AC3E}">
        <p14:creationId xmlns:p14="http://schemas.microsoft.com/office/powerpoint/2010/main" val="130809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2EC57-1D57-4C8F-882A-95193458DCE1}" type="slidenum">
              <a:rPr lang="en-US" smtClean="0"/>
              <a:t>28</a:t>
            </a:fld>
            <a:endParaRPr lang="en-US"/>
          </a:p>
        </p:txBody>
      </p:sp>
    </p:spTree>
    <p:extLst>
      <p:ext uri="{BB962C8B-B14F-4D97-AF65-F5344CB8AC3E}">
        <p14:creationId xmlns:p14="http://schemas.microsoft.com/office/powerpoint/2010/main" val="40959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10/12/2022</a:t>
            </a:r>
          </a:p>
        </p:txBody>
      </p:sp>
      <p:sp>
        <p:nvSpPr>
          <p:cNvPr id="5" name="Footer Placeholder 4"/>
          <p:cNvSpPr>
            <a:spLocks noGrp="1"/>
          </p:cNvSpPr>
          <p:nvPr>
            <p:ph type="ftr" sz="quarter" idx="11"/>
          </p:nvPr>
        </p:nvSpPr>
        <p:spPr/>
        <p:txBody>
          <a:bodyPr/>
          <a:lstStyle/>
          <a:p>
            <a:r>
              <a:rPr lang="en-US"/>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2596503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10/12/2022</a:t>
            </a:r>
          </a:p>
        </p:txBody>
      </p:sp>
      <p:sp>
        <p:nvSpPr>
          <p:cNvPr id="5" name="Footer Placeholder 4"/>
          <p:cNvSpPr>
            <a:spLocks noGrp="1"/>
          </p:cNvSpPr>
          <p:nvPr>
            <p:ph type="ftr" sz="quarter" idx="11"/>
          </p:nvPr>
        </p:nvSpPr>
        <p:spPr/>
        <p:txBody>
          <a:bodyPr/>
          <a:lstStyle/>
          <a:p>
            <a:r>
              <a:rPr lang="en-US"/>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265515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10/12/2022</a:t>
            </a:r>
          </a:p>
        </p:txBody>
      </p:sp>
      <p:sp>
        <p:nvSpPr>
          <p:cNvPr id="5" name="Footer Placeholder 4"/>
          <p:cNvSpPr>
            <a:spLocks noGrp="1"/>
          </p:cNvSpPr>
          <p:nvPr>
            <p:ph type="ftr" sz="quarter" idx="11"/>
          </p:nvPr>
        </p:nvSpPr>
        <p:spPr/>
        <p:txBody>
          <a:bodyPr/>
          <a:lstStyle/>
          <a:p>
            <a:r>
              <a:rPr lang="en-US"/>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217084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10/12/2022</a:t>
            </a:r>
          </a:p>
        </p:txBody>
      </p:sp>
      <p:sp>
        <p:nvSpPr>
          <p:cNvPr id="5" name="Footer Placeholder 4"/>
          <p:cNvSpPr>
            <a:spLocks noGrp="1"/>
          </p:cNvSpPr>
          <p:nvPr>
            <p:ph type="ftr" sz="quarter" idx="11"/>
          </p:nvPr>
        </p:nvSpPr>
        <p:spPr/>
        <p:txBody>
          <a:bodyPr/>
          <a:lstStyle/>
          <a:p>
            <a:r>
              <a:rPr lang="en-US"/>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398663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10/12/2022</a:t>
            </a:r>
          </a:p>
        </p:txBody>
      </p:sp>
      <p:sp>
        <p:nvSpPr>
          <p:cNvPr id="5" name="Footer Placeholder 4"/>
          <p:cNvSpPr>
            <a:spLocks noGrp="1"/>
          </p:cNvSpPr>
          <p:nvPr>
            <p:ph type="ftr" sz="quarter" idx="11"/>
          </p:nvPr>
        </p:nvSpPr>
        <p:spPr/>
        <p:txBody>
          <a:bodyPr/>
          <a:lstStyle/>
          <a:p>
            <a:r>
              <a:rPr lang="en-US"/>
              <a:t>BOT Chancellor’s Report</a:t>
            </a:r>
          </a:p>
        </p:txBody>
      </p:sp>
      <p:sp>
        <p:nvSpPr>
          <p:cNvPr id="6" name="Slide Number Placeholder 5"/>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326155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10/12/2022</a:t>
            </a:r>
          </a:p>
        </p:txBody>
      </p:sp>
      <p:sp>
        <p:nvSpPr>
          <p:cNvPr id="6" name="Footer Placeholder 5"/>
          <p:cNvSpPr>
            <a:spLocks noGrp="1"/>
          </p:cNvSpPr>
          <p:nvPr>
            <p:ph type="ftr" sz="quarter" idx="11"/>
          </p:nvPr>
        </p:nvSpPr>
        <p:spPr/>
        <p:txBody>
          <a:bodyPr/>
          <a:lstStyle/>
          <a:p>
            <a:r>
              <a:rPr lang="en-US"/>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16724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10/12/2022</a:t>
            </a:r>
          </a:p>
        </p:txBody>
      </p:sp>
      <p:sp>
        <p:nvSpPr>
          <p:cNvPr id="8" name="Footer Placeholder 7"/>
          <p:cNvSpPr>
            <a:spLocks noGrp="1"/>
          </p:cNvSpPr>
          <p:nvPr>
            <p:ph type="ftr" sz="quarter" idx="11"/>
          </p:nvPr>
        </p:nvSpPr>
        <p:spPr/>
        <p:txBody>
          <a:bodyPr/>
          <a:lstStyle/>
          <a:p>
            <a:r>
              <a:rPr lang="en-US"/>
              <a:t>BOT Chancellor’s Report</a:t>
            </a:r>
          </a:p>
        </p:txBody>
      </p:sp>
      <p:sp>
        <p:nvSpPr>
          <p:cNvPr id="9" name="Slide Number Placeholder 8"/>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87466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10/12/2022</a:t>
            </a:r>
          </a:p>
        </p:txBody>
      </p:sp>
      <p:sp>
        <p:nvSpPr>
          <p:cNvPr id="4" name="Footer Placeholder 3"/>
          <p:cNvSpPr>
            <a:spLocks noGrp="1"/>
          </p:cNvSpPr>
          <p:nvPr>
            <p:ph type="ftr" sz="quarter" idx="11"/>
          </p:nvPr>
        </p:nvSpPr>
        <p:spPr/>
        <p:txBody>
          <a:bodyPr/>
          <a:lstStyle/>
          <a:p>
            <a:r>
              <a:rPr lang="en-US"/>
              <a:t>BOT Chancellor’s Report</a:t>
            </a:r>
          </a:p>
        </p:txBody>
      </p:sp>
      <p:sp>
        <p:nvSpPr>
          <p:cNvPr id="5" name="Slide Number Placeholder 4"/>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1612084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10/12/2022</a:t>
            </a:r>
          </a:p>
        </p:txBody>
      </p:sp>
      <p:sp>
        <p:nvSpPr>
          <p:cNvPr id="3" name="Footer Placeholder 2"/>
          <p:cNvSpPr>
            <a:spLocks noGrp="1"/>
          </p:cNvSpPr>
          <p:nvPr>
            <p:ph type="ftr" sz="quarter" idx="11"/>
          </p:nvPr>
        </p:nvSpPr>
        <p:spPr/>
        <p:txBody>
          <a:bodyPr/>
          <a:lstStyle/>
          <a:p>
            <a:r>
              <a:rPr lang="en-US"/>
              <a:t>BOT Chancellor’s Report</a:t>
            </a:r>
          </a:p>
        </p:txBody>
      </p:sp>
      <p:sp>
        <p:nvSpPr>
          <p:cNvPr id="4" name="Slide Number Placeholder 3"/>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37360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10/12/2022</a:t>
            </a:r>
          </a:p>
        </p:txBody>
      </p:sp>
      <p:sp>
        <p:nvSpPr>
          <p:cNvPr id="6" name="Footer Placeholder 5"/>
          <p:cNvSpPr>
            <a:spLocks noGrp="1"/>
          </p:cNvSpPr>
          <p:nvPr>
            <p:ph type="ftr" sz="quarter" idx="11"/>
          </p:nvPr>
        </p:nvSpPr>
        <p:spPr/>
        <p:txBody>
          <a:bodyPr/>
          <a:lstStyle/>
          <a:p>
            <a:r>
              <a:rPr lang="en-US"/>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4271506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10/12/2022</a:t>
            </a:r>
          </a:p>
        </p:txBody>
      </p:sp>
      <p:sp>
        <p:nvSpPr>
          <p:cNvPr id="6" name="Footer Placeholder 5"/>
          <p:cNvSpPr>
            <a:spLocks noGrp="1"/>
          </p:cNvSpPr>
          <p:nvPr>
            <p:ph type="ftr" sz="quarter" idx="11"/>
          </p:nvPr>
        </p:nvSpPr>
        <p:spPr/>
        <p:txBody>
          <a:bodyPr/>
          <a:lstStyle/>
          <a:p>
            <a:r>
              <a:rPr lang="en-US"/>
              <a:t>BOT Chancellor’s Report</a:t>
            </a:r>
          </a:p>
        </p:txBody>
      </p:sp>
      <p:sp>
        <p:nvSpPr>
          <p:cNvPr id="7" name="Slide Number Placeholder 6"/>
          <p:cNvSpPr>
            <a:spLocks noGrp="1"/>
          </p:cNvSpPr>
          <p:nvPr>
            <p:ph type="sldNum" sz="quarter" idx="12"/>
          </p:nvPr>
        </p:nvSpPr>
        <p:spPr/>
        <p:txBody>
          <a:bodyPr/>
          <a:lstStyle/>
          <a:p>
            <a:fld id="{90D7E843-1787-4205-9F70-5CA751DF39EC}" type="slidenum">
              <a:rPr lang="en-US" smtClean="0"/>
              <a:t>‹#›</a:t>
            </a:fld>
            <a:endParaRPr lang="en-US"/>
          </a:p>
        </p:txBody>
      </p:sp>
    </p:spTree>
    <p:extLst>
      <p:ext uri="{BB962C8B-B14F-4D97-AF65-F5344CB8AC3E}">
        <p14:creationId xmlns:p14="http://schemas.microsoft.com/office/powerpoint/2010/main" val="163018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10/12/2022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BOT Chancellor’s Report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7E843-1787-4205-9F70-5CA751DF39EC}" type="slidenum">
              <a:rPr lang="en-US" smtClean="0"/>
              <a:t>‹#›</a:t>
            </a:fld>
            <a:endParaRPr lang="en-US"/>
          </a:p>
        </p:txBody>
      </p:sp>
    </p:spTree>
    <p:extLst>
      <p:ext uri="{BB962C8B-B14F-4D97-AF65-F5344CB8AC3E}">
        <p14:creationId xmlns:p14="http://schemas.microsoft.com/office/powerpoint/2010/main" val="916986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9.png"/><Relationship Id="rId7"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2.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1.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910900"/>
          </a:xfrm>
          <a:prstGeom prst="rect">
            <a:avLst/>
          </a:prstGeom>
        </p:spPr>
      </p:pic>
      <p:sp>
        <p:nvSpPr>
          <p:cNvPr id="7" name="Slide Number Placeholder 6"/>
          <p:cNvSpPr>
            <a:spLocks noGrp="1"/>
          </p:cNvSpPr>
          <p:nvPr>
            <p:ph type="sldNum" sz="quarter" idx="12"/>
          </p:nvPr>
        </p:nvSpPr>
        <p:spPr/>
        <p:txBody>
          <a:bodyPr/>
          <a:lstStyle/>
          <a:p>
            <a:fld id="{90D7E843-1787-4205-9F70-5CA751DF39EC}" type="slidenum">
              <a:rPr lang="en-US" smtClean="0"/>
              <a:t>1</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12062" y="5370342"/>
            <a:ext cx="2841738" cy="13511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DC200C56-3C11-4C16-9226-A58C513E66C2}"/>
              </a:ext>
            </a:extLst>
          </p:cNvPr>
          <p:cNvSpPr txBox="1"/>
          <p:nvPr/>
        </p:nvSpPr>
        <p:spPr>
          <a:xfrm>
            <a:off x="1072881" y="3803113"/>
            <a:ext cx="5214115" cy="2400657"/>
          </a:xfrm>
          <a:prstGeom prst="rect">
            <a:avLst/>
          </a:prstGeom>
          <a:noFill/>
        </p:spPr>
        <p:txBody>
          <a:bodyPr wrap="square" rtlCol="0">
            <a:spAutoFit/>
          </a:bodyPr>
          <a:lstStyle/>
          <a:p>
            <a:pPr algn="r"/>
            <a:endParaRPr lang="en-US" sz="6000" dirty="0">
              <a:solidFill>
                <a:schemeClr val="bg1"/>
              </a:solidFill>
            </a:endParaRPr>
          </a:p>
          <a:p>
            <a:pPr algn="r"/>
            <a:r>
              <a:rPr lang="en-US" sz="3000" b="1" dirty="0">
                <a:solidFill>
                  <a:schemeClr val="bg1"/>
                </a:solidFill>
              </a:rPr>
              <a:t>Foundation Board of Directors</a:t>
            </a:r>
          </a:p>
          <a:p>
            <a:pPr algn="r"/>
            <a:r>
              <a:rPr lang="en-US" sz="3000" b="1" dirty="0">
                <a:solidFill>
                  <a:schemeClr val="bg1"/>
                </a:solidFill>
              </a:rPr>
              <a:t>November 28, 2023</a:t>
            </a:r>
          </a:p>
          <a:p>
            <a:pPr algn="r"/>
            <a:endParaRPr lang="en-US" sz="3000" dirty="0">
              <a:solidFill>
                <a:schemeClr val="bg1"/>
              </a:solidFill>
            </a:endParaRPr>
          </a:p>
        </p:txBody>
      </p:sp>
    </p:spTree>
    <p:extLst>
      <p:ext uri="{BB962C8B-B14F-4D97-AF65-F5344CB8AC3E}">
        <p14:creationId xmlns:p14="http://schemas.microsoft.com/office/powerpoint/2010/main" val="206997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TextBox 4"/>
          <p:cNvSpPr txBox="1"/>
          <p:nvPr/>
        </p:nvSpPr>
        <p:spPr>
          <a:xfrm>
            <a:off x="2945481" y="149770"/>
            <a:ext cx="8049300" cy="2308324"/>
          </a:xfrm>
          <a:prstGeom prst="rect">
            <a:avLst/>
          </a:prstGeom>
          <a:noFill/>
        </p:spPr>
        <p:txBody>
          <a:bodyPr wrap="square" rtlCol="0">
            <a:spAutoFit/>
          </a:bodyPr>
          <a:lstStyle/>
          <a:p>
            <a:pPr algn="ctr"/>
            <a:r>
              <a:rPr lang="en-US" sz="7200" b="1" dirty="0">
                <a:ln w="9525">
                  <a:solidFill>
                    <a:schemeClr val="bg1"/>
                  </a:solidFill>
                  <a:prstDash val="solid"/>
                </a:ln>
                <a:solidFill>
                  <a:schemeClr val="bg1"/>
                </a:solidFill>
                <a:effectLst>
                  <a:outerShdw blurRad="12700" dist="38100" dir="2700000" algn="tl" rotWithShape="0">
                    <a:schemeClr val="bg1">
                      <a:lumMod val="50000"/>
                    </a:schemeClr>
                  </a:outerShdw>
                </a:effectLst>
              </a:rPr>
              <a:t>Grants and Research </a:t>
            </a:r>
          </a:p>
          <a:p>
            <a:pPr algn="ctr"/>
            <a:r>
              <a:rPr lang="en-US" sz="7200" b="1" dirty="0">
                <a:ln w="9525">
                  <a:solidFill>
                    <a:schemeClr val="bg1"/>
                  </a:solidFill>
                  <a:prstDash val="solid"/>
                </a:ln>
                <a:solidFill>
                  <a:schemeClr val="bg1"/>
                </a:solidFill>
                <a:effectLst>
                  <a:outerShdw blurRad="12700" dist="38100" dir="2700000" algn="tl" rotWithShape="0">
                    <a:schemeClr val="bg1">
                      <a:lumMod val="50000"/>
                    </a:schemeClr>
                  </a:outerShdw>
                </a:effectLst>
              </a:rPr>
              <a:t>Update</a:t>
            </a:r>
          </a:p>
        </p:txBody>
      </p:sp>
      <p:sp>
        <p:nvSpPr>
          <p:cNvPr id="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10</a:t>
            </a:fld>
            <a:endParaRPr lang="en-US" sz="1100" dirty="0">
              <a:solidFill>
                <a:schemeClr val="tx1"/>
              </a:solidFill>
            </a:endParaRPr>
          </a:p>
        </p:txBody>
      </p:sp>
    </p:spTree>
    <p:extLst>
      <p:ext uri="{BB962C8B-B14F-4D97-AF65-F5344CB8AC3E}">
        <p14:creationId xmlns:p14="http://schemas.microsoft.com/office/powerpoint/2010/main" val="160348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11903"/>
            <a:ext cx="12272448" cy="6965596"/>
          </a:xfrm>
          <a:prstGeom prst="rect">
            <a:avLst/>
          </a:prstGeom>
        </p:spPr>
      </p:pic>
      <p:sp>
        <p:nvSpPr>
          <p:cNvPr id="11" name="TextBox 10"/>
          <p:cNvSpPr txBox="1"/>
          <p:nvPr/>
        </p:nvSpPr>
        <p:spPr>
          <a:xfrm>
            <a:off x="4589207" y="200769"/>
            <a:ext cx="7750083" cy="3570208"/>
          </a:xfrm>
          <a:prstGeom prst="rect">
            <a:avLst/>
          </a:prstGeom>
          <a:noFill/>
        </p:spPr>
        <p:txBody>
          <a:bodyPr wrap="square" rtlCol="0">
            <a:spAutoFit/>
          </a:bodyPr>
          <a:lstStyle/>
          <a:p>
            <a:pPr>
              <a:spcAft>
                <a:spcPts val="600"/>
              </a:spcAft>
            </a:pPr>
            <a:r>
              <a:rPr lang="en-US" sz="2200" b="1" dirty="0">
                <a:solidFill>
                  <a:schemeClr val="bg1"/>
                </a:solidFill>
              </a:rPr>
              <a:t>Grants Development</a:t>
            </a:r>
            <a:r>
              <a:rPr lang="en-US" sz="2200" dirty="0">
                <a:solidFill>
                  <a:schemeClr val="bg1"/>
                </a:solidFill>
              </a:rPr>
              <a:t>, supports many college program needs and strategic goals in ongoing collaboration. Recent grant highlights (the highest ever) include: </a:t>
            </a:r>
          </a:p>
          <a:p>
            <a:pPr marL="342900" indent="-342900">
              <a:spcAft>
                <a:spcPts val="600"/>
              </a:spcAft>
              <a:buFont typeface="Wingdings" panose="05000000000000000000" pitchFamily="2" charset="2"/>
              <a:buChar char="Ø"/>
            </a:pPr>
            <a:r>
              <a:rPr lang="en-US" sz="2000" b="1" dirty="0">
                <a:solidFill>
                  <a:schemeClr val="bg1"/>
                </a:solidFill>
              </a:rPr>
              <a:t>$16,689,466</a:t>
            </a:r>
            <a:r>
              <a:rPr lang="en-US" sz="2000" dirty="0">
                <a:solidFill>
                  <a:schemeClr val="bg1"/>
                </a:solidFill>
              </a:rPr>
              <a:t> in grant awards so far secured for the current 23/24 fiscal year—a record-breaking total. </a:t>
            </a:r>
          </a:p>
          <a:p>
            <a:pPr marL="342900" indent="-342900">
              <a:spcAft>
                <a:spcPts val="600"/>
              </a:spcAft>
              <a:buFont typeface="Wingdings" panose="05000000000000000000" pitchFamily="2" charset="2"/>
              <a:buChar char="Ø"/>
            </a:pPr>
            <a:r>
              <a:rPr lang="en-US" sz="2000" b="1" dirty="0">
                <a:solidFill>
                  <a:schemeClr val="bg1"/>
                </a:solidFill>
              </a:rPr>
              <a:t>CCCCO</a:t>
            </a:r>
            <a:r>
              <a:rPr lang="en-US" sz="2000" dirty="0">
                <a:solidFill>
                  <a:schemeClr val="bg1"/>
                </a:solidFill>
              </a:rPr>
              <a:t>: Awarded </a:t>
            </a:r>
            <a:r>
              <a:rPr lang="en-US" sz="2000" b="1" dirty="0">
                <a:solidFill>
                  <a:schemeClr val="bg1"/>
                </a:solidFill>
              </a:rPr>
              <a:t>$4 million </a:t>
            </a:r>
            <a:r>
              <a:rPr lang="en-US" sz="2000" dirty="0">
                <a:solidFill>
                  <a:schemeClr val="bg1"/>
                </a:solidFill>
              </a:rPr>
              <a:t>for Regional Center of Excellence</a:t>
            </a:r>
          </a:p>
          <a:p>
            <a:pPr marL="342900" indent="-342900">
              <a:spcAft>
                <a:spcPts val="600"/>
              </a:spcAft>
              <a:buFont typeface="Wingdings" panose="05000000000000000000" pitchFamily="2" charset="2"/>
              <a:buChar char="Ø"/>
            </a:pPr>
            <a:r>
              <a:rPr lang="en-US" sz="2000" b="1" dirty="0">
                <a:solidFill>
                  <a:schemeClr val="bg1"/>
                </a:solidFill>
              </a:rPr>
              <a:t>Nearly $7 million </a:t>
            </a:r>
            <a:r>
              <a:rPr lang="en-US" sz="2000" dirty="0">
                <a:solidFill>
                  <a:schemeClr val="bg1"/>
                </a:solidFill>
              </a:rPr>
              <a:t>in pending grant awards for future years</a:t>
            </a:r>
          </a:p>
          <a:p>
            <a:pPr marL="342900" indent="-342900">
              <a:spcAft>
                <a:spcPts val="600"/>
              </a:spcAft>
              <a:buFont typeface="Wingdings" panose="05000000000000000000" pitchFamily="2" charset="2"/>
              <a:buChar char="Ø"/>
            </a:pPr>
            <a:r>
              <a:rPr lang="en-US" sz="2000" b="1" dirty="0">
                <a:solidFill>
                  <a:schemeClr val="bg1"/>
                </a:solidFill>
              </a:rPr>
              <a:t>Director Amber Cole and Grant Writer Eric Smith </a:t>
            </a:r>
            <a:r>
              <a:rPr lang="en-US" sz="2000" dirty="0">
                <a:solidFill>
                  <a:schemeClr val="bg1"/>
                </a:solidFill>
              </a:rPr>
              <a:t>recently served on the </a:t>
            </a:r>
            <a:r>
              <a:rPr lang="en-US" sz="2000" b="1" i="1" dirty="0">
                <a:solidFill>
                  <a:schemeClr val="bg1"/>
                </a:solidFill>
              </a:rPr>
              <a:t>CASE Federal Funder’s Taskforce </a:t>
            </a:r>
            <a:r>
              <a:rPr lang="en-US" sz="2000" dirty="0">
                <a:solidFill>
                  <a:schemeClr val="bg1"/>
                </a:solidFill>
              </a:rPr>
              <a:t>in Washington, D.C., gleaning additional insights on upcoming grant opportunities. </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11</a:t>
            </a:fld>
            <a:endParaRPr lang="en-US"/>
          </a:p>
        </p:txBody>
      </p:sp>
      <p:pic>
        <p:nvPicPr>
          <p:cNvPr id="4" name="Picture 3">
            <a:extLst>
              <a:ext uri="{FF2B5EF4-FFF2-40B4-BE49-F238E27FC236}">
                <a16:creationId xmlns:a16="http://schemas.microsoft.com/office/drawing/2014/main" id="{439003B1-CA1A-40BE-B797-51C910878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31" y="200769"/>
            <a:ext cx="3209122" cy="2648421"/>
          </a:xfrm>
          <a:prstGeom prst="rect">
            <a:avLst/>
          </a:prstGeom>
        </p:spPr>
      </p:pic>
      <p:sp>
        <p:nvSpPr>
          <p:cNvPr id="7" name="Rectangle 6">
            <a:extLst>
              <a:ext uri="{FF2B5EF4-FFF2-40B4-BE49-F238E27FC236}">
                <a16:creationId xmlns:a16="http://schemas.microsoft.com/office/drawing/2014/main" id="{F7222CAE-0258-4770-AF4D-A74DD717E6C1}"/>
              </a:ext>
            </a:extLst>
          </p:cNvPr>
          <p:cNvSpPr/>
          <p:nvPr/>
        </p:nvSpPr>
        <p:spPr>
          <a:xfrm>
            <a:off x="4643578" y="3983649"/>
            <a:ext cx="5403533" cy="2046714"/>
          </a:xfrm>
          <a:prstGeom prst="rect">
            <a:avLst/>
          </a:prstGeom>
        </p:spPr>
        <p:txBody>
          <a:bodyPr wrap="square">
            <a:spAutoFit/>
          </a:bodyPr>
          <a:lstStyle/>
          <a:p>
            <a:pPr lvl="0">
              <a:defRPr/>
            </a:pPr>
            <a:endParaRPr lang="en-US" sz="1700" dirty="0">
              <a:solidFill>
                <a:schemeClr val="bg1"/>
              </a:solidFill>
            </a:endParaRPr>
          </a:p>
          <a:p>
            <a:pPr>
              <a:spcAft>
                <a:spcPts val="600"/>
              </a:spcAft>
              <a:defRPr/>
            </a:pPr>
            <a:r>
              <a:rPr lang="en-US" sz="2200" b="1" dirty="0">
                <a:solidFill>
                  <a:schemeClr val="bg1"/>
                </a:solidFill>
                <a:latin typeface="Calibri (body)"/>
              </a:rPr>
              <a:t>Institutional Research (IRPIE) </a:t>
            </a:r>
            <a:r>
              <a:rPr lang="en-US" sz="2200" dirty="0">
                <a:solidFill>
                  <a:schemeClr val="bg1"/>
                </a:solidFill>
                <a:latin typeface="Calibri (body)"/>
              </a:rPr>
              <a:t>continues to update and share a variety of helpful resources and tools to the campus community, which recently included a series of engaging “Fall-themed” data workshops. </a:t>
            </a:r>
          </a:p>
        </p:txBody>
      </p:sp>
      <p:pic>
        <p:nvPicPr>
          <p:cNvPr id="10" name="Picture 9">
            <a:extLst>
              <a:ext uri="{FF2B5EF4-FFF2-40B4-BE49-F238E27FC236}">
                <a16:creationId xmlns:a16="http://schemas.microsoft.com/office/drawing/2014/main" id="{1AD5F730-C6E1-43E5-BA53-0DA4263DE832}"/>
              </a:ext>
            </a:extLst>
          </p:cNvPr>
          <p:cNvPicPr>
            <a:picLocks noChangeAspect="1"/>
          </p:cNvPicPr>
          <p:nvPr/>
        </p:nvPicPr>
        <p:blipFill>
          <a:blip r:embed="rId4"/>
          <a:stretch>
            <a:fillRect/>
          </a:stretch>
        </p:blipFill>
        <p:spPr>
          <a:xfrm>
            <a:off x="411186" y="3191376"/>
            <a:ext cx="3819525" cy="2276475"/>
          </a:xfrm>
          <a:prstGeom prst="rect">
            <a:avLst/>
          </a:prstGeom>
        </p:spPr>
      </p:pic>
      <p:pic>
        <p:nvPicPr>
          <p:cNvPr id="12" name="Picture 11">
            <a:extLst>
              <a:ext uri="{FF2B5EF4-FFF2-40B4-BE49-F238E27FC236}">
                <a16:creationId xmlns:a16="http://schemas.microsoft.com/office/drawing/2014/main" id="{66661AD4-A115-4BF3-AE30-E80D5DFAAFDC}"/>
              </a:ext>
            </a:extLst>
          </p:cNvPr>
          <p:cNvPicPr>
            <a:picLocks noChangeAspect="1"/>
          </p:cNvPicPr>
          <p:nvPr/>
        </p:nvPicPr>
        <p:blipFill>
          <a:blip r:embed="rId5"/>
          <a:stretch>
            <a:fillRect/>
          </a:stretch>
        </p:blipFill>
        <p:spPr>
          <a:xfrm>
            <a:off x="418501" y="5447707"/>
            <a:ext cx="3819048" cy="1209524"/>
          </a:xfrm>
          <a:prstGeom prst="rect">
            <a:avLst/>
          </a:prstGeom>
        </p:spPr>
      </p:pic>
    </p:spTree>
    <p:extLst>
      <p:ext uri="{BB962C8B-B14F-4D97-AF65-F5344CB8AC3E}">
        <p14:creationId xmlns:p14="http://schemas.microsoft.com/office/powerpoint/2010/main" val="375609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11903"/>
            <a:ext cx="12272448" cy="6977147"/>
          </a:xfrm>
          <a:prstGeom prst="rect">
            <a:avLst/>
          </a:prstGeom>
        </p:spPr>
      </p:pic>
      <p:sp>
        <p:nvSpPr>
          <p:cNvPr id="3" name="Title 1"/>
          <p:cNvSpPr txBox="1">
            <a:spLocks/>
          </p:cNvSpPr>
          <p:nvPr/>
        </p:nvSpPr>
        <p:spPr>
          <a:xfrm>
            <a:off x="391743" y="175316"/>
            <a:ext cx="664122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ETI Receives Training Award</a:t>
            </a:r>
          </a:p>
        </p:txBody>
      </p:sp>
      <p:sp>
        <p:nvSpPr>
          <p:cNvPr id="11" name="TextBox 10"/>
          <p:cNvSpPr txBox="1"/>
          <p:nvPr/>
        </p:nvSpPr>
        <p:spPr>
          <a:xfrm>
            <a:off x="354601" y="947288"/>
            <a:ext cx="6641226" cy="6155531"/>
          </a:xfrm>
          <a:prstGeom prst="rect">
            <a:avLst/>
          </a:prstGeom>
          <a:noFill/>
        </p:spPr>
        <p:txBody>
          <a:bodyPr wrap="square" rtlCol="0">
            <a:spAutoFit/>
          </a:bodyPr>
          <a:lstStyle/>
          <a:p>
            <a:pPr>
              <a:spcAft>
                <a:spcPts val="1200"/>
              </a:spcAft>
            </a:pPr>
            <a:r>
              <a:rPr lang="en-US" sz="2200" dirty="0">
                <a:solidFill>
                  <a:schemeClr val="bg1"/>
                </a:solidFill>
              </a:rPr>
              <a:t>The College of the Canyons </a:t>
            </a:r>
            <a:r>
              <a:rPr lang="en-US" sz="2200" b="1" dirty="0">
                <a:solidFill>
                  <a:schemeClr val="bg1"/>
                </a:solidFill>
              </a:rPr>
              <a:t>Employee Training Institute (ETI)</a:t>
            </a:r>
            <a:r>
              <a:rPr lang="en-US" sz="2200" dirty="0">
                <a:solidFill>
                  <a:schemeClr val="bg1"/>
                </a:solidFill>
              </a:rPr>
              <a:t> has received </a:t>
            </a:r>
            <a:r>
              <a:rPr lang="en-US" sz="2200" b="1" dirty="0">
                <a:solidFill>
                  <a:schemeClr val="bg1"/>
                </a:solidFill>
              </a:rPr>
              <a:t>$749,785 </a:t>
            </a:r>
            <a:r>
              <a:rPr lang="en-US" sz="2200" dirty="0">
                <a:solidFill>
                  <a:schemeClr val="bg1"/>
                </a:solidFill>
              </a:rPr>
              <a:t>from the </a:t>
            </a:r>
            <a:r>
              <a:rPr lang="en-US" sz="2200" b="1" i="1" dirty="0">
                <a:solidFill>
                  <a:schemeClr val="bg1"/>
                </a:solidFill>
              </a:rPr>
              <a:t>California Employment Training Panel (ETP)</a:t>
            </a:r>
            <a:r>
              <a:rPr lang="en-US" sz="2200" dirty="0">
                <a:solidFill>
                  <a:schemeClr val="bg1"/>
                </a:solidFill>
              </a:rPr>
              <a:t> to provide worker training to client companies in the Santa Clarita Valley who wish to retain an up-skilled workforce through customized training programs.</a:t>
            </a:r>
          </a:p>
          <a:p>
            <a:pPr marL="342900" indent="-342900">
              <a:spcAft>
                <a:spcPts val="1200"/>
              </a:spcAft>
              <a:buFont typeface="Wingdings" panose="05000000000000000000" pitchFamily="2" charset="2"/>
              <a:buChar char="Ø"/>
            </a:pPr>
            <a:r>
              <a:rPr lang="en-US" sz="2100" dirty="0">
                <a:solidFill>
                  <a:schemeClr val="bg1"/>
                </a:solidFill>
              </a:rPr>
              <a:t>The two-year reimbursement contract will allow the college to offset the training costs charged to employers who meet the eligibility requirements set by ETP.</a:t>
            </a:r>
          </a:p>
          <a:p>
            <a:pPr marL="342900" indent="-342900">
              <a:spcAft>
                <a:spcPts val="1200"/>
              </a:spcAft>
              <a:buFont typeface="Wingdings" panose="05000000000000000000" pitchFamily="2" charset="2"/>
              <a:buChar char="Ø"/>
            </a:pPr>
            <a:r>
              <a:rPr lang="en-US" sz="2100" dirty="0">
                <a:solidFill>
                  <a:schemeClr val="bg1"/>
                </a:solidFill>
              </a:rPr>
              <a:t>This is the </a:t>
            </a:r>
            <a:r>
              <a:rPr lang="en-US" sz="2100" b="1" dirty="0">
                <a:solidFill>
                  <a:schemeClr val="bg1"/>
                </a:solidFill>
              </a:rPr>
              <a:t>17</a:t>
            </a:r>
            <a:r>
              <a:rPr lang="en-US" sz="2100" b="1" baseline="30000" dirty="0">
                <a:solidFill>
                  <a:schemeClr val="bg1"/>
                </a:solidFill>
              </a:rPr>
              <a:t>th</a:t>
            </a:r>
            <a:r>
              <a:rPr lang="en-US" sz="2100" dirty="0">
                <a:solidFill>
                  <a:schemeClr val="bg1"/>
                </a:solidFill>
              </a:rPr>
              <a:t> contract of its kind awarded to the college!</a:t>
            </a:r>
          </a:p>
          <a:p>
            <a:pPr marL="342900" indent="-342900">
              <a:spcAft>
                <a:spcPts val="1200"/>
              </a:spcAft>
              <a:buFont typeface="Wingdings" panose="05000000000000000000" pitchFamily="2" charset="2"/>
              <a:buChar char="Ø"/>
            </a:pPr>
            <a:r>
              <a:rPr lang="en-US" sz="2100" dirty="0">
                <a:solidFill>
                  <a:schemeClr val="bg1"/>
                </a:solidFill>
              </a:rPr>
              <a:t>This contract will bring the total ETP funding to more than $9 million brought to Santa Clarita Valley employers to offset training costs.</a:t>
            </a:r>
          </a:p>
          <a:p>
            <a:pPr marL="342900" indent="-342900">
              <a:spcAft>
                <a:spcPts val="1200"/>
              </a:spcAft>
              <a:buFont typeface="Wingdings" panose="05000000000000000000" pitchFamily="2" charset="2"/>
              <a:buChar char="Ø"/>
            </a:pPr>
            <a:endParaRPr lang="en-US" sz="2200" dirty="0">
              <a:solidFill>
                <a:schemeClr val="bg1"/>
              </a:solidFill>
            </a:endParaRPr>
          </a:p>
          <a:p>
            <a:pPr>
              <a:spcAft>
                <a:spcPts val="1200"/>
              </a:spcAft>
            </a:pPr>
            <a:endParaRPr lang="en-US" sz="2200" dirty="0">
              <a:solidFill>
                <a:schemeClr val="bg1"/>
              </a:solidFill>
            </a:endParaRP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12</a:t>
            </a:fld>
            <a:endParaRPr lang="en-US" dirty="0"/>
          </a:p>
        </p:txBody>
      </p:sp>
      <p:pic>
        <p:nvPicPr>
          <p:cNvPr id="6" name="Picture 5">
            <a:extLst>
              <a:ext uri="{FF2B5EF4-FFF2-40B4-BE49-F238E27FC236}">
                <a16:creationId xmlns:a16="http://schemas.microsoft.com/office/drawing/2014/main" id="{BC761780-961C-4B61-8E26-7F2F30BD3372}"/>
              </a:ext>
            </a:extLst>
          </p:cNvPr>
          <p:cNvPicPr>
            <a:picLocks noChangeAspect="1"/>
          </p:cNvPicPr>
          <p:nvPr/>
        </p:nvPicPr>
        <p:blipFill>
          <a:blip r:embed="rId3"/>
          <a:stretch>
            <a:fillRect/>
          </a:stretch>
        </p:blipFill>
        <p:spPr>
          <a:xfrm>
            <a:off x="7182731" y="573014"/>
            <a:ext cx="4797896" cy="2138289"/>
          </a:xfrm>
          <a:prstGeom prst="rect">
            <a:avLst/>
          </a:prstGeom>
        </p:spPr>
      </p:pic>
      <p:pic>
        <p:nvPicPr>
          <p:cNvPr id="7" name="Picture 6">
            <a:extLst>
              <a:ext uri="{FF2B5EF4-FFF2-40B4-BE49-F238E27FC236}">
                <a16:creationId xmlns:a16="http://schemas.microsoft.com/office/drawing/2014/main" id="{189FE4CB-402C-4A90-A364-21D4DF588790}"/>
              </a:ext>
            </a:extLst>
          </p:cNvPr>
          <p:cNvPicPr>
            <a:picLocks noChangeAspect="1"/>
          </p:cNvPicPr>
          <p:nvPr/>
        </p:nvPicPr>
        <p:blipFill>
          <a:blip r:embed="rId4"/>
          <a:stretch>
            <a:fillRect/>
          </a:stretch>
        </p:blipFill>
        <p:spPr>
          <a:xfrm>
            <a:off x="8373693" y="3296220"/>
            <a:ext cx="2743200" cy="2743200"/>
          </a:xfrm>
          <a:prstGeom prst="rect">
            <a:avLst/>
          </a:prstGeom>
        </p:spPr>
      </p:pic>
    </p:spTree>
    <p:extLst>
      <p:ext uri="{BB962C8B-B14F-4D97-AF65-F5344CB8AC3E}">
        <p14:creationId xmlns:p14="http://schemas.microsoft.com/office/powerpoint/2010/main" val="204341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524570" y="3654671"/>
            <a:ext cx="7542362" cy="3139321"/>
          </a:xfrm>
          <a:prstGeom prst="rect">
            <a:avLst/>
          </a:prstGeom>
          <a:noFill/>
        </p:spPr>
        <p:txBody>
          <a:bodyPr wrap="square" rtlCol="0">
            <a:spAutoFit/>
          </a:bodyPr>
          <a:lstStyle/>
          <a:p>
            <a:pPr algn="ctr"/>
            <a:r>
              <a:rPr lang="en-US" sz="6600" b="1" dirty="0">
                <a:ln w="9525">
                  <a:solidFill>
                    <a:schemeClr val="bg1"/>
                  </a:solidFill>
                  <a:prstDash val="solid"/>
                </a:ln>
                <a:solidFill>
                  <a:schemeClr val="bg1"/>
                </a:solidFill>
                <a:effectLst>
                  <a:outerShdw blurRad="12700" dist="38100" dir="2700000" algn="tl" rotWithShape="0">
                    <a:schemeClr val="bg1">
                      <a:lumMod val="50000"/>
                    </a:schemeClr>
                  </a:outerShdw>
                </a:effectLst>
              </a:rPr>
              <a:t>What’s Going On </a:t>
            </a:r>
          </a:p>
          <a:p>
            <a:pPr algn="ctr"/>
            <a:r>
              <a:rPr lang="en-US" sz="6600" b="1" dirty="0">
                <a:ln w="9525">
                  <a:solidFill>
                    <a:schemeClr val="bg1"/>
                  </a:solidFill>
                  <a:prstDash val="solid"/>
                </a:ln>
                <a:solidFill>
                  <a:schemeClr val="bg1"/>
                </a:solidFill>
                <a:effectLst>
                  <a:outerShdw blurRad="12700" dist="38100" dir="2700000" algn="tl" rotWithShape="0">
                    <a:schemeClr val="bg1">
                      <a:lumMod val="50000"/>
                    </a:schemeClr>
                  </a:outerShdw>
                </a:effectLst>
              </a:rPr>
              <a:t>Around our Campuses</a:t>
            </a:r>
          </a:p>
        </p:txBody>
      </p:sp>
      <p:sp>
        <p:nvSpPr>
          <p:cNvPr id="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13</a:t>
            </a:fld>
            <a:endParaRPr lang="en-US" sz="1100">
              <a:solidFill>
                <a:schemeClr val="tx1"/>
              </a:solidFill>
            </a:endParaRPr>
          </a:p>
        </p:txBody>
      </p:sp>
    </p:spTree>
    <p:extLst>
      <p:ext uri="{BB962C8B-B14F-4D97-AF65-F5344CB8AC3E}">
        <p14:creationId xmlns:p14="http://schemas.microsoft.com/office/powerpoint/2010/main" val="11405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38612"/>
            <a:ext cx="12272448" cy="6981279"/>
          </a:xfrm>
          <a:prstGeom prst="rect">
            <a:avLst/>
          </a:prstGeom>
        </p:spPr>
      </p:pic>
      <p:sp>
        <p:nvSpPr>
          <p:cNvPr id="3" name="Title 1"/>
          <p:cNvSpPr txBox="1">
            <a:spLocks/>
          </p:cNvSpPr>
          <p:nvPr/>
        </p:nvSpPr>
        <p:spPr>
          <a:xfrm>
            <a:off x="88991" y="220452"/>
            <a:ext cx="1109301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Spotlight on the Santa Clarita Valley</a:t>
            </a:r>
          </a:p>
        </p:txBody>
      </p:sp>
      <p:sp>
        <p:nvSpPr>
          <p:cNvPr id="7" name="Slide Number Placeholder 6"/>
          <p:cNvSpPr>
            <a:spLocks noGrp="1"/>
          </p:cNvSpPr>
          <p:nvPr>
            <p:ph type="sldNum" sz="quarter" idx="12"/>
          </p:nvPr>
        </p:nvSpPr>
        <p:spPr/>
        <p:txBody>
          <a:bodyPr/>
          <a:lstStyle/>
          <a:p>
            <a:fld id="{90D7E843-1787-4205-9F70-5CA751DF39EC}" type="slidenum">
              <a:rPr lang="en-US" smtClean="0"/>
              <a:t>14</a:t>
            </a:fld>
            <a:endParaRPr lang="en-US" dirty="0"/>
          </a:p>
        </p:txBody>
      </p:sp>
      <p:sp>
        <p:nvSpPr>
          <p:cNvPr id="11" name="TextBox 10"/>
          <p:cNvSpPr txBox="1"/>
          <p:nvPr/>
        </p:nvSpPr>
        <p:spPr>
          <a:xfrm>
            <a:off x="379615" y="989870"/>
            <a:ext cx="8027515" cy="5378395"/>
          </a:xfrm>
          <a:prstGeom prst="rect">
            <a:avLst/>
          </a:prstGeom>
          <a:noFill/>
        </p:spPr>
        <p:txBody>
          <a:bodyPr wrap="square" rtlCol="0">
            <a:spAutoFit/>
          </a:bodyPr>
          <a:lstStyle/>
          <a:p>
            <a:pPr>
              <a:spcAft>
                <a:spcPts val="1200"/>
              </a:spcAft>
            </a:pPr>
            <a:r>
              <a:rPr lang="en-US" sz="2300" dirty="0">
                <a:solidFill>
                  <a:schemeClr val="bg1"/>
                </a:solidFill>
              </a:rPr>
              <a:t>On </a:t>
            </a:r>
            <a:r>
              <a:rPr lang="en-US" sz="2300" b="1" dirty="0">
                <a:solidFill>
                  <a:schemeClr val="bg1"/>
                </a:solidFill>
              </a:rPr>
              <a:t>Wednesday, September 13</a:t>
            </a:r>
            <a:r>
              <a:rPr lang="en-US" sz="2300" b="1" baseline="30000" dirty="0">
                <a:solidFill>
                  <a:schemeClr val="bg1"/>
                </a:solidFill>
              </a:rPr>
              <a:t>th</a:t>
            </a:r>
            <a:r>
              <a:rPr lang="en-US" sz="2300" dirty="0">
                <a:solidFill>
                  <a:schemeClr val="bg1"/>
                </a:solidFill>
              </a:rPr>
              <a:t> I participated in a panel discussion for the </a:t>
            </a:r>
            <a:r>
              <a:rPr lang="en-US" sz="2300" b="1" i="1" dirty="0">
                <a:solidFill>
                  <a:schemeClr val="bg1"/>
                </a:solidFill>
              </a:rPr>
              <a:t>Spotlight on the Santa Clarita Valley</a:t>
            </a:r>
            <a:r>
              <a:rPr lang="en-US" sz="2300" dirty="0">
                <a:solidFill>
                  <a:schemeClr val="bg1"/>
                </a:solidFill>
              </a:rPr>
              <a:t> webinar series.</a:t>
            </a:r>
          </a:p>
          <a:p>
            <a:pPr marL="342900" indent="-342900">
              <a:spcAft>
                <a:spcPts val="1200"/>
              </a:spcAft>
              <a:buFont typeface="Wingdings" panose="05000000000000000000" pitchFamily="2" charset="2"/>
              <a:buChar char="Ø"/>
            </a:pPr>
            <a:r>
              <a:rPr lang="en-US" sz="2200" dirty="0">
                <a:solidFill>
                  <a:schemeClr val="bg1"/>
                </a:solidFill>
              </a:rPr>
              <a:t>I spoke on the </a:t>
            </a:r>
            <a:r>
              <a:rPr lang="en-US" sz="2200" i="1" dirty="0">
                <a:solidFill>
                  <a:schemeClr val="bg1"/>
                </a:solidFill>
              </a:rPr>
              <a:t>role of academic institutions in Santa Clarita, and more specifically, the role College of the Canyons has in supporting talent development and the Advanced </a:t>
            </a:r>
            <a:r>
              <a:rPr lang="en-US" sz="2200" i="1" dirty="0" err="1">
                <a:solidFill>
                  <a:schemeClr val="bg1"/>
                </a:solidFill>
              </a:rPr>
              <a:t>Techology</a:t>
            </a:r>
            <a:r>
              <a:rPr lang="en-US" sz="2200" i="1" dirty="0">
                <a:solidFill>
                  <a:schemeClr val="bg1"/>
                </a:solidFill>
              </a:rPr>
              <a:t> Center (ATC).</a:t>
            </a:r>
          </a:p>
          <a:p>
            <a:pPr marL="342900" indent="-342900">
              <a:spcAft>
                <a:spcPts val="300"/>
              </a:spcAft>
              <a:buFont typeface="Wingdings" panose="05000000000000000000" pitchFamily="2" charset="2"/>
              <a:buChar char="Ø"/>
            </a:pPr>
            <a:r>
              <a:rPr lang="en-US" sz="2200" dirty="0">
                <a:solidFill>
                  <a:schemeClr val="bg1"/>
                </a:solidFill>
              </a:rPr>
              <a:t>Also on the panel were:</a:t>
            </a:r>
          </a:p>
          <a:p>
            <a:pPr marL="800100" lvl="1" indent="-342900">
              <a:spcAft>
                <a:spcPts val="300"/>
              </a:spcAft>
              <a:buFont typeface="Courier New" panose="02070309020205020404" pitchFamily="49" charset="0"/>
              <a:buChar char="o"/>
            </a:pPr>
            <a:r>
              <a:rPr lang="en-US" sz="2200" b="1" dirty="0">
                <a:solidFill>
                  <a:schemeClr val="bg1"/>
                </a:solidFill>
              </a:rPr>
              <a:t>Troy Barring</a:t>
            </a:r>
            <a:r>
              <a:rPr lang="en-US" sz="2200" dirty="0">
                <a:solidFill>
                  <a:schemeClr val="bg1"/>
                </a:solidFill>
              </a:rPr>
              <a:t>, CEO &amp; Founder, TAB Diagnostics </a:t>
            </a:r>
          </a:p>
          <a:p>
            <a:pPr marL="800100" lvl="1" indent="-342900">
              <a:spcAft>
                <a:spcPts val="300"/>
              </a:spcAft>
              <a:buFont typeface="Courier New" panose="02070309020205020404" pitchFamily="49" charset="0"/>
              <a:buChar char="o"/>
            </a:pPr>
            <a:r>
              <a:rPr lang="en-US" sz="2200" b="1" dirty="0">
                <a:solidFill>
                  <a:schemeClr val="bg1"/>
                </a:solidFill>
              </a:rPr>
              <a:t>Holly Schroder</a:t>
            </a:r>
            <a:r>
              <a:rPr lang="en-US" sz="2200" dirty="0">
                <a:solidFill>
                  <a:schemeClr val="bg1"/>
                </a:solidFill>
              </a:rPr>
              <a:t>, former President &amp; CEO, SCV EDC </a:t>
            </a:r>
          </a:p>
          <a:p>
            <a:pPr marL="800100" lvl="1" indent="-342900">
              <a:spcAft>
                <a:spcPts val="300"/>
              </a:spcAft>
              <a:buFont typeface="Courier New" panose="02070309020205020404" pitchFamily="49" charset="0"/>
              <a:buChar char="o"/>
            </a:pPr>
            <a:r>
              <a:rPr lang="en-US" sz="2200" b="1" dirty="0">
                <a:solidFill>
                  <a:schemeClr val="bg1"/>
                </a:solidFill>
              </a:rPr>
              <a:t>Craig </a:t>
            </a:r>
            <a:r>
              <a:rPr lang="en-US" sz="2200" b="1" dirty="0" err="1">
                <a:solidFill>
                  <a:schemeClr val="bg1"/>
                </a:solidFill>
              </a:rPr>
              <a:t>McCary</a:t>
            </a:r>
            <a:r>
              <a:rPr lang="en-US" sz="2200" dirty="0">
                <a:solidFill>
                  <a:schemeClr val="bg1"/>
                </a:solidFill>
              </a:rPr>
              <a:t>, President &amp; COO, </a:t>
            </a:r>
            <a:r>
              <a:rPr lang="en-US" sz="2200" dirty="0" err="1">
                <a:solidFill>
                  <a:schemeClr val="bg1"/>
                </a:solidFill>
              </a:rPr>
              <a:t>NeoTech</a:t>
            </a:r>
            <a:endParaRPr lang="en-US" sz="2200" dirty="0">
              <a:solidFill>
                <a:schemeClr val="bg1"/>
              </a:solidFill>
            </a:endParaRPr>
          </a:p>
          <a:p>
            <a:pPr marL="342900" indent="-342900">
              <a:spcAft>
                <a:spcPts val="300"/>
              </a:spcAft>
              <a:buFont typeface="Wingdings" panose="05000000000000000000" pitchFamily="2" charset="2"/>
              <a:buChar char="Ø"/>
            </a:pPr>
            <a:r>
              <a:rPr lang="en-US" sz="2200" dirty="0">
                <a:solidFill>
                  <a:schemeClr val="bg1"/>
                </a:solidFill>
              </a:rPr>
              <a:t> Supervisor </a:t>
            </a:r>
            <a:r>
              <a:rPr lang="en-US" sz="2200" b="1" dirty="0">
                <a:solidFill>
                  <a:schemeClr val="bg1"/>
                </a:solidFill>
              </a:rPr>
              <a:t>Kathryn Barger </a:t>
            </a:r>
            <a:r>
              <a:rPr lang="en-US" sz="2200" dirty="0">
                <a:solidFill>
                  <a:schemeClr val="bg1"/>
                </a:solidFill>
              </a:rPr>
              <a:t>and Mayor </a:t>
            </a:r>
            <a:r>
              <a:rPr lang="en-US" sz="2200" b="1" dirty="0">
                <a:solidFill>
                  <a:schemeClr val="bg1"/>
                </a:solidFill>
              </a:rPr>
              <a:t>Jason Gibbs </a:t>
            </a:r>
            <a:r>
              <a:rPr lang="en-US" sz="2200" dirty="0">
                <a:solidFill>
                  <a:schemeClr val="bg1"/>
                </a:solidFill>
              </a:rPr>
              <a:t>provided keynote remarks.</a:t>
            </a:r>
          </a:p>
          <a:p>
            <a:pPr marL="342900" indent="-342900">
              <a:spcAft>
                <a:spcPts val="300"/>
              </a:spcAft>
              <a:buFont typeface="Wingdings" panose="05000000000000000000" pitchFamily="2" charset="2"/>
              <a:buChar char="Ø"/>
            </a:pPr>
            <a:r>
              <a:rPr lang="en-US" sz="2200" dirty="0">
                <a:solidFill>
                  <a:schemeClr val="bg1"/>
                </a:solidFill>
              </a:rPr>
              <a:t>Over </a:t>
            </a:r>
            <a:r>
              <a:rPr lang="en-US" sz="2200" b="1" dirty="0">
                <a:solidFill>
                  <a:schemeClr val="bg1"/>
                </a:solidFill>
              </a:rPr>
              <a:t>70</a:t>
            </a:r>
            <a:r>
              <a:rPr lang="en-US" sz="2200" dirty="0">
                <a:solidFill>
                  <a:schemeClr val="bg1"/>
                </a:solidFill>
              </a:rPr>
              <a:t> participants from the business community participated in the webinar.</a:t>
            </a:r>
          </a:p>
        </p:txBody>
      </p:sp>
      <p:pic>
        <p:nvPicPr>
          <p:cNvPr id="5" name="Picture 4">
            <a:extLst>
              <a:ext uri="{FF2B5EF4-FFF2-40B4-BE49-F238E27FC236}">
                <a16:creationId xmlns:a16="http://schemas.microsoft.com/office/drawing/2014/main" id="{81C7AE5D-1136-42BC-AF33-630758658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6610" y="371101"/>
            <a:ext cx="3905390" cy="2031858"/>
          </a:xfrm>
          <a:prstGeom prst="rect">
            <a:avLst/>
          </a:prstGeom>
        </p:spPr>
      </p:pic>
      <p:pic>
        <p:nvPicPr>
          <p:cNvPr id="6" name="Picture 5">
            <a:extLst>
              <a:ext uri="{FF2B5EF4-FFF2-40B4-BE49-F238E27FC236}">
                <a16:creationId xmlns:a16="http://schemas.microsoft.com/office/drawing/2014/main" id="{BC1CB46D-1FF5-4F39-A1D5-6AF7927915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0112" y="3167463"/>
            <a:ext cx="4087320" cy="2181952"/>
          </a:xfrm>
          <a:prstGeom prst="rect">
            <a:avLst/>
          </a:prstGeom>
        </p:spPr>
      </p:pic>
    </p:spTree>
    <p:extLst>
      <p:ext uri="{BB962C8B-B14F-4D97-AF65-F5344CB8AC3E}">
        <p14:creationId xmlns:p14="http://schemas.microsoft.com/office/powerpoint/2010/main" val="11873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38612"/>
            <a:ext cx="12272448" cy="7094168"/>
          </a:xfrm>
          <a:prstGeom prst="rect">
            <a:avLst/>
          </a:prstGeom>
        </p:spPr>
      </p:pic>
      <p:sp>
        <p:nvSpPr>
          <p:cNvPr id="3" name="Title 1"/>
          <p:cNvSpPr txBox="1">
            <a:spLocks/>
          </p:cNvSpPr>
          <p:nvPr/>
        </p:nvSpPr>
        <p:spPr>
          <a:xfrm>
            <a:off x="88991" y="220452"/>
            <a:ext cx="1109301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Intercultural Center Opens</a:t>
            </a:r>
          </a:p>
        </p:txBody>
      </p:sp>
      <p:sp>
        <p:nvSpPr>
          <p:cNvPr id="7" name="Slide Number Placeholder 6"/>
          <p:cNvSpPr>
            <a:spLocks noGrp="1"/>
          </p:cNvSpPr>
          <p:nvPr>
            <p:ph type="sldNum" sz="quarter" idx="12"/>
          </p:nvPr>
        </p:nvSpPr>
        <p:spPr/>
        <p:txBody>
          <a:bodyPr/>
          <a:lstStyle/>
          <a:p>
            <a:fld id="{90D7E843-1787-4205-9F70-5CA751DF39EC}" type="slidenum">
              <a:rPr lang="en-US" smtClean="0"/>
              <a:t>15</a:t>
            </a:fld>
            <a:endParaRPr lang="en-US" dirty="0"/>
          </a:p>
        </p:txBody>
      </p:sp>
      <p:sp>
        <p:nvSpPr>
          <p:cNvPr id="11" name="TextBox 10"/>
          <p:cNvSpPr txBox="1"/>
          <p:nvPr/>
        </p:nvSpPr>
        <p:spPr>
          <a:xfrm>
            <a:off x="379615" y="989870"/>
            <a:ext cx="5716385" cy="4201150"/>
          </a:xfrm>
          <a:prstGeom prst="rect">
            <a:avLst/>
          </a:prstGeom>
          <a:noFill/>
        </p:spPr>
        <p:txBody>
          <a:bodyPr wrap="square" rtlCol="0">
            <a:spAutoFit/>
          </a:bodyPr>
          <a:lstStyle/>
          <a:p>
            <a:pPr>
              <a:spcAft>
                <a:spcPts val="1200"/>
              </a:spcAft>
            </a:pPr>
            <a:r>
              <a:rPr lang="en-US" sz="2300" dirty="0">
                <a:solidFill>
                  <a:schemeClr val="bg1"/>
                </a:solidFill>
              </a:rPr>
              <a:t>The ceremonial ribbon was cut for the </a:t>
            </a:r>
            <a:r>
              <a:rPr lang="en-US" sz="2300" b="1" dirty="0">
                <a:solidFill>
                  <a:schemeClr val="bg1"/>
                </a:solidFill>
              </a:rPr>
              <a:t>Intercultural Center </a:t>
            </a:r>
            <a:r>
              <a:rPr lang="en-US" sz="2300" dirty="0">
                <a:solidFill>
                  <a:schemeClr val="bg1"/>
                </a:solidFill>
              </a:rPr>
              <a:t>on </a:t>
            </a:r>
            <a:r>
              <a:rPr lang="en-US" sz="2300" b="1" dirty="0">
                <a:solidFill>
                  <a:schemeClr val="bg1"/>
                </a:solidFill>
              </a:rPr>
              <a:t>Wednesday, Sept. 13</a:t>
            </a:r>
            <a:r>
              <a:rPr lang="en-US" sz="2300" b="1" baseline="30000" dirty="0">
                <a:solidFill>
                  <a:schemeClr val="bg1"/>
                </a:solidFill>
              </a:rPr>
              <a:t>th</a:t>
            </a:r>
            <a:r>
              <a:rPr lang="en-US" sz="2300" dirty="0">
                <a:solidFill>
                  <a:schemeClr val="bg1"/>
                </a:solidFill>
              </a:rPr>
              <a:t>, officially opening a new facility designed as a place to meet, build community, and serve as a bridge to student resources.</a:t>
            </a:r>
          </a:p>
          <a:p>
            <a:pPr marL="342900" indent="-342900">
              <a:spcAft>
                <a:spcPts val="1200"/>
              </a:spcAft>
              <a:buFont typeface="Wingdings" panose="05000000000000000000" pitchFamily="2" charset="2"/>
              <a:buChar char="Ø"/>
            </a:pPr>
            <a:r>
              <a:rPr lang="en-US" sz="2200" dirty="0">
                <a:solidFill>
                  <a:schemeClr val="bg1"/>
                </a:solidFill>
              </a:rPr>
              <a:t>Guest speaker for the event was Dr. </a:t>
            </a:r>
            <a:r>
              <a:rPr lang="en-US" sz="2200" b="1" dirty="0" err="1">
                <a:solidFill>
                  <a:schemeClr val="bg1"/>
                </a:solidFill>
              </a:rPr>
              <a:t>Abdimalik</a:t>
            </a:r>
            <a:r>
              <a:rPr lang="en-US" sz="2200" b="1" dirty="0">
                <a:solidFill>
                  <a:schemeClr val="bg1"/>
                </a:solidFill>
              </a:rPr>
              <a:t> </a:t>
            </a:r>
            <a:r>
              <a:rPr lang="en-US" sz="2200" b="1" dirty="0" err="1">
                <a:solidFill>
                  <a:schemeClr val="bg1"/>
                </a:solidFill>
              </a:rPr>
              <a:t>Buul</a:t>
            </a:r>
            <a:r>
              <a:rPr lang="en-US" sz="2200" dirty="0">
                <a:solidFill>
                  <a:schemeClr val="bg1"/>
                </a:solidFill>
              </a:rPr>
              <a:t>, visiting executive of education excellence, California Community Colleges Chancellor's Office.</a:t>
            </a:r>
          </a:p>
          <a:p>
            <a:pPr marL="342900" indent="-342900">
              <a:spcAft>
                <a:spcPts val="300"/>
              </a:spcAft>
              <a:buFont typeface="Wingdings" panose="05000000000000000000" pitchFamily="2" charset="2"/>
              <a:buChar char="Ø"/>
            </a:pPr>
            <a:r>
              <a:rPr lang="en-US" sz="2200" dirty="0">
                <a:solidFill>
                  <a:schemeClr val="bg1"/>
                </a:solidFill>
              </a:rPr>
              <a:t>The Intercultural Center is located on the ground level of </a:t>
            </a:r>
            <a:r>
              <a:rPr lang="en-US" sz="2200" dirty="0" err="1">
                <a:solidFill>
                  <a:schemeClr val="bg1"/>
                </a:solidFill>
              </a:rPr>
              <a:t>Bonelli</a:t>
            </a:r>
            <a:r>
              <a:rPr lang="en-US" sz="2200" dirty="0">
                <a:solidFill>
                  <a:schemeClr val="bg1"/>
                </a:solidFill>
              </a:rPr>
              <a:t> Hall. </a:t>
            </a:r>
          </a:p>
        </p:txBody>
      </p:sp>
      <p:pic>
        <p:nvPicPr>
          <p:cNvPr id="4" name="Picture 3">
            <a:extLst>
              <a:ext uri="{FF2B5EF4-FFF2-40B4-BE49-F238E27FC236}">
                <a16:creationId xmlns:a16="http://schemas.microsoft.com/office/drawing/2014/main" id="{5E44D54C-143D-4424-ACF4-34BE330858D9}"/>
              </a:ext>
            </a:extLst>
          </p:cNvPr>
          <p:cNvPicPr>
            <a:picLocks noChangeAspect="1"/>
          </p:cNvPicPr>
          <p:nvPr/>
        </p:nvPicPr>
        <p:blipFill>
          <a:blip r:embed="rId3"/>
          <a:stretch>
            <a:fillRect/>
          </a:stretch>
        </p:blipFill>
        <p:spPr>
          <a:xfrm>
            <a:off x="6605281" y="102070"/>
            <a:ext cx="5419814" cy="6535478"/>
          </a:xfrm>
          <a:prstGeom prst="rect">
            <a:avLst/>
          </a:prstGeom>
        </p:spPr>
      </p:pic>
    </p:spTree>
    <p:extLst>
      <p:ext uri="{BB962C8B-B14F-4D97-AF65-F5344CB8AC3E}">
        <p14:creationId xmlns:p14="http://schemas.microsoft.com/office/powerpoint/2010/main" val="279700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38612"/>
            <a:ext cx="12272448" cy="6896612"/>
          </a:xfrm>
          <a:prstGeom prst="rect">
            <a:avLst/>
          </a:prstGeom>
        </p:spPr>
      </p:pic>
      <p:sp>
        <p:nvSpPr>
          <p:cNvPr id="3" name="Title 1"/>
          <p:cNvSpPr txBox="1">
            <a:spLocks/>
          </p:cNvSpPr>
          <p:nvPr/>
        </p:nvSpPr>
        <p:spPr>
          <a:xfrm>
            <a:off x="88991" y="220452"/>
            <a:ext cx="1109301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Huerta Reflects on Career</a:t>
            </a:r>
          </a:p>
        </p:txBody>
      </p:sp>
      <p:sp>
        <p:nvSpPr>
          <p:cNvPr id="7" name="Slide Number Placeholder 6"/>
          <p:cNvSpPr>
            <a:spLocks noGrp="1"/>
          </p:cNvSpPr>
          <p:nvPr>
            <p:ph type="sldNum" sz="quarter" idx="12"/>
          </p:nvPr>
        </p:nvSpPr>
        <p:spPr/>
        <p:txBody>
          <a:bodyPr/>
          <a:lstStyle/>
          <a:p>
            <a:fld id="{90D7E843-1787-4205-9F70-5CA751DF39EC}" type="slidenum">
              <a:rPr lang="en-US" smtClean="0"/>
              <a:t>16</a:t>
            </a:fld>
            <a:endParaRPr lang="en-US" dirty="0"/>
          </a:p>
        </p:txBody>
      </p:sp>
      <p:sp>
        <p:nvSpPr>
          <p:cNvPr id="11" name="TextBox 10"/>
          <p:cNvSpPr txBox="1"/>
          <p:nvPr/>
        </p:nvSpPr>
        <p:spPr>
          <a:xfrm>
            <a:off x="379615" y="989870"/>
            <a:ext cx="5716385" cy="4801314"/>
          </a:xfrm>
          <a:prstGeom prst="rect">
            <a:avLst/>
          </a:prstGeom>
          <a:noFill/>
        </p:spPr>
        <p:txBody>
          <a:bodyPr wrap="square" rtlCol="0">
            <a:spAutoFit/>
          </a:bodyPr>
          <a:lstStyle/>
          <a:p>
            <a:pPr>
              <a:spcAft>
                <a:spcPts val="1200"/>
              </a:spcAft>
            </a:pPr>
            <a:r>
              <a:rPr lang="en-US" sz="2300" dirty="0">
                <a:solidFill>
                  <a:schemeClr val="bg1"/>
                </a:solidFill>
              </a:rPr>
              <a:t>Labor leader </a:t>
            </a:r>
            <a:r>
              <a:rPr lang="en-US" sz="2300" b="1" dirty="0">
                <a:solidFill>
                  <a:schemeClr val="bg1"/>
                </a:solidFill>
              </a:rPr>
              <a:t>Dolores Huerta </a:t>
            </a:r>
            <a:r>
              <a:rPr lang="en-US" sz="2300" dirty="0">
                <a:solidFill>
                  <a:schemeClr val="bg1"/>
                </a:solidFill>
              </a:rPr>
              <a:t>spoke to a packed crowd of over </a:t>
            </a:r>
            <a:r>
              <a:rPr lang="en-US" sz="2300" b="1" dirty="0">
                <a:solidFill>
                  <a:schemeClr val="bg1"/>
                </a:solidFill>
              </a:rPr>
              <a:t>250</a:t>
            </a:r>
            <a:r>
              <a:rPr lang="en-US" sz="2300" dirty="0">
                <a:solidFill>
                  <a:schemeClr val="bg1"/>
                </a:solidFill>
              </a:rPr>
              <a:t> in the Intercultural Center, with overflow attendance in the ICC atrium on </a:t>
            </a:r>
            <a:r>
              <a:rPr lang="en-US" sz="2300" b="1" dirty="0">
                <a:solidFill>
                  <a:schemeClr val="bg1"/>
                </a:solidFill>
              </a:rPr>
              <a:t>Tuesday, Sept. 19</a:t>
            </a:r>
            <a:r>
              <a:rPr lang="en-US" sz="2300" b="1" baseline="30000" dirty="0">
                <a:solidFill>
                  <a:schemeClr val="bg1"/>
                </a:solidFill>
              </a:rPr>
              <a:t>th</a:t>
            </a:r>
            <a:r>
              <a:rPr lang="en-US" sz="2300" dirty="0">
                <a:solidFill>
                  <a:schemeClr val="bg1"/>
                </a:solidFill>
              </a:rPr>
              <a:t>, to mark </a:t>
            </a:r>
            <a:r>
              <a:rPr lang="en-US" sz="2300" b="1" i="1" dirty="0">
                <a:solidFill>
                  <a:schemeClr val="bg1"/>
                </a:solidFill>
              </a:rPr>
              <a:t>Hispanic Heritage Month </a:t>
            </a:r>
            <a:r>
              <a:rPr lang="en-US" sz="2300" dirty="0">
                <a:solidFill>
                  <a:schemeClr val="bg1"/>
                </a:solidFill>
              </a:rPr>
              <a:t>and </a:t>
            </a:r>
            <a:r>
              <a:rPr lang="en-US" sz="2300" b="1" i="1" dirty="0">
                <a:solidFill>
                  <a:schemeClr val="bg1"/>
                </a:solidFill>
              </a:rPr>
              <a:t>Labor Day</a:t>
            </a:r>
            <a:r>
              <a:rPr lang="en-US" sz="2300" dirty="0">
                <a:solidFill>
                  <a:schemeClr val="bg1"/>
                </a:solidFill>
              </a:rPr>
              <a:t>.</a:t>
            </a:r>
          </a:p>
          <a:p>
            <a:pPr marL="342900" indent="-342900">
              <a:spcAft>
                <a:spcPts val="1200"/>
              </a:spcAft>
              <a:buFont typeface="Wingdings" panose="05000000000000000000" pitchFamily="2" charset="2"/>
              <a:buChar char="Ø"/>
            </a:pPr>
            <a:r>
              <a:rPr lang="en-US" sz="2300" dirty="0">
                <a:solidFill>
                  <a:schemeClr val="bg1"/>
                </a:solidFill>
              </a:rPr>
              <a:t>Huerta discussed the evolution of public policy, social justice, and advocacy during her labor and community organizing career, as well as how young people can best serve their communities. </a:t>
            </a:r>
          </a:p>
          <a:p>
            <a:pPr marL="342900" indent="-342900">
              <a:spcAft>
                <a:spcPts val="1200"/>
              </a:spcAft>
              <a:buFont typeface="Wingdings" panose="05000000000000000000" pitchFamily="2" charset="2"/>
              <a:buChar char="Ø"/>
            </a:pPr>
            <a:r>
              <a:rPr lang="en-US" sz="2300" dirty="0">
                <a:solidFill>
                  <a:schemeClr val="bg1"/>
                </a:solidFill>
              </a:rPr>
              <a:t>Canyons News present to cover the event.</a:t>
            </a:r>
          </a:p>
          <a:p>
            <a:pPr>
              <a:spcAft>
                <a:spcPts val="1200"/>
              </a:spcAft>
            </a:pPr>
            <a:endParaRPr lang="en-US" sz="2300" dirty="0">
              <a:solidFill>
                <a:schemeClr val="bg1"/>
              </a:solidFill>
            </a:endParaRPr>
          </a:p>
        </p:txBody>
      </p:sp>
      <p:pic>
        <p:nvPicPr>
          <p:cNvPr id="5" name="Picture 4">
            <a:extLst>
              <a:ext uri="{FF2B5EF4-FFF2-40B4-BE49-F238E27FC236}">
                <a16:creationId xmlns:a16="http://schemas.microsoft.com/office/drawing/2014/main" id="{EE106F38-059C-4476-87D6-8609B85D8BD9}"/>
              </a:ext>
            </a:extLst>
          </p:cNvPr>
          <p:cNvPicPr>
            <a:picLocks noChangeAspect="1"/>
          </p:cNvPicPr>
          <p:nvPr/>
        </p:nvPicPr>
        <p:blipFill>
          <a:blip r:embed="rId3"/>
          <a:stretch>
            <a:fillRect/>
          </a:stretch>
        </p:blipFill>
        <p:spPr>
          <a:xfrm>
            <a:off x="6434093" y="229260"/>
            <a:ext cx="5419814" cy="6017274"/>
          </a:xfrm>
          <a:prstGeom prst="rect">
            <a:avLst/>
          </a:prstGeom>
        </p:spPr>
      </p:pic>
    </p:spTree>
    <p:extLst>
      <p:ext uri="{BB962C8B-B14F-4D97-AF65-F5344CB8AC3E}">
        <p14:creationId xmlns:p14="http://schemas.microsoft.com/office/powerpoint/2010/main" val="370992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11903"/>
            <a:ext cx="12272448" cy="6977147"/>
          </a:xfrm>
          <a:prstGeom prst="rect">
            <a:avLst/>
          </a:prstGeom>
        </p:spPr>
      </p:pic>
      <p:sp>
        <p:nvSpPr>
          <p:cNvPr id="3" name="Title 1"/>
          <p:cNvSpPr txBox="1">
            <a:spLocks/>
          </p:cNvSpPr>
          <p:nvPr/>
        </p:nvSpPr>
        <p:spPr>
          <a:xfrm>
            <a:off x="209546" y="256924"/>
            <a:ext cx="1063566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Veterans Collaborative Hosts Inaugural Job Fair </a:t>
            </a:r>
          </a:p>
        </p:txBody>
      </p:sp>
      <p:sp>
        <p:nvSpPr>
          <p:cNvPr id="7" name="Slide Number Placeholder 6"/>
          <p:cNvSpPr>
            <a:spLocks noGrp="1"/>
          </p:cNvSpPr>
          <p:nvPr>
            <p:ph type="sldNum" sz="quarter" idx="12"/>
          </p:nvPr>
        </p:nvSpPr>
        <p:spPr/>
        <p:txBody>
          <a:bodyPr/>
          <a:lstStyle/>
          <a:p>
            <a:fld id="{90D7E843-1787-4205-9F70-5CA751DF39EC}" type="slidenum">
              <a:rPr lang="en-US" smtClean="0"/>
              <a:t>17</a:t>
            </a:fld>
            <a:endParaRPr lang="en-US" dirty="0"/>
          </a:p>
        </p:txBody>
      </p:sp>
      <p:sp>
        <p:nvSpPr>
          <p:cNvPr id="11" name="TextBox 10"/>
          <p:cNvSpPr txBox="1"/>
          <p:nvPr/>
        </p:nvSpPr>
        <p:spPr>
          <a:xfrm>
            <a:off x="228266" y="1050300"/>
            <a:ext cx="5396357" cy="5191165"/>
          </a:xfrm>
          <a:prstGeom prst="rect">
            <a:avLst/>
          </a:prstGeom>
          <a:noFill/>
        </p:spPr>
        <p:txBody>
          <a:bodyPr wrap="square" rtlCol="0">
            <a:spAutoFit/>
          </a:bodyPr>
          <a:lstStyle/>
          <a:p>
            <a:pPr>
              <a:spcAft>
                <a:spcPts val="1200"/>
              </a:spcAft>
            </a:pPr>
            <a:r>
              <a:rPr lang="en-US" sz="2200" b="1" i="1" dirty="0">
                <a:solidFill>
                  <a:schemeClr val="bg1"/>
                </a:solidFill>
              </a:rPr>
              <a:t>Santa Clarita Veteran Services Collaborative </a:t>
            </a:r>
            <a:r>
              <a:rPr lang="en-US" sz="2200" dirty="0">
                <a:solidFill>
                  <a:schemeClr val="bg1"/>
                </a:solidFill>
              </a:rPr>
              <a:t>hosted its inaugural free veterans’ job fair at College of the Canyons on </a:t>
            </a:r>
            <a:r>
              <a:rPr lang="en-US" sz="2200" b="1" dirty="0">
                <a:solidFill>
                  <a:schemeClr val="bg1"/>
                </a:solidFill>
              </a:rPr>
              <a:t>Friday,</a:t>
            </a:r>
            <a:r>
              <a:rPr lang="en-US" sz="2200" dirty="0">
                <a:solidFill>
                  <a:schemeClr val="bg1"/>
                </a:solidFill>
              </a:rPr>
              <a:t> </a:t>
            </a:r>
            <a:r>
              <a:rPr lang="en-US" sz="2200" b="1" dirty="0">
                <a:solidFill>
                  <a:schemeClr val="bg1"/>
                </a:solidFill>
              </a:rPr>
              <a:t>Sept. 29</a:t>
            </a:r>
            <a:r>
              <a:rPr lang="en-US" sz="2200" b="1" baseline="30000" dirty="0">
                <a:solidFill>
                  <a:schemeClr val="bg1"/>
                </a:solidFill>
              </a:rPr>
              <a:t>th</a:t>
            </a:r>
            <a:r>
              <a:rPr lang="en-US" sz="2200" dirty="0">
                <a:solidFill>
                  <a:schemeClr val="bg1"/>
                </a:solidFill>
              </a:rPr>
              <a:t>.</a:t>
            </a:r>
          </a:p>
          <a:p>
            <a:pPr marL="342900" indent="-342900">
              <a:spcAft>
                <a:spcPts val="200"/>
              </a:spcAft>
              <a:buFont typeface="Wingdings" panose="05000000000000000000" pitchFamily="2" charset="2"/>
              <a:buChar char="Ø"/>
            </a:pPr>
            <a:r>
              <a:rPr lang="en-US" sz="2100" dirty="0">
                <a:solidFill>
                  <a:schemeClr val="bg1"/>
                </a:solidFill>
              </a:rPr>
              <a:t>Attendees had the opportunity to connect with local companies looking to hire veterans, additional resources available to them, and government representatives. </a:t>
            </a:r>
          </a:p>
          <a:p>
            <a:pPr marL="342900" indent="-342900">
              <a:spcAft>
                <a:spcPts val="200"/>
              </a:spcAft>
              <a:buFont typeface="Wingdings" panose="05000000000000000000" pitchFamily="2" charset="2"/>
              <a:buChar char="Ø"/>
            </a:pPr>
            <a:r>
              <a:rPr lang="it-IT" sz="2100" dirty="0">
                <a:solidFill>
                  <a:schemeClr val="bg1"/>
                </a:solidFill>
              </a:rPr>
              <a:t>The Santa Clarita Veteran Services Collaborative partnered </a:t>
            </a:r>
            <a:r>
              <a:rPr lang="en-US" sz="2100" dirty="0">
                <a:solidFill>
                  <a:schemeClr val="bg1"/>
                </a:solidFill>
              </a:rPr>
              <a:t>with the </a:t>
            </a:r>
            <a:r>
              <a:rPr lang="en-US" sz="2100" b="1" dirty="0">
                <a:solidFill>
                  <a:schemeClr val="bg1"/>
                </a:solidFill>
              </a:rPr>
              <a:t>COC Veterans Resource Center </a:t>
            </a:r>
            <a:r>
              <a:rPr lang="en-US" sz="2100" dirty="0">
                <a:solidFill>
                  <a:schemeClr val="bg1"/>
                </a:solidFill>
              </a:rPr>
              <a:t>and </a:t>
            </a:r>
            <a:r>
              <a:rPr lang="en-US" sz="2100" b="1" dirty="0">
                <a:solidFill>
                  <a:schemeClr val="bg1"/>
                </a:solidFill>
              </a:rPr>
              <a:t>Curtiss Wright Corp. </a:t>
            </a:r>
            <a:r>
              <a:rPr lang="en-US" sz="2100" dirty="0">
                <a:solidFill>
                  <a:schemeClr val="bg1"/>
                </a:solidFill>
              </a:rPr>
              <a:t>to make the fair possible.</a:t>
            </a:r>
          </a:p>
          <a:p>
            <a:pPr marL="342900" indent="-342900">
              <a:spcAft>
                <a:spcPts val="200"/>
              </a:spcAft>
              <a:buFont typeface="Wingdings" panose="05000000000000000000" pitchFamily="2" charset="2"/>
              <a:buChar char="Ø"/>
            </a:pPr>
            <a:r>
              <a:rPr lang="en-US" sz="2100" dirty="0">
                <a:solidFill>
                  <a:schemeClr val="bg1"/>
                </a:solidFill>
              </a:rPr>
              <a:t>There were a total of </a:t>
            </a:r>
            <a:r>
              <a:rPr lang="en-US" sz="2100" b="1" dirty="0">
                <a:solidFill>
                  <a:schemeClr val="bg1"/>
                </a:solidFill>
              </a:rPr>
              <a:t>45</a:t>
            </a:r>
            <a:r>
              <a:rPr lang="en-US" sz="2100" dirty="0">
                <a:solidFill>
                  <a:schemeClr val="bg1"/>
                </a:solidFill>
              </a:rPr>
              <a:t> tables representing different companies and organizations filling up the COC East Gymnasium for attendees to network with.</a:t>
            </a:r>
          </a:p>
        </p:txBody>
      </p:sp>
      <p:pic>
        <p:nvPicPr>
          <p:cNvPr id="4" name="Picture 3">
            <a:extLst>
              <a:ext uri="{FF2B5EF4-FFF2-40B4-BE49-F238E27FC236}">
                <a16:creationId xmlns:a16="http://schemas.microsoft.com/office/drawing/2014/main" id="{DEA667BF-30BF-45F5-A9F3-731AF71F9A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8341" y="1142409"/>
            <a:ext cx="3371854" cy="2533105"/>
          </a:xfrm>
          <a:prstGeom prst="rect">
            <a:avLst/>
          </a:prstGeom>
        </p:spPr>
      </p:pic>
      <p:pic>
        <p:nvPicPr>
          <p:cNvPr id="6" name="Picture 5">
            <a:extLst>
              <a:ext uri="{FF2B5EF4-FFF2-40B4-BE49-F238E27FC236}">
                <a16:creationId xmlns:a16="http://schemas.microsoft.com/office/drawing/2014/main" id="{B6932956-9F0E-4317-806F-2672590B35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698" y="3838220"/>
            <a:ext cx="3463803" cy="2518130"/>
          </a:xfrm>
          <a:prstGeom prst="rect">
            <a:avLst/>
          </a:prstGeom>
        </p:spPr>
      </p:pic>
    </p:spTree>
    <p:extLst>
      <p:ext uri="{BB962C8B-B14F-4D97-AF65-F5344CB8AC3E}">
        <p14:creationId xmlns:p14="http://schemas.microsoft.com/office/powerpoint/2010/main" val="1182488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11903"/>
            <a:ext cx="12272448" cy="6869903"/>
          </a:xfrm>
          <a:prstGeom prst="rect">
            <a:avLst/>
          </a:prstGeom>
        </p:spPr>
      </p:pic>
      <p:sp>
        <p:nvSpPr>
          <p:cNvPr id="3" name="Title 1"/>
          <p:cNvSpPr txBox="1">
            <a:spLocks/>
          </p:cNvSpPr>
          <p:nvPr/>
        </p:nvSpPr>
        <p:spPr>
          <a:xfrm>
            <a:off x="333704" y="331956"/>
            <a:ext cx="5546101" cy="754547"/>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A Banner Day for Alumni</a:t>
            </a:r>
          </a:p>
        </p:txBody>
      </p:sp>
      <p:sp>
        <p:nvSpPr>
          <p:cNvPr id="7" name="Slide Number Placeholder 6"/>
          <p:cNvSpPr>
            <a:spLocks noGrp="1"/>
          </p:cNvSpPr>
          <p:nvPr>
            <p:ph type="sldNum" sz="quarter" idx="12"/>
          </p:nvPr>
        </p:nvSpPr>
        <p:spPr/>
        <p:txBody>
          <a:bodyPr/>
          <a:lstStyle/>
          <a:p>
            <a:fld id="{90D7E843-1787-4205-9F70-5CA751DF39EC}" type="slidenum">
              <a:rPr lang="en-US" smtClean="0"/>
              <a:t>18</a:t>
            </a:fld>
            <a:endParaRPr lang="en-US" dirty="0"/>
          </a:p>
        </p:txBody>
      </p:sp>
      <p:sp>
        <p:nvSpPr>
          <p:cNvPr id="11" name="TextBox 10"/>
          <p:cNvSpPr txBox="1"/>
          <p:nvPr/>
        </p:nvSpPr>
        <p:spPr>
          <a:xfrm>
            <a:off x="306254" y="1430362"/>
            <a:ext cx="6091245" cy="4724370"/>
          </a:xfrm>
          <a:prstGeom prst="rect">
            <a:avLst/>
          </a:prstGeom>
          <a:noFill/>
        </p:spPr>
        <p:txBody>
          <a:bodyPr wrap="square" rtlCol="0">
            <a:spAutoFit/>
          </a:bodyPr>
          <a:lstStyle/>
          <a:p>
            <a:pPr>
              <a:spcAft>
                <a:spcPts val="1200"/>
              </a:spcAft>
            </a:pPr>
            <a:r>
              <a:rPr lang="en-US" sz="2300" dirty="0">
                <a:solidFill>
                  <a:schemeClr val="bg1"/>
                </a:solidFill>
              </a:rPr>
              <a:t>The College of the Canyons Foundation honored outstanding alumni from a variety of industries and disciplines during an awards celebration on </a:t>
            </a:r>
            <a:r>
              <a:rPr lang="en-US" sz="2300" b="1" dirty="0">
                <a:solidFill>
                  <a:schemeClr val="bg1"/>
                </a:solidFill>
              </a:rPr>
              <a:t>Saturday, Sept. 30</a:t>
            </a:r>
            <a:r>
              <a:rPr lang="en-US" sz="2300" b="1" baseline="30000" dirty="0">
                <a:solidFill>
                  <a:schemeClr val="bg1"/>
                </a:solidFill>
              </a:rPr>
              <a:t>th</a:t>
            </a:r>
            <a:r>
              <a:rPr lang="en-US" sz="2300" dirty="0">
                <a:solidFill>
                  <a:schemeClr val="bg1"/>
                </a:solidFill>
              </a:rPr>
              <a:t>.</a:t>
            </a:r>
          </a:p>
          <a:p>
            <a:pPr marL="342900" indent="-342900">
              <a:spcAft>
                <a:spcPts val="600"/>
              </a:spcAft>
              <a:buFont typeface="Wingdings" panose="05000000000000000000" pitchFamily="2" charset="2"/>
              <a:buChar char="Ø"/>
            </a:pPr>
            <a:r>
              <a:rPr lang="en-US" sz="2100" dirty="0">
                <a:solidFill>
                  <a:schemeClr val="bg1"/>
                </a:solidFill>
              </a:rPr>
              <a:t>The honorees received souvenir banners, smaller versions of those displayed on campus. </a:t>
            </a:r>
          </a:p>
          <a:p>
            <a:pPr marL="342900" indent="-342900">
              <a:spcAft>
                <a:spcPts val="600"/>
              </a:spcAft>
              <a:buFont typeface="Wingdings" panose="05000000000000000000" pitchFamily="2" charset="2"/>
              <a:buChar char="Ø"/>
            </a:pPr>
            <a:r>
              <a:rPr lang="en-US" sz="2100" dirty="0">
                <a:solidFill>
                  <a:schemeClr val="bg1"/>
                </a:solidFill>
              </a:rPr>
              <a:t>The outstanding alumni are: </a:t>
            </a:r>
          </a:p>
          <a:p>
            <a:r>
              <a:rPr lang="en-US" sz="2100" b="1" dirty="0">
                <a:solidFill>
                  <a:schemeClr val="bg1"/>
                </a:solidFill>
              </a:rPr>
              <a:t>       </a:t>
            </a:r>
            <a:r>
              <a:rPr lang="en-US" sz="2100" b="1" dirty="0" err="1">
                <a:solidFill>
                  <a:schemeClr val="bg1"/>
                </a:solidFill>
              </a:rPr>
              <a:t>Alahna</a:t>
            </a:r>
            <a:r>
              <a:rPr lang="en-US" sz="2100" b="1" dirty="0">
                <a:solidFill>
                  <a:schemeClr val="bg1"/>
                </a:solidFill>
              </a:rPr>
              <a:t> Martinez                Annabelle Hussain</a:t>
            </a:r>
            <a:r>
              <a:rPr lang="en-US" sz="2100" dirty="0">
                <a:solidFill>
                  <a:schemeClr val="bg1"/>
                </a:solidFill>
              </a:rPr>
              <a:t> </a:t>
            </a:r>
          </a:p>
          <a:p>
            <a:r>
              <a:rPr lang="en-US" sz="2100" b="1" dirty="0">
                <a:solidFill>
                  <a:schemeClr val="bg1"/>
                </a:solidFill>
              </a:rPr>
              <a:t>       Benjamin </a:t>
            </a:r>
            <a:r>
              <a:rPr lang="en-US" sz="2100" b="1" dirty="0" err="1">
                <a:solidFill>
                  <a:schemeClr val="bg1"/>
                </a:solidFill>
              </a:rPr>
              <a:t>Budhu</a:t>
            </a:r>
            <a:r>
              <a:rPr lang="en-US" sz="2100" dirty="0">
                <a:solidFill>
                  <a:schemeClr val="bg1"/>
                </a:solidFill>
              </a:rPr>
              <a:t>                </a:t>
            </a:r>
            <a:r>
              <a:rPr lang="en-US" sz="2100" b="1" dirty="0">
                <a:solidFill>
                  <a:schemeClr val="bg1"/>
                </a:solidFill>
              </a:rPr>
              <a:t>Candise Vogel</a:t>
            </a:r>
            <a:endParaRPr lang="en-US" sz="2100" dirty="0">
              <a:solidFill>
                <a:schemeClr val="bg1"/>
              </a:solidFill>
            </a:endParaRPr>
          </a:p>
          <a:p>
            <a:r>
              <a:rPr lang="en-US" sz="2100" b="1" dirty="0">
                <a:solidFill>
                  <a:schemeClr val="bg1"/>
                </a:solidFill>
              </a:rPr>
              <a:t>       Carlos Orozco</a:t>
            </a:r>
            <a:r>
              <a:rPr lang="en-US" sz="2100" dirty="0">
                <a:solidFill>
                  <a:schemeClr val="bg1"/>
                </a:solidFill>
              </a:rPr>
              <a:t> 	        </a:t>
            </a:r>
            <a:r>
              <a:rPr lang="en-US" sz="2100" b="1" dirty="0">
                <a:solidFill>
                  <a:schemeClr val="bg1"/>
                </a:solidFill>
              </a:rPr>
              <a:t>Caroline </a:t>
            </a:r>
            <a:r>
              <a:rPr lang="en-US" sz="2100" b="1" dirty="0" err="1">
                <a:solidFill>
                  <a:schemeClr val="bg1"/>
                </a:solidFill>
              </a:rPr>
              <a:t>Menjivar</a:t>
            </a:r>
            <a:r>
              <a:rPr lang="en-US" sz="2100" dirty="0">
                <a:solidFill>
                  <a:schemeClr val="bg1"/>
                </a:solidFill>
              </a:rPr>
              <a:t> </a:t>
            </a:r>
          </a:p>
          <a:p>
            <a:r>
              <a:rPr lang="en-US" sz="2100" b="1" dirty="0">
                <a:solidFill>
                  <a:schemeClr val="bg1"/>
                </a:solidFill>
              </a:rPr>
              <a:t>       </a:t>
            </a:r>
            <a:r>
              <a:rPr lang="en-US" sz="2100" b="1" dirty="0" err="1">
                <a:solidFill>
                  <a:schemeClr val="bg1"/>
                </a:solidFill>
              </a:rPr>
              <a:t>Jammal</a:t>
            </a:r>
            <a:r>
              <a:rPr lang="en-US" sz="2100" b="1" dirty="0">
                <a:solidFill>
                  <a:schemeClr val="bg1"/>
                </a:solidFill>
              </a:rPr>
              <a:t> Yarbrough</a:t>
            </a:r>
            <a:r>
              <a:rPr lang="en-US" sz="2100" dirty="0">
                <a:solidFill>
                  <a:schemeClr val="bg1"/>
                </a:solidFill>
              </a:rPr>
              <a:t> 	        </a:t>
            </a:r>
            <a:r>
              <a:rPr lang="en-US" sz="2100" b="1" dirty="0">
                <a:solidFill>
                  <a:schemeClr val="bg1"/>
                </a:solidFill>
              </a:rPr>
              <a:t>Kari McCoy </a:t>
            </a:r>
          </a:p>
          <a:p>
            <a:r>
              <a:rPr lang="en-US" sz="2100" b="1" dirty="0">
                <a:solidFill>
                  <a:schemeClr val="bg1"/>
                </a:solidFill>
              </a:rPr>
              <a:t>       Kayla Marquez	        Mary </a:t>
            </a:r>
            <a:r>
              <a:rPr lang="en-US" sz="2100" b="1" dirty="0" err="1">
                <a:solidFill>
                  <a:schemeClr val="bg1"/>
                </a:solidFill>
              </a:rPr>
              <a:t>MacAdam</a:t>
            </a:r>
            <a:r>
              <a:rPr lang="en-US" sz="2100" dirty="0">
                <a:solidFill>
                  <a:schemeClr val="bg1"/>
                </a:solidFill>
              </a:rPr>
              <a:t> </a:t>
            </a:r>
          </a:p>
          <a:p>
            <a:r>
              <a:rPr lang="en-US" sz="2100" b="1" dirty="0">
                <a:solidFill>
                  <a:schemeClr val="bg1"/>
                </a:solidFill>
              </a:rPr>
              <a:t>       Sarah Brewer</a:t>
            </a:r>
          </a:p>
        </p:txBody>
      </p:sp>
      <p:pic>
        <p:nvPicPr>
          <p:cNvPr id="5" name="Picture 4">
            <a:extLst>
              <a:ext uri="{FF2B5EF4-FFF2-40B4-BE49-F238E27FC236}">
                <a16:creationId xmlns:a16="http://schemas.microsoft.com/office/drawing/2014/main" id="{837A99F5-5B3D-4452-8047-5DC69CE30912}"/>
              </a:ext>
            </a:extLst>
          </p:cNvPr>
          <p:cNvPicPr>
            <a:picLocks noChangeAspect="1"/>
          </p:cNvPicPr>
          <p:nvPr/>
        </p:nvPicPr>
        <p:blipFill>
          <a:blip r:embed="rId3"/>
          <a:stretch>
            <a:fillRect/>
          </a:stretch>
        </p:blipFill>
        <p:spPr>
          <a:xfrm>
            <a:off x="6381391" y="202018"/>
            <a:ext cx="5810609" cy="6453963"/>
          </a:xfrm>
          <a:prstGeom prst="rect">
            <a:avLst/>
          </a:prstGeom>
        </p:spPr>
      </p:pic>
    </p:spTree>
    <p:extLst>
      <p:ext uri="{BB962C8B-B14F-4D97-AF65-F5344CB8AC3E}">
        <p14:creationId xmlns:p14="http://schemas.microsoft.com/office/powerpoint/2010/main" val="41510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11903"/>
            <a:ext cx="12272448" cy="6965859"/>
          </a:xfrm>
          <a:prstGeom prst="rect">
            <a:avLst/>
          </a:prstGeom>
        </p:spPr>
      </p:pic>
      <p:sp>
        <p:nvSpPr>
          <p:cNvPr id="3" name="Title 1"/>
          <p:cNvSpPr txBox="1">
            <a:spLocks/>
          </p:cNvSpPr>
          <p:nvPr/>
        </p:nvSpPr>
        <p:spPr>
          <a:xfrm>
            <a:off x="214599" y="280111"/>
            <a:ext cx="889372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Homecoming Victory</a:t>
            </a:r>
          </a:p>
        </p:txBody>
      </p:sp>
      <p:sp>
        <p:nvSpPr>
          <p:cNvPr id="7" name="Slide Number Placeholder 6"/>
          <p:cNvSpPr>
            <a:spLocks noGrp="1"/>
          </p:cNvSpPr>
          <p:nvPr>
            <p:ph type="sldNum" sz="quarter" idx="12"/>
          </p:nvPr>
        </p:nvSpPr>
        <p:spPr/>
        <p:txBody>
          <a:bodyPr/>
          <a:lstStyle/>
          <a:p>
            <a:fld id="{90D7E843-1787-4205-9F70-5CA751DF39EC}" type="slidenum">
              <a:rPr lang="en-US" smtClean="0"/>
              <a:t>19</a:t>
            </a:fld>
            <a:endParaRPr lang="en-US" dirty="0"/>
          </a:p>
        </p:txBody>
      </p:sp>
      <p:sp>
        <p:nvSpPr>
          <p:cNvPr id="11" name="TextBox 10"/>
          <p:cNvSpPr txBox="1"/>
          <p:nvPr/>
        </p:nvSpPr>
        <p:spPr>
          <a:xfrm>
            <a:off x="246986" y="968530"/>
            <a:ext cx="5409536" cy="5247590"/>
          </a:xfrm>
          <a:prstGeom prst="rect">
            <a:avLst/>
          </a:prstGeom>
          <a:noFill/>
        </p:spPr>
        <p:txBody>
          <a:bodyPr wrap="square" rtlCol="0">
            <a:spAutoFit/>
          </a:bodyPr>
          <a:lstStyle/>
          <a:p>
            <a:pPr>
              <a:spcAft>
                <a:spcPts val="600"/>
              </a:spcAft>
            </a:pPr>
            <a:r>
              <a:rPr lang="en-US" sz="2300" dirty="0">
                <a:solidFill>
                  <a:schemeClr val="bg1"/>
                </a:solidFill>
              </a:rPr>
              <a:t>Cougar Spirit was out in force for </a:t>
            </a:r>
            <a:r>
              <a:rPr lang="en-US" sz="2300" b="1" dirty="0">
                <a:solidFill>
                  <a:schemeClr val="bg1"/>
                </a:solidFill>
              </a:rPr>
              <a:t>Homecoming </a:t>
            </a:r>
            <a:r>
              <a:rPr lang="en-US" sz="2300" dirty="0">
                <a:solidFill>
                  <a:schemeClr val="bg1"/>
                </a:solidFill>
              </a:rPr>
              <a:t>on </a:t>
            </a:r>
            <a:r>
              <a:rPr lang="en-US" sz="2300" b="1" dirty="0">
                <a:solidFill>
                  <a:schemeClr val="bg1"/>
                </a:solidFill>
              </a:rPr>
              <a:t>Saturday, Sept. 30</a:t>
            </a:r>
            <a:r>
              <a:rPr lang="en-US" sz="2300" b="1" baseline="30000" dirty="0">
                <a:solidFill>
                  <a:schemeClr val="bg1"/>
                </a:solidFill>
              </a:rPr>
              <a:t>th</a:t>
            </a:r>
            <a:r>
              <a:rPr lang="en-US" sz="2300" dirty="0">
                <a:solidFill>
                  <a:schemeClr val="bg1"/>
                </a:solidFill>
              </a:rPr>
              <a:t>.</a:t>
            </a:r>
          </a:p>
          <a:p>
            <a:pPr marL="342900" indent="-342900">
              <a:spcAft>
                <a:spcPts val="600"/>
              </a:spcAft>
              <a:buFont typeface="Wingdings" panose="05000000000000000000" pitchFamily="2" charset="2"/>
              <a:buChar char="Ø"/>
            </a:pPr>
            <a:r>
              <a:rPr lang="en-US" sz="2200" dirty="0">
                <a:solidFill>
                  <a:schemeClr val="bg1"/>
                </a:solidFill>
              </a:rPr>
              <a:t>Hundreds of students, employees and fans attended the pre-game festivities and game, which saw the Cougars win their third straight by rolling over Antelope Valley College </a:t>
            </a:r>
            <a:r>
              <a:rPr lang="en-US" sz="2200" b="1" dirty="0">
                <a:solidFill>
                  <a:schemeClr val="bg1"/>
                </a:solidFill>
              </a:rPr>
              <a:t>29-7</a:t>
            </a:r>
            <a:r>
              <a:rPr lang="en-US" sz="2200" dirty="0">
                <a:solidFill>
                  <a:schemeClr val="bg1"/>
                </a:solidFill>
              </a:rPr>
              <a:t>.</a:t>
            </a:r>
          </a:p>
          <a:p>
            <a:pPr marL="342900" indent="-342900">
              <a:spcAft>
                <a:spcPts val="600"/>
              </a:spcAft>
              <a:buFont typeface="Wingdings" panose="05000000000000000000" pitchFamily="2" charset="2"/>
              <a:buChar char="Ø"/>
            </a:pPr>
            <a:r>
              <a:rPr lang="en-US" sz="2200" dirty="0">
                <a:solidFill>
                  <a:schemeClr val="bg1"/>
                </a:solidFill>
              </a:rPr>
              <a:t>Activities, games, food, and fun were all there in abundance. </a:t>
            </a:r>
          </a:p>
          <a:p>
            <a:pPr marL="342900" indent="-342900">
              <a:spcAft>
                <a:spcPts val="1200"/>
              </a:spcAft>
              <a:buFont typeface="Wingdings" panose="05000000000000000000" pitchFamily="2" charset="2"/>
              <a:buChar char="Ø"/>
            </a:pPr>
            <a:r>
              <a:rPr lang="en-US" sz="2200" dirty="0">
                <a:solidFill>
                  <a:schemeClr val="bg1"/>
                </a:solidFill>
              </a:rPr>
              <a:t>The </a:t>
            </a:r>
            <a:r>
              <a:rPr lang="en-US" sz="2200" b="1" dirty="0">
                <a:solidFill>
                  <a:schemeClr val="bg1"/>
                </a:solidFill>
              </a:rPr>
              <a:t>Basic Needs Center (</a:t>
            </a:r>
            <a:r>
              <a:rPr lang="en-US" sz="2200" b="1" dirty="0" err="1">
                <a:solidFill>
                  <a:schemeClr val="bg1"/>
                </a:solidFill>
              </a:rPr>
              <a:t>BaNC</a:t>
            </a:r>
            <a:r>
              <a:rPr lang="en-US" sz="2200" b="1" dirty="0">
                <a:solidFill>
                  <a:schemeClr val="bg1"/>
                </a:solidFill>
              </a:rPr>
              <a:t>) </a:t>
            </a:r>
            <a:r>
              <a:rPr lang="en-US" sz="2200" dirty="0">
                <a:solidFill>
                  <a:schemeClr val="bg1"/>
                </a:solidFill>
              </a:rPr>
              <a:t>won the School Spirit Award for the second year in a row. </a:t>
            </a:r>
          </a:p>
          <a:p>
            <a:pPr marL="342900" indent="-342900">
              <a:spcAft>
                <a:spcPts val="1200"/>
              </a:spcAft>
              <a:buFont typeface="Wingdings" panose="05000000000000000000" pitchFamily="2" charset="2"/>
              <a:buChar char="Ø"/>
            </a:pPr>
            <a:r>
              <a:rPr lang="en-US" sz="2200" dirty="0">
                <a:solidFill>
                  <a:schemeClr val="bg1"/>
                </a:solidFill>
              </a:rPr>
              <a:t>Congratulations to them and, of course, the Mighty Cougars. </a:t>
            </a:r>
          </a:p>
        </p:txBody>
      </p:sp>
      <p:pic>
        <p:nvPicPr>
          <p:cNvPr id="5" name="Picture 4">
            <a:extLst>
              <a:ext uri="{FF2B5EF4-FFF2-40B4-BE49-F238E27FC236}">
                <a16:creationId xmlns:a16="http://schemas.microsoft.com/office/drawing/2014/main" id="{47007C6A-BF92-4DFF-B596-85877352115E}"/>
              </a:ext>
            </a:extLst>
          </p:cNvPr>
          <p:cNvPicPr>
            <a:picLocks noChangeAspect="1"/>
          </p:cNvPicPr>
          <p:nvPr/>
        </p:nvPicPr>
        <p:blipFill>
          <a:blip r:embed="rId3"/>
          <a:stretch>
            <a:fillRect/>
          </a:stretch>
        </p:blipFill>
        <p:spPr>
          <a:xfrm>
            <a:off x="7765336" y="593192"/>
            <a:ext cx="4419685" cy="4909035"/>
          </a:xfrm>
          <a:prstGeom prst="rect">
            <a:avLst/>
          </a:prstGeom>
        </p:spPr>
      </p:pic>
      <p:pic>
        <p:nvPicPr>
          <p:cNvPr id="8" name="Picture 7">
            <a:extLst>
              <a:ext uri="{FF2B5EF4-FFF2-40B4-BE49-F238E27FC236}">
                <a16:creationId xmlns:a16="http://schemas.microsoft.com/office/drawing/2014/main" id="{D76E54B3-F124-43F6-A7D5-5E6967F67E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291454" y="4218271"/>
            <a:ext cx="2851222" cy="2138417"/>
          </a:xfrm>
          <a:prstGeom prst="rect">
            <a:avLst/>
          </a:prstGeom>
          <a:ln>
            <a:noFill/>
          </a:ln>
          <a:effectLst>
            <a:softEdge rad="112500"/>
          </a:effectLst>
        </p:spPr>
      </p:pic>
    </p:spTree>
    <p:extLst>
      <p:ext uri="{BB962C8B-B14F-4D97-AF65-F5344CB8AC3E}">
        <p14:creationId xmlns:p14="http://schemas.microsoft.com/office/powerpoint/2010/main" val="3258126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5632575" y="5424865"/>
            <a:ext cx="7542362" cy="707886"/>
          </a:xfrm>
          <a:prstGeom prst="rect">
            <a:avLst/>
          </a:prstGeom>
          <a:noFill/>
        </p:spPr>
        <p:txBody>
          <a:bodyPr wrap="square" rtlCol="0">
            <a:spAutoFit/>
          </a:bodyPr>
          <a:lstStyle/>
          <a:p>
            <a:pPr algn="ctr"/>
            <a:r>
              <a:rPr lang="en-US" sz="4000" b="1" dirty="0">
                <a:ln w="9525">
                  <a:solidFill>
                    <a:schemeClr val="bg1"/>
                  </a:solidFill>
                  <a:prstDash val="solid"/>
                </a:ln>
                <a:solidFill>
                  <a:schemeClr val="bg1"/>
                </a:solidFill>
                <a:effectLst>
                  <a:outerShdw blurRad="12700" dist="38100" dir="2700000" algn="tl" rotWithShape="0">
                    <a:schemeClr val="bg1">
                      <a:lumMod val="50000"/>
                    </a:schemeClr>
                  </a:outerShdw>
                </a:effectLst>
              </a:rPr>
              <a:t>Awards and Recognition</a:t>
            </a:r>
          </a:p>
        </p:txBody>
      </p:sp>
      <p:sp>
        <p:nvSpPr>
          <p:cNvPr id="8" name="Slide Number Placeholder 6"/>
          <p:cNvSpPr>
            <a:spLocks noGrp="1"/>
          </p:cNvSpPr>
          <p:nvPr>
            <p:ph type="sldNum" sz="quarter" idx="12"/>
          </p:nvPr>
        </p:nvSpPr>
        <p:spPr>
          <a:xfrm>
            <a:off x="10994781" y="6389378"/>
            <a:ext cx="1197219" cy="404614"/>
          </a:xfrm>
        </p:spPr>
        <p:txBody>
          <a:bodyPr/>
          <a:lstStyle/>
          <a:p>
            <a:fld id="{88AFBE93-938C-44FD-81B4-A282F9C5BFC2}" type="slidenum">
              <a:rPr lang="en-US" sz="1100" smtClean="0">
                <a:solidFill>
                  <a:schemeClr val="tx1"/>
                </a:solidFill>
              </a:rPr>
              <a:t>2</a:t>
            </a:fld>
            <a:endParaRPr lang="en-US" sz="1100" dirty="0">
              <a:solidFill>
                <a:schemeClr val="tx1"/>
              </a:solidFill>
            </a:endParaRPr>
          </a:p>
        </p:txBody>
      </p:sp>
    </p:spTree>
    <p:extLst>
      <p:ext uri="{BB962C8B-B14F-4D97-AF65-F5344CB8AC3E}">
        <p14:creationId xmlns:p14="http://schemas.microsoft.com/office/powerpoint/2010/main" val="172066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11903"/>
            <a:ext cx="12272448" cy="6977147"/>
          </a:xfrm>
          <a:prstGeom prst="rect">
            <a:avLst/>
          </a:prstGeom>
        </p:spPr>
      </p:pic>
      <p:sp>
        <p:nvSpPr>
          <p:cNvPr id="3" name="Title 1"/>
          <p:cNvSpPr txBox="1">
            <a:spLocks/>
          </p:cNvSpPr>
          <p:nvPr/>
        </p:nvSpPr>
        <p:spPr>
          <a:xfrm>
            <a:off x="307667" y="310590"/>
            <a:ext cx="889372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Annual Human Trafficking Summit</a:t>
            </a:r>
          </a:p>
        </p:txBody>
      </p:sp>
      <p:sp>
        <p:nvSpPr>
          <p:cNvPr id="7" name="Slide Number Placeholder 6"/>
          <p:cNvSpPr>
            <a:spLocks noGrp="1"/>
          </p:cNvSpPr>
          <p:nvPr>
            <p:ph type="sldNum" sz="quarter" idx="12"/>
          </p:nvPr>
        </p:nvSpPr>
        <p:spPr/>
        <p:txBody>
          <a:bodyPr/>
          <a:lstStyle/>
          <a:p>
            <a:fld id="{90D7E843-1787-4205-9F70-5CA751DF39EC}" type="slidenum">
              <a:rPr lang="en-US" smtClean="0"/>
              <a:t>20</a:t>
            </a:fld>
            <a:endParaRPr lang="en-US" dirty="0"/>
          </a:p>
        </p:txBody>
      </p:sp>
      <p:sp>
        <p:nvSpPr>
          <p:cNvPr id="11" name="TextBox 10"/>
          <p:cNvSpPr txBox="1"/>
          <p:nvPr/>
        </p:nvSpPr>
        <p:spPr>
          <a:xfrm>
            <a:off x="352453" y="1392878"/>
            <a:ext cx="6014545" cy="4570482"/>
          </a:xfrm>
          <a:prstGeom prst="rect">
            <a:avLst/>
          </a:prstGeom>
          <a:noFill/>
        </p:spPr>
        <p:txBody>
          <a:bodyPr wrap="square" rtlCol="0">
            <a:spAutoFit/>
          </a:bodyPr>
          <a:lstStyle/>
          <a:p>
            <a:pPr>
              <a:spcAft>
                <a:spcPts val="600"/>
              </a:spcAft>
            </a:pPr>
            <a:r>
              <a:rPr lang="en-US" sz="2200" dirty="0">
                <a:solidFill>
                  <a:schemeClr val="bg1"/>
                </a:solidFill>
              </a:rPr>
              <a:t>College of the Canyons once again hosted the </a:t>
            </a:r>
            <a:r>
              <a:rPr lang="en-US" sz="2200" b="1" dirty="0">
                <a:solidFill>
                  <a:schemeClr val="bg1"/>
                </a:solidFill>
              </a:rPr>
              <a:t>Annual Human Trafficking Prevention Summit</a:t>
            </a:r>
            <a:r>
              <a:rPr lang="en-US" sz="2200" dirty="0">
                <a:solidFill>
                  <a:schemeClr val="bg1"/>
                </a:solidFill>
              </a:rPr>
              <a:t> on </a:t>
            </a:r>
            <a:r>
              <a:rPr lang="en-US" sz="2200" b="1" dirty="0">
                <a:solidFill>
                  <a:schemeClr val="bg1"/>
                </a:solidFill>
              </a:rPr>
              <a:t>Friday, Sept. 30</a:t>
            </a:r>
            <a:r>
              <a:rPr lang="en-US" sz="2200" b="1" baseline="30000" dirty="0">
                <a:solidFill>
                  <a:schemeClr val="bg1"/>
                </a:solidFill>
              </a:rPr>
              <a:t>th</a:t>
            </a:r>
            <a:r>
              <a:rPr lang="en-US" sz="2200" dirty="0">
                <a:solidFill>
                  <a:schemeClr val="bg1"/>
                </a:solidFill>
              </a:rPr>
              <a:t> in the University Center.</a:t>
            </a:r>
          </a:p>
          <a:p>
            <a:pPr marL="342900" indent="-342900">
              <a:buFont typeface="Wingdings" panose="05000000000000000000" pitchFamily="2" charset="2"/>
              <a:buChar char="Ø"/>
            </a:pPr>
            <a:r>
              <a:rPr lang="en-US" sz="2100" dirty="0">
                <a:solidFill>
                  <a:schemeClr val="bg1"/>
                </a:solidFill>
              </a:rPr>
              <a:t>There was </a:t>
            </a:r>
            <a:r>
              <a:rPr lang="en-US" sz="2100" b="1" dirty="0">
                <a:solidFill>
                  <a:schemeClr val="bg1"/>
                </a:solidFill>
              </a:rPr>
              <a:t>standing room only </a:t>
            </a:r>
            <a:r>
              <a:rPr lang="en-US" sz="2100" dirty="0">
                <a:solidFill>
                  <a:schemeClr val="bg1"/>
                </a:solidFill>
              </a:rPr>
              <a:t>in the room and </a:t>
            </a:r>
            <a:r>
              <a:rPr lang="en-US" sz="2100" b="1" dirty="0">
                <a:solidFill>
                  <a:schemeClr val="bg1"/>
                </a:solidFill>
              </a:rPr>
              <a:t>72</a:t>
            </a:r>
            <a:r>
              <a:rPr lang="en-US" sz="2100" dirty="0">
                <a:solidFill>
                  <a:schemeClr val="bg1"/>
                </a:solidFill>
              </a:rPr>
              <a:t> more participants </a:t>
            </a:r>
            <a:r>
              <a:rPr lang="en-US" sz="2100" b="1" dirty="0">
                <a:solidFill>
                  <a:schemeClr val="bg1"/>
                </a:solidFill>
              </a:rPr>
              <a:t>online</a:t>
            </a:r>
            <a:r>
              <a:rPr lang="en-US" sz="2100" dirty="0">
                <a:solidFill>
                  <a:schemeClr val="bg1"/>
                </a:solidFill>
              </a:rPr>
              <a:t> hearing from Human Trafficking survivors from the </a:t>
            </a:r>
            <a:r>
              <a:rPr lang="en-US" sz="2100" b="1" i="1" dirty="0">
                <a:solidFill>
                  <a:schemeClr val="bg1"/>
                </a:solidFill>
              </a:rPr>
              <a:t>Power Project </a:t>
            </a:r>
            <a:r>
              <a:rPr lang="en-US" sz="2100" dirty="0">
                <a:solidFill>
                  <a:schemeClr val="bg1"/>
                </a:solidFill>
              </a:rPr>
              <a:t>and nationally and internationally known experts in the field.</a:t>
            </a:r>
          </a:p>
          <a:p>
            <a:pPr marL="342900" indent="-342900">
              <a:spcAft>
                <a:spcPts val="1200"/>
              </a:spcAft>
              <a:buFont typeface="Wingdings" panose="05000000000000000000" pitchFamily="2" charset="2"/>
              <a:buChar char="Ø"/>
            </a:pPr>
            <a:r>
              <a:rPr lang="en-US" sz="2100" dirty="0">
                <a:solidFill>
                  <a:schemeClr val="bg1"/>
                </a:solidFill>
              </a:rPr>
              <a:t>The event  was  sponsored by the </a:t>
            </a:r>
            <a:r>
              <a:rPr lang="en-US" sz="2100" b="1" dirty="0">
                <a:solidFill>
                  <a:schemeClr val="bg1"/>
                </a:solidFill>
              </a:rPr>
              <a:t>Sunrise Santa Clarita Valley Rotary Club</a:t>
            </a:r>
            <a:r>
              <a:rPr lang="en-US" sz="2100" dirty="0">
                <a:solidFill>
                  <a:schemeClr val="bg1"/>
                </a:solidFill>
              </a:rPr>
              <a:t> and the </a:t>
            </a:r>
            <a:r>
              <a:rPr lang="en-US" sz="2100" b="1" dirty="0">
                <a:solidFill>
                  <a:schemeClr val="bg1"/>
                </a:solidFill>
              </a:rPr>
              <a:t>COC Civic Engagement Department.</a:t>
            </a:r>
            <a:endParaRPr lang="en-US" sz="2100" dirty="0">
              <a:solidFill>
                <a:schemeClr val="bg1"/>
              </a:solidFill>
            </a:endParaRPr>
          </a:p>
          <a:p>
            <a:pPr marL="342900" indent="-342900">
              <a:spcAft>
                <a:spcPts val="1200"/>
              </a:spcAft>
              <a:buFont typeface="Wingdings" panose="05000000000000000000" pitchFamily="2" charset="2"/>
              <a:buChar char="Ø"/>
            </a:pPr>
            <a:r>
              <a:rPr lang="en-US" sz="2100" dirty="0">
                <a:solidFill>
                  <a:schemeClr val="bg1"/>
                </a:solidFill>
              </a:rPr>
              <a:t>Thanks to Larry Schallert for organizing this very important awareness event.</a:t>
            </a:r>
          </a:p>
        </p:txBody>
      </p:sp>
      <p:pic>
        <p:nvPicPr>
          <p:cNvPr id="5" name="Picture 4">
            <a:extLst>
              <a:ext uri="{FF2B5EF4-FFF2-40B4-BE49-F238E27FC236}">
                <a16:creationId xmlns:a16="http://schemas.microsoft.com/office/drawing/2014/main" id="{47F4FFB8-F74D-44AD-AC3C-2F1A0F3B6ECE}"/>
              </a:ext>
            </a:extLst>
          </p:cNvPr>
          <p:cNvPicPr>
            <a:picLocks noChangeAspect="1"/>
          </p:cNvPicPr>
          <p:nvPr/>
        </p:nvPicPr>
        <p:blipFill>
          <a:blip r:embed="rId3"/>
          <a:stretch>
            <a:fillRect/>
          </a:stretch>
        </p:blipFill>
        <p:spPr>
          <a:xfrm>
            <a:off x="7870980" y="-11903"/>
            <a:ext cx="4321019" cy="1442871"/>
          </a:xfrm>
          <a:prstGeom prst="rect">
            <a:avLst/>
          </a:prstGeom>
        </p:spPr>
      </p:pic>
      <p:pic>
        <p:nvPicPr>
          <p:cNvPr id="8" name="Picture 7">
            <a:extLst>
              <a:ext uri="{FF2B5EF4-FFF2-40B4-BE49-F238E27FC236}">
                <a16:creationId xmlns:a16="http://schemas.microsoft.com/office/drawing/2014/main" id="{89005AD5-070C-436A-9219-C46D73F927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6385" y="1641696"/>
            <a:ext cx="2773113" cy="2083301"/>
          </a:xfrm>
          <a:prstGeom prst="rect">
            <a:avLst/>
          </a:prstGeom>
        </p:spPr>
      </p:pic>
      <p:pic>
        <p:nvPicPr>
          <p:cNvPr id="10" name="Picture 9">
            <a:extLst>
              <a:ext uri="{FF2B5EF4-FFF2-40B4-BE49-F238E27FC236}">
                <a16:creationId xmlns:a16="http://schemas.microsoft.com/office/drawing/2014/main" id="{C0730744-0B02-41BC-BAAB-85A5DD189D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4961" y="2105503"/>
            <a:ext cx="2743652" cy="2177774"/>
          </a:xfrm>
          <a:prstGeom prst="rect">
            <a:avLst/>
          </a:prstGeom>
        </p:spPr>
      </p:pic>
      <p:pic>
        <p:nvPicPr>
          <p:cNvPr id="13" name="Picture 12">
            <a:extLst>
              <a:ext uri="{FF2B5EF4-FFF2-40B4-BE49-F238E27FC236}">
                <a16:creationId xmlns:a16="http://schemas.microsoft.com/office/drawing/2014/main" id="{EB483E20-37C3-408A-B61C-7C39888E20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7610" y="4382192"/>
            <a:ext cx="3113854" cy="2339283"/>
          </a:xfrm>
          <a:prstGeom prst="rect">
            <a:avLst/>
          </a:prstGeom>
        </p:spPr>
      </p:pic>
    </p:spTree>
    <p:extLst>
      <p:ext uri="{BB962C8B-B14F-4D97-AF65-F5344CB8AC3E}">
        <p14:creationId xmlns:p14="http://schemas.microsoft.com/office/powerpoint/2010/main" val="423942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66498"/>
            <a:ext cx="12272448" cy="7043031"/>
          </a:xfrm>
          <a:prstGeom prst="rect">
            <a:avLst/>
          </a:prstGeom>
        </p:spPr>
      </p:pic>
      <p:sp>
        <p:nvSpPr>
          <p:cNvPr id="3" name="Title 1"/>
          <p:cNvSpPr txBox="1">
            <a:spLocks/>
          </p:cNvSpPr>
          <p:nvPr/>
        </p:nvSpPr>
        <p:spPr>
          <a:xfrm>
            <a:off x="460619" y="286810"/>
            <a:ext cx="9966434"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Manufacturing Day</a:t>
            </a:r>
          </a:p>
        </p:txBody>
      </p:sp>
      <p:sp>
        <p:nvSpPr>
          <p:cNvPr id="7" name="Slide Number Placeholder 6"/>
          <p:cNvSpPr>
            <a:spLocks noGrp="1"/>
          </p:cNvSpPr>
          <p:nvPr>
            <p:ph type="sldNum" sz="quarter" idx="12"/>
          </p:nvPr>
        </p:nvSpPr>
        <p:spPr/>
        <p:txBody>
          <a:bodyPr/>
          <a:lstStyle/>
          <a:p>
            <a:fld id="{90D7E843-1787-4205-9F70-5CA751DF39EC}" type="slidenum">
              <a:rPr lang="en-US" smtClean="0"/>
              <a:t>21</a:t>
            </a:fld>
            <a:endParaRPr lang="en-US" dirty="0"/>
          </a:p>
        </p:txBody>
      </p:sp>
      <p:sp>
        <p:nvSpPr>
          <p:cNvPr id="11" name="TextBox 10"/>
          <p:cNvSpPr txBox="1"/>
          <p:nvPr/>
        </p:nvSpPr>
        <p:spPr>
          <a:xfrm>
            <a:off x="460619" y="1254143"/>
            <a:ext cx="5162231" cy="4662815"/>
          </a:xfrm>
          <a:prstGeom prst="rect">
            <a:avLst/>
          </a:prstGeom>
          <a:noFill/>
        </p:spPr>
        <p:txBody>
          <a:bodyPr wrap="square" rtlCol="0">
            <a:spAutoFit/>
          </a:bodyPr>
          <a:lstStyle/>
          <a:p>
            <a:pPr>
              <a:spcAft>
                <a:spcPts val="600"/>
              </a:spcAft>
            </a:pPr>
            <a:r>
              <a:rPr lang="en-US" sz="2200" dirty="0">
                <a:solidFill>
                  <a:schemeClr val="bg1"/>
                </a:solidFill>
              </a:rPr>
              <a:t>College of the Canyons hosted </a:t>
            </a:r>
            <a:r>
              <a:rPr lang="en-US" sz="2200" b="1" dirty="0">
                <a:solidFill>
                  <a:schemeClr val="bg1"/>
                </a:solidFill>
              </a:rPr>
              <a:t>Manufacturing Day </a:t>
            </a:r>
            <a:r>
              <a:rPr lang="en-US" sz="2200" dirty="0">
                <a:solidFill>
                  <a:schemeClr val="bg1"/>
                </a:solidFill>
              </a:rPr>
              <a:t>at the </a:t>
            </a:r>
            <a:r>
              <a:rPr lang="en-US" sz="2200" b="1" i="1" dirty="0">
                <a:solidFill>
                  <a:schemeClr val="bg1"/>
                </a:solidFill>
              </a:rPr>
              <a:t>interim Advanced Technology Center </a:t>
            </a:r>
            <a:r>
              <a:rPr lang="en-US" sz="2200" dirty="0">
                <a:solidFill>
                  <a:schemeClr val="bg1"/>
                </a:solidFill>
              </a:rPr>
              <a:t>on </a:t>
            </a:r>
            <a:r>
              <a:rPr lang="en-US" sz="2200" b="1" dirty="0">
                <a:solidFill>
                  <a:schemeClr val="bg1"/>
                </a:solidFill>
              </a:rPr>
              <a:t>Thursday, Oct. 5</a:t>
            </a:r>
            <a:r>
              <a:rPr lang="en-US" sz="2200" b="1" baseline="30000" dirty="0">
                <a:solidFill>
                  <a:schemeClr val="bg1"/>
                </a:solidFill>
              </a:rPr>
              <a:t>th</a:t>
            </a:r>
            <a:r>
              <a:rPr lang="en-US" sz="2200" dirty="0">
                <a:solidFill>
                  <a:schemeClr val="bg1"/>
                </a:solidFill>
              </a:rPr>
              <a:t>. </a:t>
            </a:r>
          </a:p>
          <a:p>
            <a:pPr marL="342900" indent="-342900">
              <a:spcAft>
                <a:spcPts val="600"/>
              </a:spcAft>
              <a:buFont typeface="Wingdings" panose="05000000000000000000" pitchFamily="2" charset="2"/>
              <a:buChar char="Ø"/>
            </a:pPr>
            <a:r>
              <a:rPr lang="en-US" sz="2100" dirty="0">
                <a:solidFill>
                  <a:schemeClr val="bg1"/>
                </a:solidFill>
              </a:rPr>
              <a:t>Over </a:t>
            </a:r>
            <a:r>
              <a:rPr lang="en-US" sz="2100" b="1" dirty="0">
                <a:solidFill>
                  <a:schemeClr val="bg1"/>
                </a:solidFill>
              </a:rPr>
              <a:t>200</a:t>
            </a:r>
            <a:r>
              <a:rPr lang="en-US" sz="2100" dirty="0">
                <a:solidFill>
                  <a:schemeClr val="bg1"/>
                </a:solidFill>
              </a:rPr>
              <a:t> Hart District students attended the event, with </a:t>
            </a:r>
            <a:r>
              <a:rPr lang="en-US" sz="2100" b="1" dirty="0">
                <a:solidFill>
                  <a:schemeClr val="bg1"/>
                </a:solidFill>
              </a:rPr>
              <a:t>18</a:t>
            </a:r>
            <a:r>
              <a:rPr lang="en-US" sz="2100" dirty="0">
                <a:solidFill>
                  <a:schemeClr val="bg1"/>
                </a:solidFill>
              </a:rPr>
              <a:t> businesses showcasing a variety of manufacturing fields. </a:t>
            </a:r>
          </a:p>
          <a:p>
            <a:pPr marL="342900" indent="-342900">
              <a:spcAft>
                <a:spcPts val="1200"/>
              </a:spcAft>
              <a:buFont typeface="Wingdings" panose="05000000000000000000" pitchFamily="2" charset="2"/>
              <a:buChar char="Ø"/>
            </a:pPr>
            <a:r>
              <a:rPr lang="en-US" sz="2100" dirty="0">
                <a:solidFill>
                  <a:schemeClr val="bg1"/>
                </a:solidFill>
              </a:rPr>
              <a:t>Business partners explained some of the latest technological trends and provided insight about potential career paths.</a:t>
            </a:r>
          </a:p>
          <a:p>
            <a:pPr marL="342900" indent="-342900">
              <a:spcAft>
                <a:spcPts val="1200"/>
              </a:spcAft>
              <a:buFont typeface="Wingdings" panose="05000000000000000000" pitchFamily="2" charset="2"/>
              <a:buChar char="Ø"/>
            </a:pPr>
            <a:r>
              <a:rPr lang="en-US" sz="2100" dirty="0">
                <a:solidFill>
                  <a:schemeClr val="bg1"/>
                </a:solidFill>
              </a:rPr>
              <a:t>The Hart District helped secure buses to get the students from their schools to the ATC.</a:t>
            </a:r>
          </a:p>
        </p:txBody>
      </p:sp>
      <p:pic>
        <p:nvPicPr>
          <p:cNvPr id="5" name="Picture 4">
            <a:extLst>
              <a:ext uri="{FF2B5EF4-FFF2-40B4-BE49-F238E27FC236}">
                <a16:creationId xmlns:a16="http://schemas.microsoft.com/office/drawing/2014/main" id="{53ABA74A-40FA-4514-A3DC-165AA74FF00B}"/>
              </a:ext>
            </a:extLst>
          </p:cNvPr>
          <p:cNvPicPr>
            <a:picLocks noChangeAspect="1"/>
          </p:cNvPicPr>
          <p:nvPr/>
        </p:nvPicPr>
        <p:blipFill>
          <a:blip r:embed="rId3"/>
          <a:stretch>
            <a:fillRect/>
          </a:stretch>
        </p:blipFill>
        <p:spPr>
          <a:xfrm>
            <a:off x="6343981" y="136525"/>
            <a:ext cx="5656841" cy="6283170"/>
          </a:xfrm>
          <a:prstGeom prst="rect">
            <a:avLst/>
          </a:prstGeom>
        </p:spPr>
      </p:pic>
    </p:spTree>
    <p:extLst>
      <p:ext uri="{BB962C8B-B14F-4D97-AF65-F5344CB8AC3E}">
        <p14:creationId xmlns:p14="http://schemas.microsoft.com/office/powerpoint/2010/main" val="1859370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38612"/>
            <a:ext cx="12272448" cy="6981279"/>
          </a:xfrm>
          <a:prstGeom prst="rect">
            <a:avLst/>
          </a:prstGeom>
        </p:spPr>
      </p:pic>
      <p:sp>
        <p:nvSpPr>
          <p:cNvPr id="3" name="Title 1"/>
          <p:cNvSpPr txBox="1">
            <a:spLocks/>
          </p:cNvSpPr>
          <p:nvPr/>
        </p:nvSpPr>
        <p:spPr>
          <a:xfrm>
            <a:off x="88991" y="220452"/>
            <a:ext cx="1109301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a:solidFill>
                  <a:schemeClr val="bg1"/>
                </a:solidFill>
                <a:latin typeface="Calibri" panose="020F0502020204030204" pitchFamily="34" charset="0"/>
                <a:cs typeface="Calibri" panose="020F0502020204030204" pitchFamily="34" charset="0"/>
              </a:rPr>
              <a:t>Advanced Technology Center</a:t>
            </a:r>
          </a:p>
        </p:txBody>
      </p:sp>
      <p:sp>
        <p:nvSpPr>
          <p:cNvPr id="7" name="Slide Number Placeholder 6"/>
          <p:cNvSpPr>
            <a:spLocks noGrp="1"/>
          </p:cNvSpPr>
          <p:nvPr>
            <p:ph type="sldNum" sz="quarter" idx="12"/>
          </p:nvPr>
        </p:nvSpPr>
        <p:spPr/>
        <p:txBody>
          <a:bodyPr/>
          <a:lstStyle/>
          <a:p>
            <a:fld id="{90D7E843-1787-4205-9F70-5CA751DF39EC}" type="slidenum">
              <a:rPr lang="en-US" smtClean="0"/>
              <a:t>22</a:t>
            </a:fld>
            <a:endParaRPr lang="en-US" dirty="0"/>
          </a:p>
        </p:txBody>
      </p:sp>
      <p:sp>
        <p:nvSpPr>
          <p:cNvPr id="11" name="TextBox 10"/>
          <p:cNvSpPr txBox="1"/>
          <p:nvPr/>
        </p:nvSpPr>
        <p:spPr>
          <a:xfrm>
            <a:off x="379615" y="989870"/>
            <a:ext cx="5716385" cy="4985980"/>
          </a:xfrm>
          <a:prstGeom prst="rect">
            <a:avLst/>
          </a:prstGeom>
          <a:noFill/>
        </p:spPr>
        <p:txBody>
          <a:bodyPr wrap="square" rtlCol="0">
            <a:spAutoFit/>
          </a:bodyPr>
          <a:lstStyle/>
          <a:p>
            <a:pPr>
              <a:spcAft>
                <a:spcPts val="600"/>
              </a:spcAft>
            </a:pPr>
            <a:r>
              <a:rPr lang="en-US" sz="2200" dirty="0">
                <a:solidFill>
                  <a:schemeClr val="bg1"/>
                </a:solidFill>
              </a:rPr>
              <a:t>College of the Canyons officially opened its interim </a:t>
            </a:r>
            <a:r>
              <a:rPr lang="en-US" sz="2200" b="1" dirty="0">
                <a:solidFill>
                  <a:schemeClr val="bg1"/>
                </a:solidFill>
              </a:rPr>
              <a:t>Advanced Technology Center (ATC) </a:t>
            </a:r>
            <a:r>
              <a:rPr lang="en-US" sz="2200" dirty="0">
                <a:solidFill>
                  <a:schemeClr val="bg1"/>
                </a:solidFill>
              </a:rPr>
              <a:t>with a ribbon-cutting ceremony on </a:t>
            </a:r>
            <a:r>
              <a:rPr lang="en-US" sz="2200" b="1" dirty="0">
                <a:solidFill>
                  <a:schemeClr val="bg1"/>
                </a:solidFill>
              </a:rPr>
              <a:t>Friday, Oct. 6</a:t>
            </a:r>
            <a:r>
              <a:rPr lang="en-US" sz="2200" b="1" baseline="30000" dirty="0">
                <a:solidFill>
                  <a:schemeClr val="bg1"/>
                </a:solidFill>
              </a:rPr>
              <a:t>th</a:t>
            </a:r>
            <a:r>
              <a:rPr lang="en-US" sz="2200" dirty="0">
                <a:solidFill>
                  <a:schemeClr val="bg1"/>
                </a:solidFill>
              </a:rPr>
              <a:t>. </a:t>
            </a:r>
          </a:p>
          <a:p>
            <a:pPr marL="342900" indent="-342900">
              <a:spcAft>
                <a:spcPts val="600"/>
              </a:spcAft>
              <a:buFont typeface="Wingdings" panose="05000000000000000000" pitchFamily="2" charset="2"/>
              <a:buChar char="Ø"/>
            </a:pPr>
            <a:r>
              <a:rPr lang="en-US" sz="2200" dirty="0">
                <a:solidFill>
                  <a:schemeClr val="bg1"/>
                </a:solidFill>
              </a:rPr>
              <a:t>The </a:t>
            </a:r>
            <a:r>
              <a:rPr lang="en-US" sz="2200" b="1" dirty="0">
                <a:solidFill>
                  <a:schemeClr val="bg1"/>
                </a:solidFill>
              </a:rPr>
              <a:t>13,500-square-foot</a:t>
            </a:r>
            <a:r>
              <a:rPr lang="en-US" sz="2200" dirty="0">
                <a:solidFill>
                  <a:schemeClr val="bg1"/>
                </a:solidFill>
              </a:rPr>
              <a:t> facility houses a state-of-the-art manufacturing and CNC (Computer Numerical Control) production lab designed to prepare students for careers in advanced manufacturing, welding, and construction technologies.</a:t>
            </a:r>
          </a:p>
          <a:p>
            <a:pPr marL="342900" indent="-342900">
              <a:spcAft>
                <a:spcPts val="300"/>
              </a:spcAft>
              <a:buFont typeface="Wingdings" panose="05000000000000000000" pitchFamily="2" charset="2"/>
              <a:buChar char="Ø"/>
            </a:pPr>
            <a:r>
              <a:rPr lang="en-US" sz="2200" dirty="0">
                <a:solidFill>
                  <a:schemeClr val="bg1"/>
                </a:solidFill>
              </a:rPr>
              <a:t>The interim center will be replaced by a permanent </a:t>
            </a:r>
            <a:r>
              <a:rPr lang="en-US" sz="2200" b="1" dirty="0">
                <a:solidFill>
                  <a:schemeClr val="bg1"/>
                </a:solidFill>
              </a:rPr>
              <a:t>30,000-square-foot</a:t>
            </a:r>
            <a:r>
              <a:rPr lang="en-US" sz="2200" dirty="0">
                <a:solidFill>
                  <a:schemeClr val="bg1"/>
                </a:solidFill>
              </a:rPr>
              <a:t> facility on Valley Center Drive, near Soledad Canyon Road. Construction is expected to begin on that facility next year. </a:t>
            </a:r>
          </a:p>
        </p:txBody>
      </p:sp>
      <p:pic>
        <p:nvPicPr>
          <p:cNvPr id="4" name="Picture 3">
            <a:extLst>
              <a:ext uri="{FF2B5EF4-FFF2-40B4-BE49-F238E27FC236}">
                <a16:creationId xmlns:a16="http://schemas.microsoft.com/office/drawing/2014/main" id="{B5F55643-C663-43E8-86D7-CEF2DE640395}"/>
              </a:ext>
            </a:extLst>
          </p:cNvPr>
          <p:cNvPicPr>
            <a:picLocks noChangeAspect="1"/>
          </p:cNvPicPr>
          <p:nvPr/>
        </p:nvPicPr>
        <p:blipFill>
          <a:blip r:embed="rId3"/>
          <a:stretch>
            <a:fillRect/>
          </a:stretch>
        </p:blipFill>
        <p:spPr>
          <a:xfrm>
            <a:off x="6411046" y="136525"/>
            <a:ext cx="5668533" cy="6296156"/>
          </a:xfrm>
          <a:prstGeom prst="rect">
            <a:avLst/>
          </a:prstGeom>
        </p:spPr>
      </p:pic>
    </p:spTree>
    <p:extLst>
      <p:ext uri="{BB962C8B-B14F-4D97-AF65-F5344CB8AC3E}">
        <p14:creationId xmlns:p14="http://schemas.microsoft.com/office/powerpoint/2010/main" val="263357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97506"/>
          </a:xfrm>
          <a:prstGeom prst="rect">
            <a:avLst/>
          </a:prstGeom>
        </p:spPr>
      </p:pic>
      <p:sp>
        <p:nvSpPr>
          <p:cNvPr id="3" name="Title 1"/>
          <p:cNvSpPr txBox="1">
            <a:spLocks/>
          </p:cNvSpPr>
          <p:nvPr/>
        </p:nvSpPr>
        <p:spPr>
          <a:xfrm>
            <a:off x="130059" y="383550"/>
            <a:ext cx="889372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Conversation with Shelby Steele</a:t>
            </a:r>
          </a:p>
        </p:txBody>
      </p:sp>
      <p:sp>
        <p:nvSpPr>
          <p:cNvPr id="7" name="Slide Number Placeholder 6"/>
          <p:cNvSpPr>
            <a:spLocks noGrp="1"/>
          </p:cNvSpPr>
          <p:nvPr>
            <p:ph type="sldNum" sz="quarter" idx="12"/>
          </p:nvPr>
        </p:nvSpPr>
        <p:spPr/>
        <p:txBody>
          <a:bodyPr/>
          <a:lstStyle/>
          <a:p>
            <a:fld id="{90D7E843-1787-4205-9F70-5CA751DF39EC}" type="slidenum">
              <a:rPr lang="en-US" smtClean="0"/>
              <a:t>23</a:t>
            </a:fld>
            <a:endParaRPr lang="en-US"/>
          </a:p>
        </p:txBody>
      </p:sp>
      <p:sp>
        <p:nvSpPr>
          <p:cNvPr id="11" name="TextBox 10"/>
          <p:cNvSpPr txBox="1"/>
          <p:nvPr/>
        </p:nvSpPr>
        <p:spPr>
          <a:xfrm>
            <a:off x="231119" y="1252475"/>
            <a:ext cx="6722574" cy="4401205"/>
          </a:xfrm>
          <a:prstGeom prst="rect">
            <a:avLst/>
          </a:prstGeom>
          <a:noFill/>
        </p:spPr>
        <p:txBody>
          <a:bodyPr wrap="square" rtlCol="0">
            <a:spAutoFit/>
          </a:bodyPr>
          <a:lstStyle/>
          <a:p>
            <a:pPr>
              <a:spcAft>
                <a:spcPts val="1200"/>
              </a:spcAft>
            </a:pPr>
            <a:r>
              <a:rPr lang="en-US" sz="2400" dirty="0">
                <a:solidFill>
                  <a:schemeClr val="bg1"/>
                </a:solidFill>
              </a:rPr>
              <a:t>College of the Canyons hosted a talk with race relations scholar and author </a:t>
            </a:r>
            <a:r>
              <a:rPr lang="en-US" sz="2400" b="1" dirty="0">
                <a:solidFill>
                  <a:schemeClr val="bg1"/>
                </a:solidFill>
              </a:rPr>
              <a:t>Dr. Shelby Steele </a:t>
            </a:r>
            <a:r>
              <a:rPr lang="en-US" sz="2400" dirty="0">
                <a:solidFill>
                  <a:schemeClr val="bg1"/>
                </a:solidFill>
              </a:rPr>
              <a:t>on </a:t>
            </a:r>
            <a:r>
              <a:rPr lang="en-US" sz="2400" b="1" dirty="0">
                <a:solidFill>
                  <a:schemeClr val="bg1"/>
                </a:solidFill>
              </a:rPr>
              <a:t>Thursday, Oct. 12</a:t>
            </a:r>
            <a:r>
              <a:rPr lang="en-US" sz="2400" b="1" baseline="30000" dirty="0">
                <a:solidFill>
                  <a:schemeClr val="bg1"/>
                </a:solidFill>
              </a:rPr>
              <a:t>th</a:t>
            </a:r>
            <a:r>
              <a:rPr lang="en-US" sz="2400" dirty="0">
                <a:solidFill>
                  <a:schemeClr val="bg1"/>
                </a:solidFill>
              </a:rPr>
              <a:t>. </a:t>
            </a:r>
          </a:p>
          <a:p>
            <a:pPr marL="342900" indent="-342900">
              <a:buFont typeface="Wingdings" panose="05000000000000000000" pitchFamily="2" charset="2"/>
              <a:buChar char="Ø"/>
            </a:pPr>
            <a:r>
              <a:rPr lang="en-US" sz="2200" dirty="0">
                <a:solidFill>
                  <a:schemeClr val="bg1"/>
                </a:solidFill>
              </a:rPr>
              <a:t>Approximately </a:t>
            </a:r>
            <a:r>
              <a:rPr lang="en-US" sz="2200" b="1" dirty="0">
                <a:solidFill>
                  <a:schemeClr val="bg1"/>
                </a:solidFill>
              </a:rPr>
              <a:t>100 </a:t>
            </a:r>
            <a:r>
              <a:rPr lang="en-US" sz="2200" dirty="0">
                <a:solidFill>
                  <a:schemeClr val="bg1"/>
                </a:solidFill>
              </a:rPr>
              <a:t>people attended the event, presented by the Intercultural Center in the lobby of the </a:t>
            </a:r>
            <a:r>
              <a:rPr lang="en-US" sz="2200" b="1" dirty="0">
                <a:solidFill>
                  <a:schemeClr val="bg1"/>
                </a:solidFill>
              </a:rPr>
              <a:t>University Center</a:t>
            </a:r>
            <a:r>
              <a:rPr lang="en-US" sz="2200" dirty="0">
                <a:solidFill>
                  <a:schemeClr val="bg1"/>
                </a:solidFill>
              </a:rPr>
              <a:t>. </a:t>
            </a:r>
          </a:p>
          <a:p>
            <a:pPr marL="342900" indent="-342900">
              <a:buFont typeface="Wingdings" panose="05000000000000000000" pitchFamily="2" charset="2"/>
              <a:buChar char="Ø"/>
            </a:pPr>
            <a:r>
              <a:rPr lang="en-US" sz="2200" dirty="0">
                <a:solidFill>
                  <a:schemeClr val="bg1"/>
                </a:solidFill>
              </a:rPr>
              <a:t>Political science instructor </a:t>
            </a:r>
            <a:r>
              <a:rPr lang="en-US" sz="2200" b="1" dirty="0">
                <a:solidFill>
                  <a:schemeClr val="bg1"/>
                </a:solidFill>
              </a:rPr>
              <a:t>Lena Smyth </a:t>
            </a:r>
            <a:r>
              <a:rPr lang="en-US" sz="2200" dirty="0">
                <a:solidFill>
                  <a:schemeClr val="bg1"/>
                </a:solidFill>
              </a:rPr>
              <a:t>served as the interviewer for the event, which focused on the impact of contemporary social programs on race relations in American society. Steele specializes in the study of race relations, multiculturalism, and affirmative action. </a:t>
            </a:r>
          </a:p>
        </p:txBody>
      </p:sp>
      <p:pic>
        <p:nvPicPr>
          <p:cNvPr id="4" name="Picture 3">
            <a:extLst>
              <a:ext uri="{FF2B5EF4-FFF2-40B4-BE49-F238E27FC236}">
                <a16:creationId xmlns:a16="http://schemas.microsoft.com/office/drawing/2014/main" id="{3FDADB53-4AFE-4729-95B7-59CC89C7474C}"/>
              </a:ext>
            </a:extLst>
          </p:cNvPr>
          <p:cNvPicPr>
            <a:picLocks noChangeAspect="1"/>
          </p:cNvPicPr>
          <p:nvPr/>
        </p:nvPicPr>
        <p:blipFill>
          <a:blip r:embed="rId4"/>
          <a:stretch>
            <a:fillRect/>
          </a:stretch>
        </p:blipFill>
        <p:spPr>
          <a:xfrm>
            <a:off x="7054753" y="1252475"/>
            <a:ext cx="4802340" cy="5334058"/>
          </a:xfrm>
          <a:prstGeom prst="rect">
            <a:avLst/>
          </a:prstGeom>
        </p:spPr>
      </p:pic>
    </p:spTree>
    <p:extLst>
      <p:ext uri="{BB962C8B-B14F-4D97-AF65-F5344CB8AC3E}">
        <p14:creationId xmlns:p14="http://schemas.microsoft.com/office/powerpoint/2010/main" val="215805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76240"/>
          </a:xfrm>
          <a:prstGeom prst="rect">
            <a:avLst/>
          </a:prstGeom>
        </p:spPr>
      </p:pic>
      <p:sp>
        <p:nvSpPr>
          <p:cNvPr id="3" name="Title 1"/>
          <p:cNvSpPr txBox="1">
            <a:spLocks/>
          </p:cNvSpPr>
          <p:nvPr/>
        </p:nvSpPr>
        <p:spPr>
          <a:xfrm>
            <a:off x="1915500" y="133080"/>
            <a:ext cx="4866062"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 AI Summit</a:t>
            </a:r>
          </a:p>
        </p:txBody>
      </p:sp>
      <p:sp>
        <p:nvSpPr>
          <p:cNvPr id="7" name="Slide Number Placeholder 6"/>
          <p:cNvSpPr>
            <a:spLocks noGrp="1"/>
          </p:cNvSpPr>
          <p:nvPr>
            <p:ph type="sldNum" sz="quarter" idx="12"/>
          </p:nvPr>
        </p:nvSpPr>
        <p:spPr/>
        <p:txBody>
          <a:bodyPr/>
          <a:lstStyle/>
          <a:p>
            <a:fld id="{90D7E843-1787-4205-9F70-5CA751DF39EC}" type="slidenum">
              <a:rPr lang="en-US" smtClean="0"/>
              <a:t>24</a:t>
            </a:fld>
            <a:endParaRPr lang="en-US"/>
          </a:p>
        </p:txBody>
      </p:sp>
      <p:sp>
        <p:nvSpPr>
          <p:cNvPr id="8" name="TextBox 7">
            <a:extLst>
              <a:ext uri="{FF2B5EF4-FFF2-40B4-BE49-F238E27FC236}">
                <a16:creationId xmlns:a16="http://schemas.microsoft.com/office/drawing/2014/main" id="{ABAEBC02-4F7B-4489-82ED-599C143D63A6}"/>
              </a:ext>
            </a:extLst>
          </p:cNvPr>
          <p:cNvSpPr txBox="1"/>
          <p:nvPr/>
        </p:nvSpPr>
        <p:spPr>
          <a:xfrm>
            <a:off x="226824" y="1106635"/>
            <a:ext cx="6490066" cy="4862870"/>
          </a:xfrm>
          <a:prstGeom prst="rect">
            <a:avLst/>
          </a:prstGeom>
          <a:noFill/>
        </p:spPr>
        <p:txBody>
          <a:bodyPr wrap="square" rtlCol="0">
            <a:spAutoFit/>
          </a:bodyPr>
          <a:lstStyle/>
          <a:p>
            <a:pPr>
              <a:spcAft>
                <a:spcPts val="1200"/>
              </a:spcAft>
            </a:pPr>
            <a:r>
              <a:rPr lang="en-US" sz="2300" dirty="0">
                <a:solidFill>
                  <a:schemeClr val="bg1"/>
                </a:solidFill>
              </a:rPr>
              <a:t>College of the Canyons in collaboration with </a:t>
            </a:r>
            <a:r>
              <a:rPr lang="en-US" sz="2300" b="1" dirty="0" err="1">
                <a:solidFill>
                  <a:schemeClr val="bg1"/>
                </a:solidFill>
              </a:rPr>
              <a:t>Kwaai</a:t>
            </a:r>
            <a:r>
              <a:rPr lang="en-US" sz="2300" b="1" dirty="0">
                <a:solidFill>
                  <a:schemeClr val="bg1"/>
                </a:solidFill>
              </a:rPr>
              <a:t> Lab</a:t>
            </a:r>
            <a:r>
              <a:rPr lang="en-US" sz="2300" dirty="0">
                <a:solidFill>
                  <a:schemeClr val="bg1"/>
                </a:solidFill>
              </a:rPr>
              <a:t> (pronounced ‘</a:t>
            </a:r>
            <a:r>
              <a:rPr lang="en-US" sz="2300" dirty="0" err="1">
                <a:solidFill>
                  <a:schemeClr val="bg1"/>
                </a:solidFill>
              </a:rPr>
              <a:t>kwy</a:t>
            </a:r>
            <a:r>
              <a:rPr lang="en-US" sz="2300" dirty="0">
                <a:solidFill>
                  <a:schemeClr val="bg1"/>
                </a:solidFill>
              </a:rPr>
              <a:t>’) presented the inaugural </a:t>
            </a:r>
            <a:r>
              <a:rPr lang="en-US" sz="2300" b="1" i="1" dirty="0">
                <a:solidFill>
                  <a:schemeClr val="bg1"/>
                </a:solidFill>
              </a:rPr>
              <a:t>Artificial Intelligence Summit </a:t>
            </a:r>
            <a:r>
              <a:rPr lang="en-US" sz="2300" dirty="0">
                <a:solidFill>
                  <a:schemeClr val="bg1"/>
                </a:solidFill>
              </a:rPr>
              <a:t>on </a:t>
            </a:r>
            <a:r>
              <a:rPr lang="en-US" sz="2300" b="1" dirty="0">
                <a:solidFill>
                  <a:schemeClr val="bg1"/>
                </a:solidFill>
              </a:rPr>
              <a:t>Saturday, Oct. 14</a:t>
            </a:r>
            <a:r>
              <a:rPr lang="en-US" sz="2300" b="1" baseline="30000" dirty="0">
                <a:solidFill>
                  <a:schemeClr val="bg1"/>
                </a:solidFill>
              </a:rPr>
              <a:t>th </a:t>
            </a:r>
            <a:r>
              <a:rPr lang="en-US" sz="2300" dirty="0">
                <a:solidFill>
                  <a:schemeClr val="bg1"/>
                </a:solidFill>
              </a:rPr>
              <a:t>at the </a:t>
            </a:r>
            <a:r>
              <a:rPr lang="en-US" sz="2300" b="1" dirty="0">
                <a:solidFill>
                  <a:schemeClr val="bg1"/>
                </a:solidFill>
              </a:rPr>
              <a:t>University Center</a:t>
            </a:r>
            <a:r>
              <a:rPr lang="en-US" sz="2300" dirty="0">
                <a:solidFill>
                  <a:schemeClr val="bg1"/>
                </a:solidFill>
              </a:rPr>
              <a:t>.</a:t>
            </a:r>
          </a:p>
          <a:p>
            <a:pPr marL="342900" indent="-342900">
              <a:spcAft>
                <a:spcPts val="600"/>
              </a:spcAft>
              <a:buFont typeface="Wingdings" panose="05000000000000000000" pitchFamily="2" charset="2"/>
              <a:buChar char="Ø"/>
            </a:pPr>
            <a:r>
              <a:rPr lang="en-US" sz="2200" dirty="0">
                <a:solidFill>
                  <a:schemeClr val="bg1"/>
                </a:solidFill>
              </a:rPr>
              <a:t>The theme was “</a:t>
            </a:r>
            <a:r>
              <a:rPr lang="en-US" sz="2200" b="1" i="1" dirty="0">
                <a:solidFill>
                  <a:schemeClr val="bg1"/>
                </a:solidFill>
              </a:rPr>
              <a:t>AI will shape the future. How will we shape AI?</a:t>
            </a:r>
            <a:r>
              <a:rPr lang="en-US" sz="2200" dirty="0">
                <a:solidFill>
                  <a:schemeClr val="bg1"/>
                </a:solidFill>
              </a:rPr>
              <a:t>” in light of the ever-changing college and career environments we face today.</a:t>
            </a:r>
          </a:p>
          <a:p>
            <a:pPr marL="342900" indent="-342900">
              <a:spcAft>
                <a:spcPts val="600"/>
              </a:spcAft>
              <a:buFont typeface="Wingdings" panose="05000000000000000000" pitchFamily="2" charset="2"/>
              <a:buChar char="Ø"/>
            </a:pPr>
            <a:r>
              <a:rPr lang="en-US" sz="2200" dirty="0">
                <a:solidFill>
                  <a:schemeClr val="bg1"/>
                </a:solidFill>
              </a:rPr>
              <a:t>What began as a visit from Ruth </a:t>
            </a:r>
            <a:r>
              <a:rPr lang="en-US" sz="2200" dirty="0" err="1">
                <a:solidFill>
                  <a:schemeClr val="bg1"/>
                </a:solidFill>
              </a:rPr>
              <a:t>Rassool</a:t>
            </a:r>
            <a:r>
              <a:rPr lang="en-US" sz="2200" dirty="0">
                <a:solidFill>
                  <a:schemeClr val="bg1"/>
                </a:solidFill>
              </a:rPr>
              <a:t> in Dr. Torres’ open office hours developed into this inaugural summit of industry leaders, educators, and thinkers. </a:t>
            </a:r>
          </a:p>
          <a:p>
            <a:pPr marL="342900" indent="-342900">
              <a:spcAft>
                <a:spcPts val="600"/>
              </a:spcAft>
              <a:buFont typeface="Wingdings" panose="05000000000000000000" pitchFamily="2" charset="2"/>
              <a:buChar char="Ø"/>
            </a:pPr>
            <a:r>
              <a:rPr lang="en-US" sz="2200" b="1" dirty="0">
                <a:solidFill>
                  <a:schemeClr val="bg1"/>
                </a:solidFill>
              </a:rPr>
              <a:t>60</a:t>
            </a:r>
            <a:r>
              <a:rPr lang="en-US" sz="2200" dirty="0">
                <a:solidFill>
                  <a:schemeClr val="bg1"/>
                </a:solidFill>
              </a:rPr>
              <a:t> attendees participated </a:t>
            </a:r>
            <a:r>
              <a:rPr lang="en-US" sz="2200" i="1" dirty="0">
                <a:solidFill>
                  <a:schemeClr val="bg1"/>
                </a:solidFill>
              </a:rPr>
              <a:t>in-person</a:t>
            </a:r>
            <a:r>
              <a:rPr lang="en-US" sz="2200" dirty="0">
                <a:solidFill>
                  <a:schemeClr val="bg1"/>
                </a:solidFill>
              </a:rPr>
              <a:t>, </a:t>
            </a:r>
            <a:r>
              <a:rPr lang="en-US" sz="2200" b="1" dirty="0">
                <a:solidFill>
                  <a:schemeClr val="bg1"/>
                </a:solidFill>
              </a:rPr>
              <a:t>255</a:t>
            </a:r>
            <a:r>
              <a:rPr lang="en-US" sz="2200" dirty="0">
                <a:solidFill>
                  <a:schemeClr val="bg1"/>
                </a:solidFill>
              </a:rPr>
              <a:t> via </a:t>
            </a:r>
            <a:r>
              <a:rPr lang="en-US" sz="2200" i="1" dirty="0">
                <a:solidFill>
                  <a:schemeClr val="bg1"/>
                </a:solidFill>
              </a:rPr>
              <a:t>LinkedIn Live </a:t>
            </a:r>
            <a:r>
              <a:rPr lang="en-US" sz="2200" dirty="0">
                <a:solidFill>
                  <a:schemeClr val="bg1"/>
                </a:solidFill>
              </a:rPr>
              <a:t>and </a:t>
            </a:r>
            <a:r>
              <a:rPr lang="en-US" sz="2200" b="1" dirty="0">
                <a:solidFill>
                  <a:schemeClr val="bg1"/>
                </a:solidFill>
              </a:rPr>
              <a:t>30</a:t>
            </a:r>
            <a:r>
              <a:rPr lang="en-US" sz="2200" dirty="0">
                <a:solidFill>
                  <a:schemeClr val="bg1"/>
                </a:solidFill>
              </a:rPr>
              <a:t> via </a:t>
            </a:r>
            <a:r>
              <a:rPr lang="en-US" sz="2200" i="1" dirty="0">
                <a:solidFill>
                  <a:schemeClr val="bg1"/>
                </a:solidFill>
              </a:rPr>
              <a:t>Zoom</a:t>
            </a:r>
            <a:r>
              <a:rPr lang="en-US" sz="2200" dirty="0">
                <a:solidFill>
                  <a:schemeClr val="bg1"/>
                </a:solidFill>
              </a:rPr>
              <a:t>.</a:t>
            </a:r>
          </a:p>
        </p:txBody>
      </p:sp>
      <p:pic>
        <p:nvPicPr>
          <p:cNvPr id="5" name="Picture 4">
            <a:extLst>
              <a:ext uri="{FF2B5EF4-FFF2-40B4-BE49-F238E27FC236}">
                <a16:creationId xmlns:a16="http://schemas.microsoft.com/office/drawing/2014/main" id="{ADE16272-D6BF-40C3-B66D-432B5C017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0556" y="338965"/>
            <a:ext cx="3297244" cy="1855132"/>
          </a:xfrm>
          <a:prstGeom prst="rect">
            <a:avLst/>
          </a:prstGeom>
        </p:spPr>
      </p:pic>
      <p:pic>
        <p:nvPicPr>
          <p:cNvPr id="9" name="Picture 8">
            <a:extLst>
              <a:ext uri="{FF2B5EF4-FFF2-40B4-BE49-F238E27FC236}">
                <a16:creationId xmlns:a16="http://schemas.microsoft.com/office/drawing/2014/main" id="{0D5F6F5C-992A-43C1-9F8F-704BA91B76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2824" y="4964587"/>
            <a:ext cx="3364976" cy="1893240"/>
          </a:xfrm>
          <a:prstGeom prst="rect">
            <a:avLst/>
          </a:prstGeom>
        </p:spPr>
      </p:pic>
      <p:pic>
        <p:nvPicPr>
          <p:cNvPr id="11" name="Picture 10">
            <a:extLst>
              <a:ext uri="{FF2B5EF4-FFF2-40B4-BE49-F238E27FC236}">
                <a16:creationId xmlns:a16="http://schemas.microsoft.com/office/drawing/2014/main" id="{4B926106-7F1C-4B38-8F5B-A9DF10D004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9478" y="3158707"/>
            <a:ext cx="3297243" cy="1855132"/>
          </a:xfrm>
          <a:prstGeom prst="rect">
            <a:avLst/>
          </a:prstGeom>
        </p:spPr>
      </p:pic>
      <p:pic>
        <p:nvPicPr>
          <p:cNvPr id="15" name="Picture 14">
            <a:extLst>
              <a:ext uri="{FF2B5EF4-FFF2-40B4-BE49-F238E27FC236}">
                <a16:creationId xmlns:a16="http://schemas.microsoft.com/office/drawing/2014/main" id="{B74B8D9E-9618-4538-932B-284F6A8DFD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03411" y="863297"/>
            <a:ext cx="1958853" cy="2221322"/>
          </a:xfrm>
          <a:prstGeom prst="rect">
            <a:avLst/>
          </a:prstGeom>
        </p:spPr>
      </p:pic>
    </p:spTree>
    <p:extLst>
      <p:ext uri="{BB962C8B-B14F-4D97-AF65-F5344CB8AC3E}">
        <p14:creationId xmlns:p14="http://schemas.microsoft.com/office/powerpoint/2010/main" val="3428725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86873"/>
          </a:xfrm>
          <a:prstGeom prst="rect">
            <a:avLst/>
          </a:prstGeom>
        </p:spPr>
      </p:pic>
      <p:sp>
        <p:nvSpPr>
          <p:cNvPr id="3" name="Title 1"/>
          <p:cNvSpPr txBox="1">
            <a:spLocks/>
          </p:cNvSpPr>
          <p:nvPr/>
        </p:nvSpPr>
        <p:spPr>
          <a:xfrm>
            <a:off x="250236" y="136525"/>
            <a:ext cx="10301346"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Our System’s Vision for the Future</a:t>
            </a:r>
          </a:p>
        </p:txBody>
      </p:sp>
      <p:sp>
        <p:nvSpPr>
          <p:cNvPr id="7" name="Slide Number Placeholder 6"/>
          <p:cNvSpPr>
            <a:spLocks noGrp="1"/>
          </p:cNvSpPr>
          <p:nvPr>
            <p:ph type="sldNum" sz="quarter" idx="12"/>
          </p:nvPr>
        </p:nvSpPr>
        <p:spPr/>
        <p:txBody>
          <a:bodyPr/>
          <a:lstStyle/>
          <a:p>
            <a:fld id="{90D7E843-1787-4205-9F70-5CA751DF39EC}" type="slidenum">
              <a:rPr lang="en-US" smtClean="0"/>
              <a:t>25</a:t>
            </a:fld>
            <a:endParaRPr lang="en-US"/>
          </a:p>
        </p:txBody>
      </p:sp>
      <p:sp>
        <p:nvSpPr>
          <p:cNvPr id="11" name="TextBox 10"/>
          <p:cNvSpPr txBox="1"/>
          <p:nvPr/>
        </p:nvSpPr>
        <p:spPr>
          <a:xfrm>
            <a:off x="250236" y="1060200"/>
            <a:ext cx="7392342" cy="6063198"/>
          </a:xfrm>
          <a:prstGeom prst="rect">
            <a:avLst/>
          </a:prstGeom>
          <a:noFill/>
        </p:spPr>
        <p:txBody>
          <a:bodyPr wrap="square" rtlCol="0">
            <a:spAutoFit/>
          </a:bodyPr>
          <a:lstStyle/>
          <a:p>
            <a:pPr>
              <a:spcAft>
                <a:spcPts val="600"/>
              </a:spcAft>
            </a:pPr>
            <a:r>
              <a:rPr lang="en-US" sz="2100" dirty="0">
                <a:solidFill>
                  <a:schemeClr val="bg1"/>
                </a:solidFill>
              </a:rPr>
              <a:t>On </a:t>
            </a:r>
            <a:r>
              <a:rPr lang="en-US" sz="2100" b="1" dirty="0">
                <a:solidFill>
                  <a:schemeClr val="bg1"/>
                </a:solidFill>
              </a:rPr>
              <a:t>Oct. 18</a:t>
            </a:r>
            <a:r>
              <a:rPr lang="en-US" sz="2100" b="1" baseline="30000" dirty="0">
                <a:solidFill>
                  <a:schemeClr val="bg1"/>
                </a:solidFill>
              </a:rPr>
              <a:t>th</a:t>
            </a:r>
            <a:r>
              <a:rPr lang="en-US" sz="2100" dirty="0">
                <a:solidFill>
                  <a:schemeClr val="bg1"/>
                </a:solidFill>
              </a:rPr>
              <a:t>, College of the Canyons welcomed California Community Colleges </a:t>
            </a:r>
            <a:r>
              <a:rPr lang="en-US" sz="2100" b="1" dirty="0">
                <a:solidFill>
                  <a:schemeClr val="bg1"/>
                </a:solidFill>
              </a:rPr>
              <a:t>Chancellor Dr. Sonya Christian</a:t>
            </a:r>
            <a:r>
              <a:rPr lang="en-US" sz="2100" dirty="0">
                <a:solidFill>
                  <a:schemeClr val="bg1"/>
                </a:solidFill>
              </a:rPr>
              <a:t>, who shared with a group of </a:t>
            </a:r>
            <a:r>
              <a:rPr lang="en-US" sz="2100" b="1" dirty="0">
                <a:solidFill>
                  <a:schemeClr val="bg1"/>
                </a:solidFill>
              </a:rPr>
              <a:t>77</a:t>
            </a:r>
            <a:r>
              <a:rPr lang="en-US" sz="2100" dirty="0">
                <a:solidFill>
                  <a:schemeClr val="bg1"/>
                </a:solidFill>
              </a:rPr>
              <a:t> people the details of </a:t>
            </a:r>
            <a:r>
              <a:rPr lang="en-US" sz="2100" b="1" i="1" dirty="0">
                <a:solidFill>
                  <a:schemeClr val="bg1"/>
                </a:solidFill>
              </a:rPr>
              <a:t>Vision 2030</a:t>
            </a:r>
            <a:r>
              <a:rPr lang="en-US" sz="2100" dirty="0">
                <a:solidFill>
                  <a:schemeClr val="bg1"/>
                </a:solidFill>
              </a:rPr>
              <a:t>, a roadmap for bold and thoughtful action for the state's community colleges.</a:t>
            </a:r>
          </a:p>
          <a:p>
            <a:pPr marL="342900" indent="-342900">
              <a:spcAft>
                <a:spcPts val="600"/>
              </a:spcAft>
              <a:buFont typeface="Wingdings" panose="05000000000000000000" pitchFamily="2" charset="2"/>
              <a:buChar char="Ø"/>
            </a:pPr>
            <a:r>
              <a:rPr lang="en-US" sz="2100" dirty="0">
                <a:solidFill>
                  <a:schemeClr val="bg1"/>
                </a:solidFill>
              </a:rPr>
              <a:t>The convening in the University Center lobby highlighted how College of the Canyons leverages the power of partnerships to fuel regional economies and support social mobility.</a:t>
            </a:r>
          </a:p>
          <a:p>
            <a:pPr marL="342900" indent="-342900">
              <a:buFont typeface="Wingdings" panose="05000000000000000000" pitchFamily="2" charset="2"/>
              <a:buChar char="Ø"/>
            </a:pPr>
            <a:r>
              <a:rPr lang="en-US" sz="2100" dirty="0">
                <a:solidFill>
                  <a:schemeClr val="bg1"/>
                </a:solidFill>
              </a:rPr>
              <a:t>A special thank you to those who served as panelists for our engaging discussion, “</a:t>
            </a:r>
            <a:r>
              <a:rPr lang="en-US" sz="2100" b="1" i="1" dirty="0">
                <a:solidFill>
                  <a:schemeClr val="bg1"/>
                </a:solidFill>
              </a:rPr>
              <a:t>Advancing Innovation Together: Keys to Growing Successful Partnerships</a:t>
            </a:r>
            <a:r>
              <a:rPr lang="en-US" sz="2100" dirty="0">
                <a:solidFill>
                  <a:schemeClr val="bg1"/>
                </a:solidFill>
              </a:rPr>
              <a:t>:” </a:t>
            </a:r>
          </a:p>
          <a:p>
            <a:pPr marL="800100" lvl="1" indent="-342900">
              <a:buFont typeface="Courier New" panose="02070309020205020404" pitchFamily="49" charset="0"/>
              <a:buChar char="o"/>
            </a:pPr>
            <a:r>
              <a:rPr lang="en-US" sz="2100" b="1" dirty="0" err="1">
                <a:solidFill>
                  <a:schemeClr val="bg1"/>
                </a:solidFill>
              </a:rPr>
              <a:t>Jey</a:t>
            </a:r>
            <a:r>
              <a:rPr lang="en-US" sz="2100" b="1" dirty="0">
                <a:solidFill>
                  <a:schemeClr val="bg1"/>
                </a:solidFill>
              </a:rPr>
              <a:t> Wagner</a:t>
            </a:r>
            <a:r>
              <a:rPr lang="en-US" sz="2100" dirty="0">
                <a:solidFill>
                  <a:schemeClr val="bg1"/>
                </a:solidFill>
              </a:rPr>
              <a:t>, President &amp; CEO of SCV Economic Development Corp.</a:t>
            </a:r>
          </a:p>
          <a:p>
            <a:pPr marL="800100" lvl="1" indent="-342900">
              <a:buFont typeface="Courier New" panose="02070309020205020404" pitchFamily="49" charset="0"/>
              <a:buChar char="o"/>
            </a:pPr>
            <a:r>
              <a:rPr lang="en-US" sz="2100" b="1" dirty="0">
                <a:solidFill>
                  <a:schemeClr val="bg1"/>
                </a:solidFill>
              </a:rPr>
              <a:t>Mike Kuhlman</a:t>
            </a:r>
            <a:r>
              <a:rPr lang="en-US" sz="2100" dirty="0">
                <a:solidFill>
                  <a:schemeClr val="bg1"/>
                </a:solidFill>
              </a:rPr>
              <a:t>, Superintendent, Wm. S. Hart Union High School District</a:t>
            </a:r>
          </a:p>
          <a:p>
            <a:pPr marL="800100" lvl="1" indent="-342900">
              <a:buFont typeface="Courier New" panose="02070309020205020404" pitchFamily="49" charset="0"/>
              <a:buChar char="o"/>
            </a:pPr>
            <a:r>
              <a:rPr lang="en-US" sz="2100" b="1" dirty="0">
                <a:solidFill>
                  <a:schemeClr val="bg1"/>
                </a:solidFill>
              </a:rPr>
              <a:t>Jason Crawford</a:t>
            </a:r>
            <a:r>
              <a:rPr lang="en-US" sz="2100" dirty="0">
                <a:solidFill>
                  <a:schemeClr val="bg1"/>
                </a:solidFill>
              </a:rPr>
              <a:t>, Director of Economic Development,      City of SCV</a:t>
            </a:r>
          </a:p>
          <a:p>
            <a:pPr marL="800100" lvl="1" indent="-342900">
              <a:buFont typeface="Courier New" panose="02070309020205020404" pitchFamily="49" charset="0"/>
              <a:buChar char="o"/>
            </a:pPr>
            <a:r>
              <a:rPr lang="en-US" sz="2100" b="1" dirty="0">
                <a:solidFill>
                  <a:schemeClr val="bg1"/>
                </a:solidFill>
              </a:rPr>
              <a:t>Omar Torres</a:t>
            </a:r>
            <a:r>
              <a:rPr lang="en-US" sz="2100" dirty="0">
                <a:solidFill>
                  <a:schemeClr val="bg1"/>
                </a:solidFill>
              </a:rPr>
              <a:t>, VP of Instruction</a:t>
            </a:r>
          </a:p>
          <a:p>
            <a:endParaRPr lang="en-US" sz="2100" dirty="0">
              <a:solidFill>
                <a:schemeClr val="bg1"/>
              </a:solidFill>
            </a:endParaRPr>
          </a:p>
        </p:txBody>
      </p:sp>
      <p:pic>
        <p:nvPicPr>
          <p:cNvPr id="4" name="Picture 3">
            <a:extLst>
              <a:ext uri="{FF2B5EF4-FFF2-40B4-BE49-F238E27FC236}">
                <a16:creationId xmlns:a16="http://schemas.microsoft.com/office/drawing/2014/main" id="{06447CC1-F345-4D47-BDEF-78279A7847EE}"/>
              </a:ext>
            </a:extLst>
          </p:cNvPr>
          <p:cNvPicPr>
            <a:picLocks noChangeAspect="1"/>
          </p:cNvPicPr>
          <p:nvPr/>
        </p:nvPicPr>
        <p:blipFill>
          <a:blip r:embed="rId4"/>
          <a:stretch>
            <a:fillRect/>
          </a:stretch>
        </p:blipFill>
        <p:spPr>
          <a:xfrm>
            <a:off x="7848971" y="1077322"/>
            <a:ext cx="4376108" cy="4860634"/>
          </a:xfrm>
          <a:prstGeom prst="rect">
            <a:avLst/>
          </a:prstGeom>
        </p:spPr>
      </p:pic>
    </p:spTree>
    <p:extLst>
      <p:ext uri="{BB962C8B-B14F-4D97-AF65-F5344CB8AC3E}">
        <p14:creationId xmlns:p14="http://schemas.microsoft.com/office/powerpoint/2010/main" val="4058296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76240"/>
          </a:xfrm>
          <a:prstGeom prst="rect">
            <a:avLst/>
          </a:prstGeom>
        </p:spPr>
      </p:pic>
      <p:sp>
        <p:nvSpPr>
          <p:cNvPr id="3" name="Title 1"/>
          <p:cNvSpPr txBox="1">
            <a:spLocks/>
          </p:cNvSpPr>
          <p:nvPr/>
        </p:nvSpPr>
        <p:spPr>
          <a:xfrm>
            <a:off x="269263" y="363230"/>
            <a:ext cx="7339447"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Chancellor’s Circle Dinner</a:t>
            </a:r>
          </a:p>
        </p:txBody>
      </p:sp>
      <p:sp>
        <p:nvSpPr>
          <p:cNvPr id="7" name="Slide Number Placeholder 6"/>
          <p:cNvSpPr>
            <a:spLocks noGrp="1"/>
          </p:cNvSpPr>
          <p:nvPr>
            <p:ph type="sldNum" sz="quarter" idx="12"/>
          </p:nvPr>
        </p:nvSpPr>
        <p:spPr/>
        <p:txBody>
          <a:bodyPr/>
          <a:lstStyle/>
          <a:p>
            <a:fld id="{90D7E843-1787-4205-9F70-5CA751DF39EC}" type="slidenum">
              <a:rPr lang="en-US" smtClean="0"/>
              <a:t>26</a:t>
            </a:fld>
            <a:endParaRPr lang="en-US"/>
          </a:p>
        </p:txBody>
      </p:sp>
      <p:sp>
        <p:nvSpPr>
          <p:cNvPr id="11" name="TextBox 10"/>
          <p:cNvSpPr txBox="1"/>
          <p:nvPr/>
        </p:nvSpPr>
        <p:spPr>
          <a:xfrm>
            <a:off x="311995" y="1124069"/>
            <a:ext cx="6283875" cy="5339923"/>
          </a:xfrm>
          <a:prstGeom prst="rect">
            <a:avLst/>
          </a:prstGeom>
          <a:noFill/>
        </p:spPr>
        <p:txBody>
          <a:bodyPr wrap="square" rtlCol="0">
            <a:spAutoFit/>
          </a:bodyPr>
          <a:lstStyle/>
          <a:p>
            <a:pPr>
              <a:spcAft>
                <a:spcPts val="1200"/>
              </a:spcAft>
            </a:pPr>
            <a:r>
              <a:rPr lang="en-US" sz="2300" dirty="0">
                <a:solidFill>
                  <a:schemeClr val="bg1"/>
                </a:solidFill>
              </a:rPr>
              <a:t>The </a:t>
            </a:r>
            <a:r>
              <a:rPr lang="en-US" sz="2300" b="1" dirty="0">
                <a:solidFill>
                  <a:schemeClr val="bg1"/>
                </a:solidFill>
              </a:rPr>
              <a:t>Chancellor's Circle Dinner </a:t>
            </a:r>
            <a:r>
              <a:rPr lang="en-US" sz="2300" dirty="0">
                <a:solidFill>
                  <a:schemeClr val="bg1"/>
                </a:solidFill>
              </a:rPr>
              <a:t>celebrated student success and urged investment in the future against the backdrop of the coolest decade in history.</a:t>
            </a:r>
          </a:p>
          <a:p>
            <a:pPr marL="342900" indent="-342900">
              <a:spcAft>
                <a:spcPts val="1200"/>
              </a:spcAft>
              <a:buFont typeface="Wingdings" panose="05000000000000000000" pitchFamily="2" charset="2"/>
              <a:buChar char="Ø"/>
            </a:pPr>
            <a:r>
              <a:rPr lang="en-US" sz="2200" b="1" i="1" dirty="0">
                <a:solidFill>
                  <a:schemeClr val="bg1"/>
                </a:solidFill>
              </a:rPr>
              <a:t>Let's Party Like it's 1988 </a:t>
            </a:r>
            <a:r>
              <a:rPr lang="en-US" sz="2200" dirty="0">
                <a:solidFill>
                  <a:schemeClr val="bg1"/>
                </a:solidFill>
              </a:rPr>
              <a:t>was the retro theme for the </a:t>
            </a:r>
            <a:r>
              <a:rPr lang="en-US" sz="2200" b="1" dirty="0">
                <a:solidFill>
                  <a:schemeClr val="bg1"/>
                </a:solidFill>
              </a:rPr>
              <a:t>Friday, Oct. 20</a:t>
            </a:r>
            <a:r>
              <a:rPr lang="en-US" sz="2200" b="1" baseline="30000" dirty="0">
                <a:solidFill>
                  <a:schemeClr val="bg1"/>
                </a:solidFill>
              </a:rPr>
              <a:t>th</a:t>
            </a:r>
            <a:r>
              <a:rPr lang="en-US" sz="2200" dirty="0">
                <a:solidFill>
                  <a:schemeClr val="bg1"/>
                </a:solidFill>
              </a:rPr>
              <a:t>, event at the Valencia campus TLC.</a:t>
            </a:r>
          </a:p>
          <a:p>
            <a:pPr marL="342900" indent="-342900">
              <a:spcAft>
                <a:spcPts val="1200"/>
              </a:spcAft>
              <a:buFont typeface="Wingdings" panose="05000000000000000000" pitchFamily="2" charset="2"/>
              <a:buChar char="Ø"/>
            </a:pPr>
            <a:r>
              <a:rPr lang="en-US" sz="2200" dirty="0">
                <a:solidFill>
                  <a:schemeClr val="bg1"/>
                </a:solidFill>
              </a:rPr>
              <a:t>Nearly </a:t>
            </a:r>
            <a:r>
              <a:rPr lang="en-US" sz="2200" b="1" dirty="0">
                <a:solidFill>
                  <a:schemeClr val="bg1"/>
                </a:solidFill>
              </a:rPr>
              <a:t>200</a:t>
            </a:r>
            <a:r>
              <a:rPr lang="en-US" sz="2200" dirty="0">
                <a:solidFill>
                  <a:schemeClr val="bg1"/>
                </a:solidFill>
              </a:rPr>
              <a:t> Chancellor’s Circle members and guests, many sporting eye-popping neon and vintage fashions, were treated to a nostalgic celebration.  </a:t>
            </a:r>
          </a:p>
          <a:p>
            <a:pPr marL="342900" indent="-342900">
              <a:spcAft>
                <a:spcPts val="1200"/>
              </a:spcAft>
              <a:buFont typeface="Wingdings" panose="05000000000000000000" pitchFamily="2" charset="2"/>
              <a:buChar char="Ø"/>
            </a:pPr>
            <a:r>
              <a:rPr lang="en-US" sz="2200" dirty="0">
                <a:solidFill>
                  <a:schemeClr val="bg1"/>
                </a:solidFill>
              </a:rPr>
              <a:t>A live band rocked the backdrop with eighties music, while students showcased the results of projects funded by Chancellor’s Circle innovation grants. </a:t>
            </a:r>
          </a:p>
        </p:txBody>
      </p:sp>
      <p:pic>
        <p:nvPicPr>
          <p:cNvPr id="5" name="Picture 4">
            <a:extLst>
              <a:ext uri="{FF2B5EF4-FFF2-40B4-BE49-F238E27FC236}">
                <a16:creationId xmlns:a16="http://schemas.microsoft.com/office/drawing/2014/main" id="{836407D3-3589-4DE5-8D95-C76692F4845C}"/>
              </a:ext>
            </a:extLst>
          </p:cNvPr>
          <p:cNvPicPr>
            <a:picLocks noChangeAspect="1"/>
          </p:cNvPicPr>
          <p:nvPr/>
        </p:nvPicPr>
        <p:blipFill>
          <a:blip r:embed="rId4"/>
          <a:stretch>
            <a:fillRect/>
          </a:stretch>
        </p:blipFill>
        <p:spPr>
          <a:xfrm>
            <a:off x="6682311" y="337302"/>
            <a:ext cx="5419048" cy="6019048"/>
          </a:xfrm>
          <a:prstGeom prst="rect">
            <a:avLst/>
          </a:prstGeom>
        </p:spPr>
      </p:pic>
    </p:spTree>
    <p:extLst>
      <p:ext uri="{BB962C8B-B14F-4D97-AF65-F5344CB8AC3E}">
        <p14:creationId xmlns:p14="http://schemas.microsoft.com/office/powerpoint/2010/main" val="181424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86873"/>
          </a:xfrm>
          <a:prstGeom prst="rect">
            <a:avLst/>
          </a:prstGeom>
        </p:spPr>
      </p:pic>
      <p:sp>
        <p:nvSpPr>
          <p:cNvPr id="3" name="Title 1"/>
          <p:cNvSpPr txBox="1">
            <a:spLocks/>
          </p:cNvSpPr>
          <p:nvPr/>
        </p:nvSpPr>
        <p:spPr>
          <a:xfrm>
            <a:off x="343891" y="221491"/>
            <a:ext cx="7630527"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Lee Smelser Court Dedication</a:t>
            </a:r>
          </a:p>
        </p:txBody>
      </p:sp>
      <p:sp>
        <p:nvSpPr>
          <p:cNvPr id="7" name="Slide Number Placeholder 6"/>
          <p:cNvSpPr>
            <a:spLocks noGrp="1"/>
          </p:cNvSpPr>
          <p:nvPr>
            <p:ph type="sldNum" sz="quarter" idx="12"/>
          </p:nvPr>
        </p:nvSpPr>
        <p:spPr/>
        <p:txBody>
          <a:bodyPr/>
          <a:lstStyle/>
          <a:p>
            <a:fld id="{90D7E843-1787-4205-9F70-5CA751DF39EC}" type="slidenum">
              <a:rPr lang="en-US" smtClean="0"/>
              <a:t>27</a:t>
            </a:fld>
            <a:endParaRPr lang="en-US"/>
          </a:p>
        </p:txBody>
      </p:sp>
      <p:sp>
        <p:nvSpPr>
          <p:cNvPr id="11" name="TextBox 10"/>
          <p:cNvSpPr txBox="1"/>
          <p:nvPr/>
        </p:nvSpPr>
        <p:spPr>
          <a:xfrm>
            <a:off x="159695" y="1205242"/>
            <a:ext cx="7121638" cy="5262979"/>
          </a:xfrm>
          <a:prstGeom prst="rect">
            <a:avLst/>
          </a:prstGeom>
          <a:noFill/>
        </p:spPr>
        <p:txBody>
          <a:bodyPr wrap="square" rtlCol="0">
            <a:spAutoFit/>
          </a:bodyPr>
          <a:lstStyle/>
          <a:p>
            <a:pPr>
              <a:spcAft>
                <a:spcPts val="1200"/>
              </a:spcAft>
            </a:pPr>
            <a:r>
              <a:rPr lang="en-US" sz="2400" dirty="0">
                <a:solidFill>
                  <a:schemeClr val="bg1"/>
                </a:solidFill>
              </a:rPr>
              <a:t>College of the Canyons unveiled the newly named </a:t>
            </a:r>
            <a:r>
              <a:rPr lang="en-US" sz="2400" b="1" dirty="0">
                <a:solidFill>
                  <a:schemeClr val="bg1"/>
                </a:solidFill>
              </a:rPr>
              <a:t>Lee Smelser Court </a:t>
            </a:r>
            <a:r>
              <a:rPr lang="en-US" sz="2400" dirty="0">
                <a:solidFill>
                  <a:schemeClr val="bg1"/>
                </a:solidFill>
              </a:rPr>
              <a:t>during a dedication ceremony </a:t>
            </a:r>
            <a:r>
              <a:rPr lang="en-US" sz="2400" b="1" dirty="0">
                <a:solidFill>
                  <a:schemeClr val="bg1"/>
                </a:solidFill>
              </a:rPr>
              <a:t>Saturday, Oct. 21</a:t>
            </a:r>
            <a:r>
              <a:rPr lang="en-US" sz="2400" b="1" baseline="30000" dirty="0">
                <a:solidFill>
                  <a:schemeClr val="bg1"/>
                </a:solidFill>
              </a:rPr>
              <a:t>st</a:t>
            </a:r>
            <a:r>
              <a:rPr lang="en-US" sz="2400" dirty="0">
                <a:solidFill>
                  <a:schemeClr val="bg1"/>
                </a:solidFill>
              </a:rPr>
              <a:t>, that honored the college's first basketball coach and his </a:t>
            </a:r>
            <a:r>
              <a:rPr lang="en-US" sz="2400" b="1" dirty="0">
                <a:solidFill>
                  <a:schemeClr val="bg1"/>
                </a:solidFill>
              </a:rPr>
              <a:t>31</a:t>
            </a:r>
            <a:r>
              <a:rPr lang="en-US" sz="2400" dirty="0">
                <a:solidFill>
                  <a:schemeClr val="bg1"/>
                </a:solidFill>
              </a:rPr>
              <a:t> years of dedicated service.</a:t>
            </a:r>
          </a:p>
          <a:p>
            <a:pPr marL="342900" indent="-342900">
              <a:spcAft>
                <a:spcPts val="600"/>
              </a:spcAft>
              <a:buFont typeface="Wingdings" panose="05000000000000000000" pitchFamily="2" charset="2"/>
              <a:buChar char="Ø"/>
            </a:pPr>
            <a:r>
              <a:rPr lang="en-US" sz="2200" dirty="0">
                <a:solidFill>
                  <a:schemeClr val="bg1"/>
                </a:solidFill>
              </a:rPr>
              <a:t>The ceremony in </a:t>
            </a:r>
            <a:r>
              <a:rPr lang="en-US" sz="2200" b="1" dirty="0">
                <a:solidFill>
                  <a:schemeClr val="bg1"/>
                </a:solidFill>
              </a:rPr>
              <a:t>West PE's Cougar Cage </a:t>
            </a:r>
            <a:r>
              <a:rPr lang="en-US" sz="2200" dirty="0">
                <a:solidFill>
                  <a:schemeClr val="bg1"/>
                </a:solidFill>
              </a:rPr>
              <a:t>was followed by the annual </a:t>
            </a:r>
            <a:r>
              <a:rPr lang="en-US" sz="2200" b="1" i="1" dirty="0">
                <a:solidFill>
                  <a:schemeClr val="bg1"/>
                </a:solidFill>
              </a:rPr>
              <a:t>Blue &amp; Gold </a:t>
            </a:r>
            <a:r>
              <a:rPr lang="en-US" sz="2200" dirty="0">
                <a:solidFill>
                  <a:schemeClr val="bg1"/>
                </a:solidFill>
              </a:rPr>
              <a:t>basketball team scrimmage and luncheon. </a:t>
            </a:r>
          </a:p>
          <a:p>
            <a:pPr marL="342900" indent="-342900">
              <a:spcAft>
                <a:spcPts val="600"/>
              </a:spcAft>
              <a:buFont typeface="Wingdings" panose="05000000000000000000" pitchFamily="2" charset="2"/>
              <a:buChar char="Ø"/>
            </a:pPr>
            <a:r>
              <a:rPr lang="en-US" sz="2200" dirty="0">
                <a:solidFill>
                  <a:schemeClr val="bg1"/>
                </a:solidFill>
              </a:rPr>
              <a:t>The college hired Smelser in 1969 to help develop the physical education department and launch men's basketball program. </a:t>
            </a:r>
          </a:p>
          <a:p>
            <a:pPr marL="342900" indent="-342900">
              <a:spcAft>
                <a:spcPts val="600"/>
              </a:spcAft>
              <a:buFont typeface="Wingdings" panose="05000000000000000000" pitchFamily="2" charset="2"/>
              <a:buChar char="Ø"/>
            </a:pPr>
            <a:r>
              <a:rPr lang="en-US" sz="2200" dirty="0">
                <a:solidFill>
                  <a:schemeClr val="bg1"/>
                </a:solidFill>
              </a:rPr>
              <a:t>During his career, he amassed </a:t>
            </a:r>
            <a:r>
              <a:rPr lang="en-US" sz="2200" b="1" dirty="0">
                <a:solidFill>
                  <a:schemeClr val="bg1"/>
                </a:solidFill>
              </a:rPr>
              <a:t>455</a:t>
            </a:r>
            <a:r>
              <a:rPr lang="en-US" sz="2200" dirty="0">
                <a:solidFill>
                  <a:schemeClr val="bg1"/>
                </a:solidFill>
              </a:rPr>
              <a:t> career wins and four Western State Conference championships (1985, 1991, 1992, 1994) while dedicating his time, energy, and mentorship to thousands of student-athletes. </a:t>
            </a:r>
          </a:p>
        </p:txBody>
      </p:sp>
      <p:pic>
        <p:nvPicPr>
          <p:cNvPr id="4" name="Picture 3">
            <a:extLst>
              <a:ext uri="{FF2B5EF4-FFF2-40B4-BE49-F238E27FC236}">
                <a16:creationId xmlns:a16="http://schemas.microsoft.com/office/drawing/2014/main" id="{6A1A8434-2947-4FB4-8E2A-4D51327088AC}"/>
              </a:ext>
            </a:extLst>
          </p:cNvPr>
          <p:cNvPicPr>
            <a:picLocks noChangeAspect="1"/>
          </p:cNvPicPr>
          <p:nvPr/>
        </p:nvPicPr>
        <p:blipFill>
          <a:blip r:embed="rId4"/>
          <a:stretch>
            <a:fillRect/>
          </a:stretch>
        </p:blipFill>
        <p:spPr>
          <a:xfrm>
            <a:off x="7924931" y="96481"/>
            <a:ext cx="4312356" cy="2705643"/>
          </a:xfrm>
          <a:prstGeom prst="rect">
            <a:avLst/>
          </a:prstGeom>
        </p:spPr>
      </p:pic>
      <p:pic>
        <p:nvPicPr>
          <p:cNvPr id="6" name="Picture 5">
            <a:extLst>
              <a:ext uri="{FF2B5EF4-FFF2-40B4-BE49-F238E27FC236}">
                <a16:creationId xmlns:a16="http://schemas.microsoft.com/office/drawing/2014/main" id="{D199553A-31E1-4C09-98D9-3EC6D76A59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55385" y="3118932"/>
            <a:ext cx="4375573" cy="2920610"/>
          </a:xfrm>
          <a:prstGeom prst="rect">
            <a:avLst/>
          </a:prstGeom>
        </p:spPr>
      </p:pic>
    </p:spTree>
    <p:extLst>
      <p:ext uri="{BB962C8B-B14F-4D97-AF65-F5344CB8AC3E}">
        <p14:creationId xmlns:p14="http://schemas.microsoft.com/office/powerpoint/2010/main" val="3368760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76240"/>
          </a:xfrm>
          <a:prstGeom prst="rect">
            <a:avLst/>
          </a:prstGeom>
        </p:spPr>
      </p:pic>
      <p:sp>
        <p:nvSpPr>
          <p:cNvPr id="3" name="Title 1"/>
          <p:cNvSpPr txBox="1">
            <a:spLocks/>
          </p:cNvSpPr>
          <p:nvPr/>
        </p:nvSpPr>
        <p:spPr>
          <a:xfrm>
            <a:off x="265064" y="144686"/>
            <a:ext cx="7429758"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Red Dress Project </a:t>
            </a:r>
            <a:r>
              <a:rPr lang="en-US" sz="4000" b="1" dirty="0" err="1">
                <a:solidFill>
                  <a:schemeClr val="bg1"/>
                </a:solidFill>
                <a:latin typeface="Calibri" panose="020F0502020204030204" pitchFamily="34" charset="0"/>
                <a:cs typeface="Calibri" panose="020F0502020204030204" pitchFamily="34" charset="0"/>
              </a:rPr>
              <a:t>Project</a:t>
            </a:r>
            <a:endParaRPr lang="en-US" sz="4000" b="1" dirty="0">
              <a:solidFill>
                <a:schemeClr val="bg1"/>
              </a:solidFill>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3352800" y="6552894"/>
            <a:ext cx="2743200" cy="365125"/>
          </a:xfrm>
        </p:spPr>
        <p:txBody>
          <a:bodyPr/>
          <a:lstStyle/>
          <a:p>
            <a:fld id="{90D7E843-1787-4205-9F70-5CA751DF39EC}" type="slidenum">
              <a:rPr lang="en-US" smtClean="0"/>
              <a:t>28</a:t>
            </a:fld>
            <a:endParaRPr lang="en-US" dirty="0"/>
          </a:p>
        </p:txBody>
      </p:sp>
      <p:sp>
        <p:nvSpPr>
          <p:cNvPr id="11" name="TextBox 10"/>
          <p:cNvSpPr txBox="1"/>
          <p:nvPr/>
        </p:nvSpPr>
        <p:spPr>
          <a:xfrm>
            <a:off x="265064" y="1038621"/>
            <a:ext cx="6088805" cy="5493812"/>
          </a:xfrm>
          <a:prstGeom prst="rect">
            <a:avLst/>
          </a:prstGeom>
          <a:noFill/>
        </p:spPr>
        <p:txBody>
          <a:bodyPr wrap="square" rtlCol="0">
            <a:spAutoFit/>
          </a:bodyPr>
          <a:lstStyle/>
          <a:p>
            <a:pPr>
              <a:spcAft>
                <a:spcPts val="600"/>
              </a:spcAft>
            </a:pPr>
            <a:r>
              <a:rPr lang="en-US" sz="2200" dirty="0">
                <a:solidFill>
                  <a:schemeClr val="bg1"/>
                </a:solidFill>
              </a:rPr>
              <a:t>COC’s </a:t>
            </a:r>
            <a:r>
              <a:rPr lang="en-US" sz="2200" b="1" dirty="0">
                <a:solidFill>
                  <a:schemeClr val="bg1"/>
                </a:solidFill>
              </a:rPr>
              <a:t>Golden Z Club </a:t>
            </a:r>
            <a:r>
              <a:rPr lang="en-US" sz="2200" dirty="0">
                <a:solidFill>
                  <a:schemeClr val="bg1"/>
                </a:solidFill>
              </a:rPr>
              <a:t>in</a:t>
            </a:r>
            <a:r>
              <a:rPr lang="en-US" sz="2200" b="1" dirty="0">
                <a:solidFill>
                  <a:schemeClr val="bg1"/>
                </a:solidFill>
              </a:rPr>
              <a:t> </a:t>
            </a:r>
            <a:r>
              <a:rPr lang="en-US" sz="2200" dirty="0">
                <a:solidFill>
                  <a:schemeClr val="bg1"/>
                </a:solidFill>
              </a:rPr>
              <a:t>partnership with the </a:t>
            </a:r>
            <a:r>
              <a:rPr lang="en-US" sz="2200" b="1" dirty="0" err="1">
                <a:solidFill>
                  <a:schemeClr val="bg1"/>
                </a:solidFill>
              </a:rPr>
              <a:t>Zonta</a:t>
            </a:r>
            <a:r>
              <a:rPr lang="en-US" sz="2200" b="1" dirty="0">
                <a:solidFill>
                  <a:schemeClr val="bg1"/>
                </a:solidFill>
              </a:rPr>
              <a:t> Club of Santa Clarita Valley </a:t>
            </a:r>
            <a:r>
              <a:rPr lang="en-US" sz="2200" dirty="0">
                <a:solidFill>
                  <a:schemeClr val="bg1"/>
                </a:solidFill>
              </a:rPr>
              <a:t>hosted a </a:t>
            </a:r>
            <a:r>
              <a:rPr lang="en-US" sz="2200" b="1" dirty="0">
                <a:solidFill>
                  <a:schemeClr val="bg1"/>
                </a:solidFill>
              </a:rPr>
              <a:t>flagpole</a:t>
            </a:r>
            <a:r>
              <a:rPr lang="en-US" sz="2200" dirty="0">
                <a:solidFill>
                  <a:schemeClr val="bg1"/>
                </a:solidFill>
              </a:rPr>
              <a:t> memorial event on </a:t>
            </a:r>
            <a:r>
              <a:rPr lang="en-US" sz="2200" b="1" dirty="0">
                <a:solidFill>
                  <a:schemeClr val="bg1"/>
                </a:solidFill>
              </a:rPr>
              <a:t>October 25</a:t>
            </a:r>
            <a:r>
              <a:rPr lang="en-US" sz="2200" b="1" baseline="30000" dirty="0">
                <a:solidFill>
                  <a:schemeClr val="bg1"/>
                </a:solidFill>
              </a:rPr>
              <a:t>th</a:t>
            </a:r>
            <a:r>
              <a:rPr lang="en-US" sz="2200" b="1" dirty="0">
                <a:solidFill>
                  <a:schemeClr val="bg1"/>
                </a:solidFill>
              </a:rPr>
              <a:t> </a:t>
            </a:r>
            <a:r>
              <a:rPr lang="en-US" sz="2200" dirty="0">
                <a:solidFill>
                  <a:schemeClr val="bg1"/>
                </a:solidFill>
              </a:rPr>
              <a:t>for victims who lost their lives due to domestic violence.</a:t>
            </a:r>
          </a:p>
          <a:p>
            <a:pPr marL="342900" indent="-342900">
              <a:spcAft>
                <a:spcPts val="600"/>
              </a:spcAft>
              <a:buFont typeface="Wingdings" panose="05000000000000000000" pitchFamily="2" charset="2"/>
              <a:buChar char="Ø"/>
            </a:pPr>
            <a:r>
              <a:rPr lang="en-US" sz="2100" dirty="0">
                <a:solidFill>
                  <a:schemeClr val="bg1"/>
                </a:solidFill>
              </a:rPr>
              <a:t>Over </a:t>
            </a:r>
            <a:r>
              <a:rPr lang="en-US" sz="2100" b="1" dirty="0">
                <a:solidFill>
                  <a:schemeClr val="bg1"/>
                </a:solidFill>
              </a:rPr>
              <a:t>100</a:t>
            </a:r>
            <a:r>
              <a:rPr lang="en-US" sz="2100" dirty="0">
                <a:solidFill>
                  <a:schemeClr val="bg1"/>
                </a:solidFill>
              </a:rPr>
              <a:t> students visited the table to learn more about the mission of </a:t>
            </a:r>
            <a:r>
              <a:rPr lang="en-US" sz="2100" dirty="0" err="1">
                <a:solidFill>
                  <a:schemeClr val="bg1"/>
                </a:solidFill>
              </a:rPr>
              <a:t>Zonta</a:t>
            </a:r>
            <a:r>
              <a:rPr lang="en-US" sz="2100" dirty="0">
                <a:solidFill>
                  <a:schemeClr val="bg1"/>
                </a:solidFill>
              </a:rPr>
              <a:t>, specifically how the organization works to improve the lives of women and girls. </a:t>
            </a:r>
            <a:r>
              <a:rPr lang="en-US" sz="2100" dirty="0" err="1">
                <a:solidFill>
                  <a:schemeClr val="bg1"/>
                </a:solidFill>
              </a:rPr>
              <a:t>Zonta</a:t>
            </a:r>
            <a:r>
              <a:rPr lang="en-US" sz="2100" dirty="0">
                <a:solidFill>
                  <a:schemeClr val="bg1"/>
                </a:solidFill>
              </a:rPr>
              <a:t> also addresses many of the UN's 17 Sustainable Development Goals, including gender equity.</a:t>
            </a:r>
          </a:p>
          <a:p>
            <a:pPr marL="342900" indent="-342900">
              <a:spcAft>
                <a:spcPts val="1200"/>
              </a:spcAft>
              <a:buFont typeface="Wingdings" panose="05000000000000000000" pitchFamily="2" charset="2"/>
              <a:buChar char="Ø"/>
            </a:pPr>
            <a:r>
              <a:rPr lang="en-US" sz="2100" b="1" dirty="0">
                <a:solidFill>
                  <a:schemeClr val="bg1"/>
                </a:solidFill>
              </a:rPr>
              <a:t>Ten</a:t>
            </a:r>
            <a:r>
              <a:rPr lang="en-US" sz="2100" dirty="0">
                <a:solidFill>
                  <a:schemeClr val="bg1"/>
                </a:solidFill>
              </a:rPr>
              <a:t> students expressed interest in joining COC's Golden Z Chapter, which is led by faculty advisors Patty Robinson, Faculty Director, Civic and Community Engagement and </a:t>
            </a:r>
            <a:r>
              <a:rPr lang="en-US" sz="2100" dirty="0" err="1">
                <a:solidFill>
                  <a:schemeClr val="bg1"/>
                </a:solidFill>
              </a:rPr>
              <a:t>Jessical</a:t>
            </a:r>
            <a:r>
              <a:rPr lang="en-US" sz="2100" dirty="0">
                <a:solidFill>
                  <a:schemeClr val="bg1"/>
                </a:solidFill>
              </a:rPr>
              <a:t> Edmond, ESL Instructor and co-lead of the Civic and Community Engagement Steering Committee</a:t>
            </a:r>
            <a:r>
              <a:rPr lang="en-US" sz="2200" dirty="0">
                <a:solidFill>
                  <a:schemeClr val="bg1"/>
                </a:solidFill>
              </a:rPr>
              <a:t>.</a:t>
            </a:r>
          </a:p>
        </p:txBody>
      </p:sp>
      <p:pic>
        <p:nvPicPr>
          <p:cNvPr id="4" name="Picture 3">
            <a:extLst>
              <a:ext uri="{FF2B5EF4-FFF2-40B4-BE49-F238E27FC236}">
                <a16:creationId xmlns:a16="http://schemas.microsoft.com/office/drawing/2014/main" id="{D821FD58-DED3-427F-8FF1-23CF1794A8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2068" y="3681113"/>
            <a:ext cx="4297944" cy="3220779"/>
          </a:xfrm>
          <a:prstGeom prst="rect">
            <a:avLst/>
          </a:prstGeom>
        </p:spPr>
      </p:pic>
      <p:pic>
        <p:nvPicPr>
          <p:cNvPr id="6" name="Picture 5">
            <a:extLst>
              <a:ext uri="{FF2B5EF4-FFF2-40B4-BE49-F238E27FC236}">
                <a16:creationId xmlns:a16="http://schemas.microsoft.com/office/drawing/2014/main" id="{8135935F-4AA8-4E14-97C8-8094AB2DD8FD}"/>
              </a:ext>
            </a:extLst>
          </p:cNvPr>
          <p:cNvPicPr>
            <a:picLocks noChangeAspect="1"/>
          </p:cNvPicPr>
          <p:nvPr/>
        </p:nvPicPr>
        <p:blipFill>
          <a:blip r:embed="rId6"/>
          <a:stretch>
            <a:fillRect/>
          </a:stretch>
        </p:blipFill>
        <p:spPr>
          <a:xfrm>
            <a:off x="9290052" y="-33180"/>
            <a:ext cx="2901948" cy="3755461"/>
          </a:xfrm>
          <a:prstGeom prst="rect">
            <a:avLst/>
          </a:prstGeom>
        </p:spPr>
      </p:pic>
      <p:pic>
        <p:nvPicPr>
          <p:cNvPr id="9" name="Picture 8">
            <a:extLst>
              <a:ext uri="{FF2B5EF4-FFF2-40B4-BE49-F238E27FC236}">
                <a16:creationId xmlns:a16="http://schemas.microsoft.com/office/drawing/2014/main" id="{B6CA9635-227A-4729-9768-13A724A42989}"/>
              </a:ext>
            </a:extLst>
          </p:cNvPr>
          <p:cNvPicPr>
            <a:picLocks noChangeAspect="1"/>
          </p:cNvPicPr>
          <p:nvPr/>
        </p:nvPicPr>
        <p:blipFill>
          <a:blip r:embed="rId7"/>
          <a:stretch>
            <a:fillRect/>
          </a:stretch>
        </p:blipFill>
        <p:spPr>
          <a:xfrm>
            <a:off x="9058384" y="6150803"/>
            <a:ext cx="3133616" cy="707197"/>
          </a:xfrm>
          <a:prstGeom prst="rect">
            <a:avLst/>
          </a:prstGeom>
        </p:spPr>
      </p:pic>
      <p:pic>
        <p:nvPicPr>
          <p:cNvPr id="10" name="Picture 9">
            <a:extLst>
              <a:ext uri="{FF2B5EF4-FFF2-40B4-BE49-F238E27FC236}">
                <a16:creationId xmlns:a16="http://schemas.microsoft.com/office/drawing/2014/main" id="{9F3A518A-3137-49F3-9E2F-D0A4FB7FC5EC}"/>
              </a:ext>
            </a:extLst>
          </p:cNvPr>
          <p:cNvPicPr>
            <a:picLocks noChangeAspect="1"/>
          </p:cNvPicPr>
          <p:nvPr/>
        </p:nvPicPr>
        <p:blipFill>
          <a:blip r:embed="rId8"/>
          <a:stretch>
            <a:fillRect/>
          </a:stretch>
        </p:blipFill>
        <p:spPr>
          <a:xfrm>
            <a:off x="7142412" y="185854"/>
            <a:ext cx="1859441" cy="2481287"/>
          </a:xfrm>
          <a:prstGeom prst="rect">
            <a:avLst/>
          </a:prstGeom>
        </p:spPr>
      </p:pic>
    </p:spTree>
    <p:extLst>
      <p:ext uri="{BB962C8B-B14F-4D97-AF65-F5344CB8AC3E}">
        <p14:creationId xmlns:p14="http://schemas.microsoft.com/office/powerpoint/2010/main" val="3691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76240"/>
          </a:xfrm>
          <a:prstGeom prst="rect">
            <a:avLst/>
          </a:prstGeom>
        </p:spPr>
      </p:pic>
      <p:sp>
        <p:nvSpPr>
          <p:cNvPr id="3" name="Title 1"/>
          <p:cNvSpPr txBox="1">
            <a:spLocks/>
          </p:cNvSpPr>
          <p:nvPr/>
        </p:nvSpPr>
        <p:spPr>
          <a:xfrm>
            <a:off x="229036" y="159651"/>
            <a:ext cx="6933047"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Job Fair Attracts Large Crowd</a:t>
            </a:r>
          </a:p>
        </p:txBody>
      </p:sp>
      <p:sp>
        <p:nvSpPr>
          <p:cNvPr id="7" name="Slide Number Placeholder 6"/>
          <p:cNvSpPr>
            <a:spLocks noGrp="1"/>
          </p:cNvSpPr>
          <p:nvPr>
            <p:ph type="sldNum" sz="quarter" idx="12"/>
          </p:nvPr>
        </p:nvSpPr>
        <p:spPr/>
        <p:txBody>
          <a:bodyPr/>
          <a:lstStyle/>
          <a:p>
            <a:fld id="{90D7E843-1787-4205-9F70-5CA751DF39EC}" type="slidenum">
              <a:rPr lang="en-US" smtClean="0"/>
              <a:t>29</a:t>
            </a:fld>
            <a:endParaRPr lang="en-US"/>
          </a:p>
        </p:txBody>
      </p:sp>
      <p:sp>
        <p:nvSpPr>
          <p:cNvPr id="11" name="TextBox 10"/>
          <p:cNvSpPr txBox="1"/>
          <p:nvPr/>
        </p:nvSpPr>
        <p:spPr>
          <a:xfrm>
            <a:off x="249129" y="964074"/>
            <a:ext cx="5846871" cy="4693593"/>
          </a:xfrm>
          <a:prstGeom prst="rect">
            <a:avLst/>
          </a:prstGeom>
          <a:noFill/>
        </p:spPr>
        <p:txBody>
          <a:bodyPr wrap="square" rtlCol="0">
            <a:spAutoFit/>
          </a:bodyPr>
          <a:lstStyle/>
          <a:p>
            <a:pPr>
              <a:spcAft>
                <a:spcPts val="1200"/>
              </a:spcAft>
            </a:pPr>
            <a:r>
              <a:rPr lang="en-US" sz="2300" dirty="0">
                <a:solidFill>
                  <a:schemeClr val="bg1"/>
                </a:solidFill>
              </a:rPr>
              <a:t>A record </a:t>
            </a:r>
            <a:r>
              <a:rPr lang="en-US" sz="2300" b="1" dirty="0">
                <a:solidFill>
                  <a:schemeClr val="bg1"/>
                </a:solidFill>
              </a:rPr>
              <a:t>584</a:t>
            </a:r>
            <a:r>
              <a:rPr lang="en-US" sz="2300" dirty="0">
                <a:solidFill>
                  <a:schemeClr val="bg1"/>
                </a:solidFill>
              </a:rPr>
              <a:t> job seekers descended on the </a:t>
            </a:r>
            <a:r>
              <a:rPr lang="en-US" sz="2300" b="1" dirty="0">
                <a:solidFill>
                  <a:schemeClr val="bg1"/>
                </a:solidFill>
              </a:rPr>
              <a:t>West PE </a:t>
            </a:r>
            <a:r>
              <a:rPr lang="en-US" sz="2300" dirty="0">
                <a:solidFill>
                  <a:schemeClr val="bg1"/>
                </a:solidFill>
              </a:rPr>
              <a:t>gymnasium </a:t>
            </a:r>
            <a:r>
              <a:rPr lang="en-US" sz="2300" b="1" dirty="0">
                <a:solidFill>
                  <a:schemeClr val="bg1"/>
                </a:solidFill>
              </a:rPr>
              <a:t>Friday, Oct. 27</a:t>
            </a:r>
            <a:r>
              <a:rPr lang="en-US" sz="2300" b="1" baseline="30000" dirty="0">
                <a:solidFill>
                  <a:schemeClr val="bg1"/>
                </a:solidFill>
              </a:rPr>
              <a:t>th</a:t>
            </a:r>
            <a:r>
              <a:rPr lang="en-US" sz="2300" dirty="0">
                <a:solidFill>
                  <a:schemeClr val="bg1"/>
                </a:solidFill>
              </a:rPr>
              <a:t>, for the </a:t>
            </a:r>
            <a:r>
              <a:rPr lang="en-US" sz="2300" b="1" i="1" dirty="0">
                <a:solidFill>
                  <a:schemeClr val="bg1"/>
                </a:solidFill>
              </a:rPr>
              <a:t>Santa Clarita Job Fair</a:t>
            </a:r>
            <a:r>
              <a:rPr lang="en-US" sz="2300" dirty="0">
                <a:solidFill>
                  <a:schemeClr val="bg1"/>
                </a:solidFill>
              </a:rPr>
              <a:t>.</a:t>
            </a:r>
          </a:p>
          <a:p>
            <a:pPr marL="342900" indent="-342900">
              <a:buFont typeface="Wingdings" panose="05000000000000000000" pitchFamily="2" charset="2"/>
              <a:buChar char="Ø"/>
            </a:pPr>
            <a:r>
              <a:rPr lang="en-US" sz="2200" dirty="0">
                <a:solidFill>
                  <a:schemeClr val="bg1"/>
                </a:solidFill>
              </a:rPr>
              <a:t>Of those job seekers:</a:t>
            </a:r>
          </a:p>
          <a:p>
            <a:pPr marL="800100" lvl="1" indent="-342900">
              <a:buFont typeface="Courier New" panose="02070309020205020404" pitchFamily="49" charset="0"/>
              <a:buChar char="o"/>
            </a:pPr>
            <a:r>
              <a:rPr lang="en-US" sz="2200" b="1" dirty="0">
                <a:solidFill>
                  <a:schemeClr val="bg1"/>
                </a:solidFill>
              </a:rPr>
              <a:t>183</a:t>
            </a:r>
            <a:r>
              <a:rPr lang="en-US" sz="2200" dirty="0">
                <a:solidFill>
                  <a:schemeClr val="bg1"/>
                </a:solidFill>
              </a:rPr>
              <a:t> were Current COC Students	.</a:t>
            </a:r>
          </a:p>
          <a:p>
            <a:pPr marL="800100" lvl="1" indent="-342900">
              <a:buFont typeface="Courier New" panose="02070309020205020404" pitchFamily="49" charset="0"/>
              <a:buChar char="o"/>
            </a:pPr>
            <a:r>
              <a:rPr lang="en-US" sz="2200" b="1" dirty="0">
                <a:solidFill>
                  <a:schemeClr val="bg1"/>
                </a:solidFill>
              </a:rPr>
              <a:t>401</a:t>
            </a:r>
            <a:r>
              <a:rPr lang="en-US" sz="2200" dirty="0">
                <a:solidFill>
                  <a:schemeClr val="bg1"/>
                </a:solidFill>
              </a:rPr>
              <a:t> were Community Members, </a:t>
            </a:r>
            <a:r>
              <a:rPr lang="en-US" sz="2200" b="1" dirty="0">
                <a:solidFill>
                  <a:schemeClr val="bg1"/>
                </a:solidFill>
              </a:rPr>
              <a:t>161</a:t>
            </a:r>
            <a:r>
              <a:rPr lang="en-US" sz="2200" dirty="0">
                <a:solidFill>
                  <a:schemeClr val="bg1"/>
                </a:solidFill>
              </a:rPr>
              <a:t> of which were COC </a:t>
            </a:r>
            <a:r>
              <a:rPr lang="en-US" sz="2200" b="1" dirty="0">
                <a:solidFill>
                  <a:schemeClr val="bg1"/>
                </a:solidFill>
              </a:rPr>
              <a:t>Alumni</a:t>
            </a:r>
            <a:r>
              <a:rPr lang="en-US" sz="2200" dirty="0">
                <a:solidFill>
                  <a:schemeClr val="bg1"/>
                </a:solidFill>
              </a:rPr>
              <a:t> and </a:t>
            </a:r>
            <a:r>
              <a:rPr lang="en-US" sz="2200" b="1" dirty="0">
                <a:solidFill>
                  <a:schemeClr val="bg1"/>
                </a:solidFill>
              </a:rPr>
              <a:t>20</a:t>
            </a:r>
            <a:r>
              <a:rPr lang="en-US" sz="2200" dirty="0">
                <a:solidFill>
                  <a:schemeClr val="bg1"/>
                </a:solidFill>
              </a:rPr>
              <a:t> were </a:t>
            </a:r>
            <a:r>
              <a:rPr lang="en-US" sz="2200" b="1" dirty="0">
                <a:solidFill>
                  <a:schemeClr val="bg1"/>
                </a:solidFill>
              </a:rPr>
              <a:t>Veterans</a:t>
            </a:r>
            <a:r>
              <a:rPr lang="en-US" sz="2200" dirty="0">
                <a:solidFill>
                  <a:schemeClr val="bg1"/>
                </a:solidFill>
              </a:rPr>
              <a:t>.</a:t>
            </a:r>
          </a:p>
          <a:p>
            <a:pPr marL="342900" indent="-342900">
              <a:spcAft>
                <a:spcPts val="1200"/>
              </a:spcAft>
              <a:buFont typeface="Wingdings" panose="05000000000000000000" pitchFamily="2" charset="2"/>
              <a:buChar char="Ø"/>
            </a:pPr>
            <a:r>
              <a:rPr lang="en-US" sz="2200" b="1" dirty="0">
                <a:solidFill>
                  <a:schemeClr val="bg1"/>
                </a:solidFill>
              </a:rPr>
              <a:t>110</a:t>
            </a:r>
            <a:r>
              <a:rPr lang="en-US" sz="2200" dirty="0">
                <a:solidFill>
                  <a:schemeClr val="bg1"/>
                </a:solidFill>
              </a:rPr>
              <a:t> companies were represented at the Job Fair as well our partners – City of Santa Clarita, SCV Chamber of Commerce, America's Job Center of California, and the SCV Economic Development Corp.</a:t>
            </a:r>
          </a:p>
        </p:txBody>
      </p:sp>
      <p:pic>
        <p:nvPicPr>
          <p:cNvPr id="4" name="Picture 3">
            <a:extLst>
              <a:ext uri="{FF2B5EF4-FFF2-40B4-BE49-F238E27FC236}">
                <a16:creationId xmlns:a16="http://schemas.microsoft.com/office/drawing/2014/main" id="{A33E8600-2883-4091-B571-60EF3E8EC770}"/>
              </a:ext>
            </a:extLst>
          </p:cNvPr>
          <p:cNvPicPr>
            <a:picLocks noChangeAspect="1"/>
          </p:cNvPicPr>
          <p:nvPr/>
        </p:nvPicPr>
        <p:blipFill>
          <a:blip r:embed="rId4"/>
          <a:stretch>
            <a:fillRect/>
          </a:stretch>
        </p:blipFill>
        <p:spPr>
          <a:xfrm>
            <a:off x="3172564" y="5531193"/>
            <a:ext cx="3667444" cy="1224630"/>
          </a:xfrm>
          <a:prstGeom prst="rect">
            <a:avLst/>
          </a:prstGeom>
        </p:spPr>
      </p:pic>
      <p:pic>
        <p:nvPicPr>
          <p:cNvPr id="5" name="Picture 4">
            <a:extLst>
              <a:ext uri="{FF2B5EF4-FFF2-40B4-BE49-F238E27FC236}">
                <a16:creationId xmlns:a16="http://schemas.microsoft.com/office/drawing/2014/main" id="{DF9D7B50-4A7A-4DF2-8000-141211AEF0B4}"/>
              </a:ext>
            </a:extLst>
          </p:cNvPr>
          <p:cNvPicPr>
            <a:picLocks noChangeAspect="1"/>
          </p:cNvPicPr>
          <p:nvPr/>
        </p:nvPicPr>
        <p:blipFill>
          <a:blip r:embed="rId5"/>
          <a:stretch>
            <a:fillRect/>
          </a:stretch>
        </p:blipFill>
        <p:spPr>
          <a:xfrm>
            <a:off x="6684976" y="73857"/>
            <a:ext cx="5419048" cy="6019048"/>
          </a:xfrm>
          <a:prstGeom prst="rect">
            <a:avLst/>
          </a:prstGeom>
        </p:spPr>
      </p:pic>
    </p:spTree>
    <p:extLst>
      <p:ext uri="{BB962C8B-B14F-4D97-AF65-F5344CB8AC3E}">
        <p14:creationId xmlns:p14="http://schemas.microsoft.com/office/powerpoint/2010/main" val="395070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38612"/>
            <a:ext cx="12272448" cy="7003856"/>
          </a:xfrm>
          <a:prstGeom prst="rect">
            <a:avLst/>
          </a:prstGeom>
        </p:spPr>
      </p:pic>
      <p:sp>
        <p:nvSpPr>
          <p:cNvPr id="3" name="Title 1"/>
          <p:cNvSpPr txBox="1">
            <a:spLocks/>
          </p:cNvSpPr>
          <p:nvPr/>
        </p:nvSpPr>
        <p:spPr>
          <a:xfrm>
            <a:off x="432680" y="213830"/>
            <a:ext cx="11093013"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chemeClr val="bg1"/>
                </a:solidFill>
                <a:latin typeface="Calibri" panose="020F0502020204030204" pitchFamily="34" charset="0"/>
                <a:cs typeface="Calibri" panose="020F0502020204030204" pitchFamily="34" charset="0"/>
              </a:rPr>
              <a:t>'cul-de-sac' Hauls in Awards</a:t>
            </a:r>
          </a:p>
        </p:txBody>
      </p:sp>
      <p:sp>
        <p:nvSpPr>
          <p:cNvPr id="7" name="Slide Number Placeholder 6"/>
          <p:cNvSpPr>
            <a:spLocks noGrp="1"/>
          </p:cNvSpPr>
          <p:nvPr>
            <p:ph type="sldNum" sz="quarter" idx="12"/>
          </p:nvPr>
        </p:nvSpPr>
        <p:spPr/>
        <p:txBody>
          <a:bodyPr/>
          <a:lstStyle/>
          <a:p>
            <a:fld id="{90D7E843-1787-4205-9F70-5CA751DF39EC}" type="slidenum">
              <a:rPr lang="en-US" smtClean="0"/>
              <a:t>3</a:t>
            </a:fld>
            <a:endParaRPr lang="en-US" dirty="0"/>
          </a:p>
        </p:txBody>
      </p:sp>
      <p:sp>
        <p:nvSpPr>
          <p:cNvPr id="11" name="TextBox 10"/>
          <p:cNvSpPr txBox="1"/>
          <p:nvPr/>
        </p:nvSpPr>
        <p:spPr>
          <a:xfrm>
            <a:off x="829340" y="2887565"/>
            <a:ext cx="10696353" cy="3270126"/>
          </a:xfrm>
          <a:prstGeom prst="rect">
            <a:avLst/>
          </a:prstGeom>
          <a:noFill/>
        </p:spPr>
        <p:txBody>
          <a:bodyPr wrap="square" rtlCol="0">
            <a:spAutoFit/>
          </a:bodyPr>
          <a:lstStyle/>
          <a:p>
            <a:pPr>
              <a:spcAft>
                <a:spcPts val="1200"/>
              </a:spcAft>
            </a:pPr>
            <a:r>
              <a:rPr lang="en-US" sz="2300" dirty="0">
                <a:solidFill>
                  <a:schemeClr val="bg1"/>
                </a:solidFill>
              </a:rPr>
              <a:t>College of the Canyons' student-produced literary magazine, "</a:t>
            </a:r>
            <a:r>
              <a:rPr lang="en-US" sz="2300" b="1" i="1" dirty="0">
                <a:solidFill>
                  <a:schemeClr val="bg1"/>
                </a:solidFill>
              </a:rPr>
              <a:t>cul-de-sac</a:t>
            </a:r>
            <a:r>
              <a:rPr lang="en-US" sz="2300" dirty="0">
                <a:solidFill>
                  <a:schemeClr val="bg1"/>
                </a:solidFill>
              </a:rPr>
              <a:t>," was honored with a second-place award by the </a:t>
            </a:r>
            <a:r>
              <a:rPr lang="en-US" sz="2300" b="1" dirty="0">
                <a:solidFill>
                  <a:schemeClr val="bg1"/>
                </a:solidFill>
              </a:rPr>
              <a:t>Community College Humanities Association Literary Magazine Competition</a:t>
            </a:r>
            <a:r>
              <a:rPr lang="en-US" sz="2300" dirty="0">
                <a:solidFill>
                  <a:schemeClr val="bg1"/>
                </a:solidFill>
              </a:rPr>
              <a:t>. Five students also received individual awards:</a:t>
            </a:r>
          </a:p>
          <a:p>
            <a:pPr marL="342900" indent="-342900">
              <a:spcAft>
                <a:spcPts val="1200"/>
              </a:spcAft>
              <a:buFont typeface="Wingdings" panose="05000000000000000000" pitchFamily="2" charset="2"/>
              <a:buChar char="Ø"/>
            </a:pPr>
            <a:r>
              <a:rPr lang="en-US" sz="2200" dirty="0">
                <a:solidFill>
                  <a:schemeClr val="bg1"/>
                </a:solidFill>
              </a:rPr>
              <a:t>First Place, Fiction: </a:t>
            </a:r>
            <a:r>
              <a:rPr lang="en-US" sz="2200" b="1" dirty="0">
                <a:solidFill>
                  <a:schemeClr val="bg1"/>
                </a:solidFill>
              </a:rPr>
              <a:t>Ben Stanton</a:t>
            </a:r>
            <a:r>
              <a:rPr lang="en-US" sz="2200" dirty="0">
                <a:solidFill>
                  <a:schemeClr val="bg1"/>
                </a:solidFill>
              </a:rPr>
              <a:t>, "</a:t>
            </a:r>
            <a:r>
              <a:rPr lang="en-US" sz="2200" i="1" dirty="0">
                <a:solidFill>
                  <a:schemeClr val="bg1"/>
                </a:solidFill>
              </a:rPr>
              <a:t>Next Stop</a:t>
            </a:r>
            <a:r>
              <a:rPr lang="en-US" sz="2200" dirty="0">
                <a:solidFill>
                  <a:schemeClr val="bg1"/>
                </a:solidFill>
              </a:rPr>
              <a:t>".</a:t>
            </a:r>
          </a:p>
          <a:p>
            <a:pPr marL="342900" indent="-342900">
              <a:spcAft>
                <a:spcPts val="300"/>
              </a:spcAft>
              <a:buFont typeface="Wingdings" panose="05000000000000000000" pitchFamily="2" charset="2"/>
              <a:buChar char="Ø"/>
            </a:pPr>
            <a:r>
              <a:rPr lang="en-US" sz="2200" dirty="0">
                <a:solidFill>
                  <a:schemeClr val="bg1"/>
                </a:solidFill>
              </a:rPr>
              <a:t>First Place, Art: </a:t>
            </a:r>
            <a:r>
              <a:rPr lang="en-US" sz="2200" b="1" dirty="0">
                <a:solidFill>
                  <a:schemeClr val="bg1"/>
                </a:solidFill>
              </a:rPr>
              <a:t>Amy Lin </a:t>
            </a:r>
            <a:r>
              <a:rPr lang="en-US" sz="2200" b="1" dirty="0" err="1">
                <a:solidFill>
                  <a:schemeClr val="bg1"/>
                </a:solidFill>
              </a:rPr>
              <a:t>Taing</a:t>
            </a:r>
            <a:r>
              <a:rPr lang="en-US" sz="2200" dirty="0">
                <a:solidFill>
                  <a:schemeClr val="bg1"/>
                </a:solidFill>
              </a:rPr>
              <a:t>, "</a:t>
            </a:r>
            <a:r>
              <a:rPr lang="en-US" sz="2200" i="1" dirty="0">
                <a:solidFill>
                  <a:schemeClr val="bg1"/>
                </a:solidFill>
              </a:rPr>
              <a:t>Busy Kitty Cafe</a:t>
            </a:r>
            <a:r>
              <a:rPr lang="en-US" sz="2200" dirty="0">
                <a:solidFill>
                  <a:schemeClr val="bg1"/>
                </a:solidFill>
              </a:rPr>
              <a:t>" </a:t>
            </a:r>
          </a:p>
          <a:p>
            <a:pPr marL="342900" indent="-342900">
              <a:spcAft>
                <a:spcPts val="300"/>
              </a:spcAft>
              <a:buFont typeface="Wingdings" panose="05000000000000000000" pitchFamily="2" charset="2"/>
              <a:buChar char="Ø"/>
            </a:pPr>
            <a:r>
              <a:rPr lang="en-US" sz="2200" dirty="0">
                <a:solidFill>
                  <a:schemeClr val="bg1"/>
                </a:solidFill>
              </a:rPr>
              <a:t>First Place, Photo: </a:t>
            </a:r>
            <a:r>
              <a:rPr lang="en-US" sz="2200" b="1" dirty="0">
                <a:solidFill>
                  <a:schemeClr val="bg1"/>
                </a:solidFill>
              </a:rPr>
              <a:t>Neal </a:t>
            </a:r>
            <a:r>
              <a:rPr lang="en-US" sz="2200" b="1" dirty="0" err="1">
                <a:solidFill>
                  <a:schemeClr val="bg1"/>
                </a:solidFill>
              </a:rPr>
              <a:t>Lightfeldt</a:t>
            </a:r>
            <a:r>
              <a:rPr lang="en-US" sz="2200" dirty="0">
                <a:solidFill>
                  <a:schemeClr val="bg1"/>
                </a:solidFill>
              </a:rPr>
              <a:t>, "</a:t>
            </a:r>
            <a:r>
              <a:rPr lang="en-US" sz="2200" i="1" dirty="0">
                <a:solidFill>
                  <a:schemeClr val="bg1"/>
                </a:solidFill>
              </a:rPr>
              <a:t>Sunset at COC #1</a:t>
            </a:r>
            <a:r>
              <a:rPr lang="en-US" sz="2200" dirty="0">
                <a:solidFill>
                  <a:schemeClr val="bg1"/>
                </a:solidFill>
              </a:rPr>
              <a:t>"</a:t>
            </a:r>
          </a:p>
          <a:p>
            <a:pPr marL="342900" indent="-342900">
              <a:spcAft>
                <a:spcPts val="300"/>
              </a:spcAft>
              <a:buFont typeface="Wingdings" panose="05000000000000000000" pitchFamily="2" charset="2"/>
              <a:buChar char="Ø"/>
            </a:pPr>
            <a:r>
              <a:rPr lang="en-US" sz="2200" dirty="0">
                <a:solidFill>
                  <a:schemeClr val="bg1"/>
                </a:solidFill>
              </a:rPr>
              <a:t>First Place, Music: </a:t>
            </a:r>
            <a:r>
              <a:rPr lang="en-US" sz="2200" b="1" dirty="0">
                <a:solidFill>
                  <a:schemeClr val="bg1"/>
                </a:solidFill>
              </a:rPr>
              <a:t>Johnny Diaz</a:t>
            </a:r>
            <a:r>
              <a:rPr lang="en-US" sz="2200" dirty="0">
                <a:solidFill>
                  <a:schemeClr val="bg1"/>
                </a:solidFill>
              </a:rPr>
              <a:t>, "</a:t>
            </a:r>
            <a:r>
              <a:rPr lang="en-US" sz="2200" i="1" dirty="0" err="1">
                <a:solidFill>
                  <a:schemeClr val="bg1"/>
                </a:solidFill>
              </a:rPr>
              <a:t>ChillTopZone</a:t>
            </a:r>
            <a:r>
              <a:rPr lang="en-US" sz="2200" dirty="0">
                <a:solidFill>
                  <a:schemeClr val="bg1"/>
                </a:solidFill>
              </a:rPr>
              <a:t>"</a:t>
            </a:r>
          </a:p>
          <a:p>
            <a:pPr marL="342900" indent="-342900">
              <a:spcAft>
                <a:spcPts val="300"/>
              </a:spcAft>
              <a:buFont typeface="Wingdings" panose="05000000000000000000" pitchFamily="2" charset="2"/>
              <a:buChar char="Ø"/>
            </a:pPr>
            <a:r>
              <a:rPr lang="en-US" sz="2200" dirty="0">
                <a:solidFill>
                  <a:schemeClr val="bg1"/>
                </a:solidFill>
              </a:rPr>
              <a:t>Second Place, Fiction: </a:t>
            </a:r>
            <a:r>
              <a:rPr lang="en-US" sz="2200" b="1" dirty="0">
                <a:solidFill>
                  <a:schemeClr val="bg1"/>
                </a:solidFill>
              </a:rPr>
              <a:t>Javier Serrano</a:t>
            </a:r>
            <a:r>
              <a:rPr lang="en-US" sz="2200" dirty="0">
                <a:solidFill>
                  <a:schemeClr val="bg1"/>
                </a:solidFill>
              </a:rPr>
              <a:t>, "</a:t>
            </a:r>
            <a:r>
              <a:rPr lang="en-US" sz="2200" i="1" dirty="0">
                <a:solidFill>
                  <a:schemeClr val="bg1"/>
                </a:solidFill>
              </a:rPr>
              <a:t>Orphan of the Universe</a:t>
            </a:r>
            <a:r>
              <a:rPr lang="en-US" sz="2200" dirty="0">
                <a:solidFill>
                  <a:schemeClr val="bg1"/>
                </a:solidFill>
              </a:rPr>
              <a:t>"</a:t>
            </a:r>
          </a:p>
        </p:txBody>
      </p:sp>
      <p:pic>
        <p:nvPicPr>
          <p:cNvPr id="4" name="Picture 3">
            <a:extLst>
              <a:ext uri="{FF2B5EF4-FFF2-40B4-BE49-F238E27FC236}">
                <a16:creationId xmlns:a16="http://schemas.microsoft.com/office/drawing/2014/main" id="{15D0D954-B4C7-4FCC-B6B0-A10D14AAD517}"/>
              </a:ext>
            </a:extLst>
          </p:cNvPr>
          <p:cNvPicPr>
            <a:picLocks noChangeAspect="1"/>
          </p:cNvPicPr>
          <p:nvPr/>
        </p:nvPicPr>
        <p:blipFill>
          <a:blip r:embed="rId3"/>
          <a:stretch>
            <a:fillRect/>
          </a:stretch>
        </p:blipFill>
        <p:spPr>
          <a:xfrm>
            <a:off x="3344434" y="879383"/>
            <a:ext cx="5419048" cy="1809524"/>
          </a:xfrm>
          <a:prstGeom prst="rect">
            <a:avLst/>
          </a:prstGeom>
        </p:spPr>
      </p:pic>
    </p:spTree>
    <p:extLst>
      <p:ext uri="{BB962C8B-B14F-4D97-AF65-F5344CB8AC3E}">
        <p14:creationId xmlns:p14="http://schemas.microsoft.com/office/powerpoint/2010/main" val="288402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11903"/>
            <a:ext cx="12272448" cy="6976229"/>
          </a:xfrm>
          <a:prstGeom prst="rect">
            <a:avLst/>
          </a:prstGeom>
        </p:spPr>
      </p:pic>
      <p:sp>
        <p:nvSpPr>
          <p:cNvPr id="3" name="Title 1"/>
          <p:cNvSpPr txBox="1">
            <a:spLocks/>
          </p:cNvSpPr>
          <p:nvPr/>
        </p:nvSpPr>
        <p:spPr>
          <a:xfrm>
            <a:off x="370314" y="192041"/>
            <a:ext cx="10846871"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Patrons of the Arts VIP Experience</a:t>
            </a:r>
          </a:p>
        </p:txBody>
      </p:sp>
      <p:sp>
        <p:nvSpPr>
          <p:cNvPr id="11" name="TextBox 10"/>
          <p:cNvSpPr txBox="1"/>
          <p:nvPr/>
        </p:nvSpPr>
        <p:spPr>
          <a:xfrm>
            <a:off x="489250" y="2533356"/>
            <a:ext cx="3885597" cy="3431709"/>
          </a:xfrm>
          <a:prstGeom prst="rect">
            <a:avLst/>
          </a:prstGeom>
          <a:noFill/>
        </p:spPr>
        <p:txBody>
          <a:bodyPr wrap="square" rtlCol="0">
            <a:spAutoFit/>
          </a:bodyPr>
          <a:lstStyle/>
          <a:p>
            <a:pPr>
              <a:spcAft>
                <a:spcPts val="600"/>
              </a:spcAft>
            </a:pPr>
            <a:r>
              <a:rPr lang="en-US" sz="2300" dirty="0">
                <a:solidFill>
                  <a:schemeClr val="bg1"/>
                </a:solidFill>
              </a:rPr>
              <a:t>On </a:t>
            </a:r>
            <a:r>
              <a:rPr lang="en-US" sz="2300" b="1" dirty="0">
                <a:solidFill>
                  <a:schemeClr val="bg1"/>
                </a:solidFill>
              </a:rPr>
              <a:t>October 27</a:t>
            </a:r>
            <a:r>
              <a:rPr lang="en-US" sz="2300" b="1" baseline="30000" dirty="0">
                <a:solidFill>
                  <a:schemeClr val="bg1"/>
                </a:solidFill>
              </a:rPr>
              <a:t>th</a:t>
            </a:r>
            <a:r>
              <a:rPr lang="en-US" sz="2300" b="1" dirty="0">
                <a:solidFill>
                  <a:schemeClr val="bg1"/>
                </a:solidFill>
              </a:rPr>
              <a:t> </a:t>
            </a:r>
            <a:r>
              <a:rPr lang="en-US" sz="2300" dirty="0">
                <a:solidFill>
                  <a:schemeClr val="bg1"/>
                </a:solidFill>
              </a:rPr>
              <a:t>our </a:t>
            </a:r>
            <a:r>
              <a:rPr lang="en-US" sz="2300" b="1" i="1" dirty="0">
                <a:solidFill>
                  <a:schemeClr val="bg1"/>
                </a:solidFill>
              </a:rPr>
              <a:t>Patrons of the Arts </a:t>
            </a:r>
            <a:r>
              <a:rPr lang="en-US" sz="2300" dirty="0">
                <a:solidFill>
                  <a:schemeClr val="bg1"/>
                </a:solidFill>
              </a:rPr>
              <a:t>group was invited to attend a special </a:t>
            </a:r>
            <a:r>
              <a:rPr lang="en-US" sz="2300" b="1" dirty="0">
                <a:solidFill>
                  <a:schemeClr val="bg1"/>
                </a:solidFill>
              </a:rPr>
              <a:t>PAC</a:t>
            </a:r>
            <a:r>
              <a:rPr lang="en-US" sz="2300" dirty="0">
                <a:solidFill>
                  <a:schemeClr val="bg1"/>
                </a:solidFill>
              </a:rPr>
              <a:t> </a:t>
            </a:r>
            <a:r>
              <a:rPr lang="en-US" sz="2300" b="1" i="1" dirty="0">
                <a:solidFill>
                  <a:schemeClr val="bg1"/>
                </a:solidFill>
              </a:rPr>
              <a:t>VIP Pre-Show Experience</a:t>
            </a:r>
            <a:r>
              <a:rPr lang="en-US" sz="2300" dirty="0">
                <a:solidFill>
                  <a:schemeClr val="bg1"/>
                </a:solidFill>
              </a:rPr>
              <a:t> with the </a:t>
            </a:r>
            <a:r>
              <a:rPr lang="en-US" sz="2300" b="1" dirty="0">
                <a:solidFill>
                  <a:schemeClr val="bg1"/>
                </a:solidFill>
              </a:rPr>
              <a:t>Gin Blossoms </a:t>
            </a:r>
            <a:r>
              <a:rPr lang="en-US" sz="2300" dirty="0">
                <a:solidFill>
                  <a:schemeClr val="bg1"/>
                </a:solidFill>
              </a:rPr>
              <a:t>band before the doors opened to the </a:t>
            </a:r>
            <a:r>
              <a:rPr lang="en-US" sz="2300" b="1" dirty="0">
                <a:solidFill>
                  <a:schemeClr val="bg1"/>
                </a:solidFill>
              </a:rPr>
              <a:t>800+</a:t>
            </a:r>
            <a:r>
              <a:rPr lang="en-US" sz="2300" dirty="0">
                <a:solidFill>
                  <a:schemeClr val="bg1"/>
                </a:solidFill>
              </a:rPr>
              <a:t> attendee concert. </a:t>
            </a:r>
          </a:p>
          <a:p>
            <a:pPr>
              <a:spcAft>
                <a:spcPts val="600"/>
              </a:spcAft>
            </a:pPr>
            <a:endParaRPr lang="en-US" sz="2300" dirty="0">
              <a:solidFill>
                <a:schemeClr val="bg1"/>
              </a:solidFill>
            </a:endParaRPr>
          </a:p>
          <a:p>
            <a:pPr>
              <a:spcAft>
                <a:spcPts val="600"/>
              </a:spcAft>
            </a:pPr>
            <a:r>
              <a:rPr lang="en-US" sz="2300" dirty="0">
                <a:solidFill>
                  <a:schemeClr val="bg1"/>
                </a:solidFill>
              </a:rPr>
              <a:t>Yay, Doreen Shine!</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30</a:t>
            </a:fld>
            <a:endParaRPr lang="en-US"/>
          </a:p>
        </p:txBody>
      </p:sp>
      <p:pic>
        <p:nvPicPr>
          <p:cNvPr id="8" name="Picture 7">
            <a:extLst>
              <a:ext uri="{FF2B5EF4-FFF2-40B4-BE49-F238E27FC236}">
                <a16:creationId xmlns:a16="http://schemas.microsoft.com/office/drawing/2014/main" id="{1342EAE7-977E-4181-BAA0-E1610DB36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100" y="1523147"/>
            <a:ext cx="7300598" cy="4753475"/>
          </a:xfrm>
          <a:prstGeom prst="rect">
            <a:avLst/>
          </a:prstGeom>
        </p:spPr>
      </p:pic>
    </p:spTree>
    <p:extLst>
      <p:ext uri="{BB962C8B-B14F-4D97-AF65-F5344CB8AC3E}">
        <p14:creationId xmlns:p14="http://schemas.microsoft.com/office/powerpoint/2010/main" val="759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0"/>
            <a:ext cx="12267683" cy="6997506"/>
          </a:xfrm>
          <a:prstGeom prst="rect">
            <a:avLst/>
          </a:prstGeom>
        </p:spPr>
      </p:pic>
      <p:sp>
        <p:nvSpPr>
          <p:cNvPr id="3" name="Title 1"/>
          <p:cNvSpPr txBox="1">
            <a:spLocks/>
          </p:cNvSpPr>
          <p:nvPr/>
        </p:nvSpPr>
        <p:spPr>
          <a:xfrm>
            <a:off x="226410" y="136525"/>
            <a:ext cx="8691811"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solidFill>
                  <a:schemeClr val="bg1"/>
                </a:solidFill>
                <a:latin typeface="Calibri" panose="020F0502020204030204" pitchFamily="34" charset="0"/>
                <a:cs typeface="Calibri" panose="020F0502020204030204" pitchFamily="34" charset="0"/>
              </a:rPr>
              <a:t>“Día De Los Muertos” A Cultural </a:t>
            </a:r>
            <a:r>
              <a:rPr lang="es-ES" sz="4000" b="1" dirty="0" err="1">
                <a:solidFill>
                  <a:schemeClr val="bg1"/>
                </a:solidFill>
                <a:latin typeface="Calibri" panose="020F0502020204030204" pitchFamily="34" charset="0"/>
                <a:cs typeface="Calibri" panose="020F0502020204030204" pitchFamily="34" charset="0"/>
              </a:rPr>
              <a:t>Event</a:t>
            </a:r>
            <a:r>
              <a:rPr lang="es-ES" sz="4000" b="1" dirty="0">
                <a:solidFill>
                  <a:schemeClr val="bg1"/>
                </a:solidFill>
                <a:latin typeface="Calibri" panose="020F0502020204030204" pitchFamily="34" charset="0"/>
                <a:cs typeface="Calibri" panose="020F0502020204030204" pitchFamily="34" charset="0"/>
              </a:rPr>
              <a:t> </a:t>
            </a:r>
            <a:endParaRPr lang="en-US" sz="4000" b="1" dirty="0">
              <a:solidFill>
                <a:schemeClr val="bg1"/>
              </a:solidFill>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3598333" y="6492875"/>
            <a:ext cx="2743200" cy="365125"/>
          </a:xfrm>
        </p:spPr>
        <p:txBody>
          <a:bodyPr/>
          <a:lstStyle/>
          <a:p>
            <a:fld id="{90D7E843-1787-4205-9F70-5CA751DF39EC}" type="slidenum">
              <a:rPr lang="en-US" smtClean="0"/>
              <a:t>31</a:t>
            </a:fld>
            <a:endParaRPr lang="en-US" dirty="0"/>
          </a:p>
        </p:txBody>
      </p:sp>
      <p:sp>
        <p:nvSpPr>
          <p:cNvPr id="11" name="TextBox 10"/>
          <p:cNvSpPr txBox="1"/>
          <p:nvPr/>
        </p:nvSpPr>
        <p:spPr>
          <a:xfrm>
            <a:off x="226410" y="974537"/>
            <a:ext cx="6434294" cy="5863144"/>
          </a:xfrm>
          <a:prstGeom prst="rect">
            <a:avLst/>
          </a:prstGeom>
          <a:noFill/>
        </p:spPr>
        <p:txBody>
          <a:bodyPr wrap="square" rtlCol="0">
            <a:spAutoFit/>
          </a:bodyPr>
          <a:lstStyle/>
          <a:p>
            <a:pPr>
              <a:spcAft>
                <a:spcPts val="1200"/>
              </a:spcAft>
            </a:pPr>
            <a:r>
              <a:rPr lang="en-US" sz="2300" dirty="0">
                <a:solidFill>
                  <a:schemeClr val="bg1"/>
                </a:solidFill>
              </a:rPr>
              <a:t>On </a:t>
            </a:r>
            <a:r>
              <a:rPr lang="en-US" sz="2300" b="1" dirty="0">
                <a:solidFill>
                  <a:schemeClr val="bg1"/>
                </a:solidFill>
              </a:rPr>
              <a:t>Nov. 1</a:t>
            </a:r>
            <a:r>
              <a:rPr lang="en-US" sz="2300" b="1" baseline="30000" dirty="0">
                <a:solidFill>
                  <a:schemeClr val="bg1"/>
                </a:solidFill>
              </a:rPr>
              <a:t>st</a:t>
            </a:r>
            <a:r>
              <a:rPr lang="en-US" sz="2300" b="1" dirty="0">
                <a:solidFill>
                  <a:schemeClr val="bg1"/>
                </a:solidFill>
              </a:rPr>
              <a:t> </a:t>
            </a:r>
            <a:r>
              <a:rPr lang="en-US" sz="2300" dirty="0">
                <a:solidFill>
                  <a:schemeClr val="bg1"/>
                </a:solidFill>
              </a:rPr>
              <a:t>the </a:t>
            </a:r>
            <a:r>
              <a:rPr lang="en-US" sz="2300" b="1" dirty="0">
                <a:solidFill>
                  <a:schemeClr val="bg1"/>
                </a:solidFill>
              </a:rPr>
              <a:t>Intercultural Center</a:t>
            </a:r>
            <a:r>
              <a:rPr lang="en-US" sz="2300" dirty="0">
                <a:solidFill>
                  <a:schemeClr val="bg1"/>
                </a:solidFill>
              </a:rPr>
              <a:t>, in collaboration with ASG, hosted a traditional </a:t>
            </a:r>
            <a:r>
              <a:rPr lang="en-US" sz="2300" b="1" i="1" dirty="0" err="1">
                <a:solidFill>
                  <a:schemeClr val="bg1"/>
                </a:solidFill>
              </a:rPr>
              <a:t>Dia</a:t>
            </a:r>
            <a:r>
              <a:rPr lang="en-US" sz="2300" b="1" i="1" dirty="0">
                <a:solidFill>
                  <a:schemeClr val="bg1"/>
                </a:solidFill>
              </a:rPr>
              <a:t> De Los Muertos/ Day of the Dead </a:t>
            </a:r>
            <a:r>
              <a:rPr lang="en-US" sz="2300" dirty="0">
                <a:solidFill>
                  <a:schemeClr val="bg1"/>
                </a:solidFill>
              </a:rPr>
              <a:t>event for our community to learn about this important celebratory event.</a:t>
            </a:r>
          </a:p>
          <a:p>
            <a:pPr marL="342900" indent="-342900">
              <a:spcAft>
                <a:spcPts val="1200"/>
              </a:spcAft>
              <a:buFont typeface="Wingdings" panose="05000000000000000000" pitchFamily="2" charset="2"/>
              <a:buChar char="Ø"/>
            </a:pPr>
            <a:r>
              <a:rPr lang="en-US" sz="2300" b="1" dirty="0">
                <a:solidFill>
                  <a:schemeClr val="bg1"/>
                </a:solidFill>
              </a:rPr>
              <a:t>100</a:t>
            </a:r>
            <a:r>
              <a:rPr lang="en-US" sz="2300" dirty="0">
                <a:solidFill>
                  <a:schemeClr val="bg1"/>
                </a:solidFill>
              </a:rPr>
              <a:t> students, faculty and classified staff attended the event.</a:t>
            </a:r>
          </a:p>
          <a:p>
            <a:pPr marL="342900" indent="-342900">
              <a:spcAft>
                <a:spcPts val="1200"/>
              </a:spcAft>
              <a:buFont typeface="Wingdings" panose="05000000000000000000" pitchFamily="2" charset="2"/>
              <a:buChar char="Ø"/>
            </a:pPr>
            <a:r>
              <a:rPr lang="en-US" sz="2300" dirty="0">
                <a:solidFill>
                  <a:schemeClr val="bg1"/>
                </a:solidFill>
              </a:rPr>
              <a:t>We had our very own student ensemble Mariachi band perform live music , led by professor </a:t>
            </a:r>
            <a:r>
              <a:rPr lang="en-US" sz="2300" b="1" dirty="0">
                <a:solidFill>
                  <a:schemeClr val="bg1"/>
                </a:solidFill>
              </a:rPr>
              <a:t>Christina </a:t>
            </a:r>
            <a:r>
              <a:rPr lang="en-US" sz="2300" b="1" dirty="0" err="1">
                <a:solidFill>
                  <a:schemeClr val="bg1"/>
                </a:solidFill>
              </a:rPr>
              <a:t>Burbano</a:t>
            </a:r>
            <a:r>
              <a:rPr lang="en-US" sz="2300" b="1" dirty="0">
                <a:solidFill>
                  <a:schemeClr val="bg1"/>
                </a:solidFill>
              </a:rPr>
              <a:t>-Jeffrey </a:t>
            </a:r>
            <a:r>
              <a:rPr lang="en-US" sz="2300" dirty="0">
                <a:solidFill>
                  <a:schemeClr val="bg1"/>
                </a:solidFill>
              </a:rPr>
              <a:t>and accompanied by Professor </a:t>
            </a:r>
            <a:r>
              <a:rPr lang="en-US" sz="2300" b="1" dirty="0">
                <a:solidFill>
                  <a:schemeClr val="bg1"/>
                </a:solidFill>
              </a:rPr>
              <a:t>Bernardo Feldman</a:t>
            </a:r>
            <a:r>
              <a:rPr lang="en-US" sz="2300" dirty="0">
                <a:solidFill>
                  <a:schemeClr val="bg1"/>
                </a:solidFill>
              </a:rPr>
              <a:t>. </a:t>
            </a:r>
          </a:p>
          <a:p>
            <a:pPr marL="342900" indent="-342900">
              <a:spcAft>
                <a:spcPts val="1200"/>
              </a:spcAft>
              <a:buFont typeface="Wingdings" panose="05000000000000000000" pitchFamily="2" charset="2"/>
              <a:buChar char="Ø"/>
            </a:pPr>
            <a:r>
              <a:rPr lang="en-US" sz="2300" dirty="0">
                <a:solidFill>
                  <a:schemeClr val="bg1"/>
                </a:solidFill>
              </a:rPr>
              <a:t>Students placed marigolds on the </a:t>
            </a:r>
            <a:r>
              <a:rPr lang="en-US" sz="2300" dirty="0" err="1">
                <a:solidFill>
                  <a:schemeClr val="bg1"/>
                </a:solidFill>
              </a:rPr>
              <a:t>Ofrenda</a:t>
            </a:r>
            <a:r>
              <a:rPr lang="en-US" sz="2300" dirty="0">
                <a:solidFill>
                  <a:schemeClr val="bg1"/>
                </a:solidFill>
              </a:rPr>
              <a:t> (offerings) to pay homage to loved ones who have passed but are never forgotten. They also indulged in some tasty treats from Porto's such as Empanadas and Tamales.</a:t>
            </a:r>
          </a:p>
        </p:txBody>
      </p:sp>
      <p:pic>
        <p:nvPicPr>
          <p:cNvPr id="10" name="Picture 9">
            <a:extLst>
              <a:ext uri="{FF2B5EF4-FFF2-40B4-BE49-F238E27FC236}">
                <a16:creationId xmlns:a16="http://schemas.microsoft.com/office/drawing/2014/main" id="{9A97F97D-56BB-46F4-9815-678D310EB7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2511" y="4096918"/>
            <a:ext cx="5315311" cy="2582513"/>
          </a:xfrm>
          <a:prstGeom prst="rect">
            <a:avLst/>
          </a:prstGeom>
        </p:spPr>
      </p:pic>
      <p:pic>
        <p:nvPicPr>
          <p:cNvPr id="13" name="Picture 12">
            <a:extLst>
              <a:ext uri="{FF2B5EF4-FFF2-40B4-BE49-F238E27FC236}">
                <a16:creationId xmlns:a16="http://schemas.microsoft.com/office/drawing/2014/main" id="{9B350365-C65B-454C-B3D7-32214F1384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6997" y="1899569"/>
            <a:ext cx="2774245" cy="2080684"/>
          </a:xfrm>
          <a:prstGeom prst="rect">
            <a:avLst/>
          </a:prstGeom>
        </p:spPr>
      </p:pic>
      <p:pic>
        <p:nvPicPr>
          <p:cNvPr id="14" name="Picture 13">
            <a:extLst>
              <a:ext uri="{FF2B5EF4-FFF2-40B4-BE49-F238E27FC236}">
                <a16:creationId xmlns:a16="http://schemas.microsoft.com/office/drawing/2014/main" id="{1804D991-5F35-4032-B03F-4FE140A41B62}"/>
              </a:ext>
            </a:extLst>
          </p:cNvPr>
          <p:cNvPicPr>
            <a:picLocks noChangeAspect="1"/>
          </p:cNvPicPr>
          <p:nvPr/>
        </p:nvPicPr>
        <p:blipFill>
          <a:blip r:embed="rId6"/>
          <a:stretch>
            <a:fillRect/>
          </a:stretch>
        </p:blipFill>
        <p:spPr>
          <a:xfrm>
            <a:off x="9568752" y="3886"/>
            <a:ext cx="2619048" cy="2628571"/>
          </a:xfrm>
          <a:prstGeom prst="rect">
            <a:avLst/>
          </a:prstGeom>
        </p:spPr>
      </p:pic>
    </p:spTree>
    <p:extLst>
      <p:ext uri="{BB962C8B-B14F-4D97-AF65-F5344CB8AC3E}">
        <p14:creationId xmlns:p14="http://schemas.microsoft.com/office/powerpoint/2010/main" val="566429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97506"/>
          </a:xfrm>
          <a:prstGeom prst="rect">
            <a:avLst/>
          </a:prstGeom>
        </p:spPr>
      </p:pic>
      <p:sp>
        <p:nvSpPr>
          <p:cNvPr id="3" name="Title 1"/>
          <p:cNvSpPr txBox="1">
            <a:spLocks/>
          </p:cNvSpPr>
          <p:nvPr/>
        </p:nvSpPr>
        <p:spPr>
          <a:xfrm>
            <a:off x="429611" y="206029"/>
            <a:ext cx="6869052"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Art Gallery Event</a:t>
            </a:r>
          </a:p>
        </p:txBody>
      </p:sp>
      <p:sp>
        <p:nvSpPr>
          <p:cNvPr id="7" name="Slide Number Placeholder 6"/>
          <p:cNvSpPr>
            <a:spLocks noGrp="1"/>
          </p:cNvSpPr>
          <p:nvPr>
            <p:ph type="sldNum" sz="quarter" idx="12"/>
          </p:nvPr>
        </p:nvSpPr>
        <p:spPr>
          <a:xfrm>
            <a:off x="2875844" y="6469408"/>
            <a:ext cx="2743200" cy="365125"/>
          </a:xfrm>
        </p:spPr>
        <p:txBody>
          <a:bodyPr/>
          <a:lstStyle/>
          <a:p>
            <a:fld id="{90D7E843-1787-4205-9F70-5CA751DF39EC}" type="slidenum">
              <a:rPr lang="en-US" smtClean="0"/>
              <a:t>32</a:t>
            </a:fld>
            <a:endParaRPr lang="en-US" dirty="0"/>
          </a:p>
        </p:txBody>
      </p:sp>
      <p:sp>
        <p:nvSpPr>
          <p:cNvPr id="11" name="TextBox 10"/>
          <p:cNvSpPr txBox="1"/>
          <p:nvPr/>
        </p:nvSpPr>
        <p:spPr>
          <a:xfrm>
            <a:off x="165767" y="1143870"/>
            <a:ext cx="6434294" cy="5016758"/>
          </a:xfrm>
          <a:prstGeom prst="rect">
            <a:avLst/>
          </a:prstGeom>
          <a:noFill/>
        </p:spPr>
        <p:txBody>
          <a:bodyPr wrap="square" rtlCol="0">
            <a:spAutoFit/>
          </a:bodyPr>
          <a:lstStyle/>
          <a:p>
            <a:pPr>
              <a:spcAft>
                <a:spcPts val="1200"/>
              </a:spcAft>
            </a:pPr>
            <a:r>
              <a:rPr lang="en-US" sz="2300" dirty="0">
                <a:solidFill>
                  <a:schemeClr val="bg1"/>
                </a:solidFill>
              </a:rPr>
              <a:t>On </a:t>
            </a:r>
            <a:r>
              <a:rPr lang="en-US" sz="2300" b="1" dirty="0">
                <a:solidFill>
                  <a:schemeClr val="bg1"/>
                </a:solidFill>
              </a:rPr>
              <a:t>Nov. 2</a:t>
            </a:r>
            <a:r>
              <a:rPr lang="en-US" sz="2300" b="1" baseline="30000" dirty="0">
                <a:solidFill>
                  <a:schemeClr val="bg1"/>
                </a:solidFill>
              </a:rPr>
              <a:t>nd</a:t>
            </a:r>
            <a:r>
              <a:rPr lang="en-US" sz="2300" b="1" dirty="0">
                <a:solidFill>
                  <a:schemeClr val="bg1"/>
                </a:solidFill>
              </a:rPr>
              <a:t> </a:t>
            </a:r>
            <a:r>
              <a:rPr lang="en-US" sz="2300" dirty="0">
                <a:solidFill>
                  <a:schemeClr val="bg1"/>
                </a:solidFill>
              </a:rPr>
              <a:t>the </a:t>
            </a:r>
            <a:r>
              <a:rPr lang="en-US" sz="2300" b="1" dirty="0">
                <a:solidFill>
                  <a:schemeClr val="bg1"/>
                </a:solidFill>
              </a:rPr>
              <a:t>Art Gallery </a:t>
            </a:r>
            <a:r>
              <a:rPr lang="en-US" sz="2300" dirty="0">
                <a:solidFill>
                  <a:schemeClr val="bg1"/>
                </a:solidFill>
              </a:rPr>
              <a:t>hosted an opening reception for the </a:t>
            </a:r>
            <a:r>
              <a:rPr lang="en-US" sz="2300" b="1" i="1" dirty="0">
                <a:solidFill>
                  <a:schemeClr val="bg1"/>
                </a:solidFill>
              </a:rPr>
              <a:t>New Visual Arts Faculty </a:t>
            </a:r>
            <a:r>
              <a:rPr lang="en-US" sz="2300" dirty="0">
                <a:solidFill>
                  <a:schemeClr val="bg1"/>
                </a:solidFill>
              </a:rPr>
              <a:t>Exhibition, featuring works created by new faculty members of the Visual and Performing Arts Division.</a:t>
            </a:r>
          </a:p>
          <a:p>
            <a:pPr marL="342900" indent="-342900">
              <a:spcAft>
                <a:spcPts val="1200"/>
              </a:spcAft>
              <a:buFont typeface="Wingdings" panose="05000000000000000000" pitchFamily="2" charset="2"/>
              <a:buChar char="Ø"/>
            </a:pPr>
            <a:r>
              <a:rPr lang="en-US" sz="2200" b="1" dirty="0">
                <a:solidFill>
                  <a:schemeClr val="bg1"/>
                </a:solidFill>
              </a:rPr>
              <a:t>108 </a:t>
            </a:r>
            <a:r>
              <a:rPr lang="en-US" sz="2200" dirty="0">
                <a:solidFill>
                  <a:schemeClr val="bg1"/>
                </a:solidFill>
              </a:rPr>
              <a:t>guests, consisting of COC students, staff, faculty and students from </a:t>
            </a:r>
            <a:r>
              <a:rPr lang="en-US" sz="2200" dirty="0" err="1">
                <a:solidFill>
                  <a:schemeClr val="bg1"/>
                </a:solidFill>
              </a:rPr>
              <a:t>CalArts</a:t>
            </a:r>
            <a:r>
              <a:rPr lang="en-US" sz="2200" dirty="0">
                <a:solidFill>
                  <a:schemeClr val="bg1"/>
                </a:solidFill>
              </a:rPr>
              <a:t> attended the reception.</a:t>
            </a:r>
          </a:p>
          <a:p>
            <a:pPr marL="342900" indent="-342900">
              <a:spcAft>
                <a:spcPts val="1200"/>
              </a:spcAft>
              <a:buFont typeface="Wingdings" panose="05000000000000000000" pitchFamily="2" charset="2"/>
              <a:buChar char="Ø"/>
            </a:pPr>
            <a:r>
              <a:rPr lang="en-US" sz="2200" dirty="0">
                <a:solidFill>
                  <a:schemeClr val="bg1"/>
                </a:solidFill>
              </a:rPr>
              <a:t>The artists were present to personally explain their works, giving attendees unique insights into their creative processes and inspirations</a:t>
            </a:r>
          </a:p>
          <a:p>
            <a:pPr marL="342900" indent="-342900">
              <a:spcAft>
                <a:spcPts val="1200"/>
              </a:spcAft>
              <a:buFont typeface="Wingdings" panose="05000000000000000000" pitchFamily="2" charset="2"/>
              <a:buChar char="Ø"/>
            </a:pPr>
            <a:r>
              <a:rPr lang="en-US" sz="2200" dirty="0">
                <a:solidFill>
                  <a:schemeClr val="bg1"/>
                </a:solidFill>
              </a:rPr>
              <a:t>The exhibition features vibrant and diverse work, from photographs and sculptures to video, created by our newest faculty members in the Visual and Performing Arts.</a:t>
            </a:r>
          </a:p>
        </p:txBody>
      </p:sp>
      <p:pic>
        <p:nvPicPr>
          <p:cNvPr id="5" name="Picture 4">
            <a:extLst>
              <a:ext uri="{FF2B5EF4-FFF2-40B4-BE49-F238E27FC236}">
                <a16:creationId xmlns:a16="http://schemas.microsoft.com/office/drawing/2014/main" id="{2E89C097-36C4-453F-8E0C-306378AC5C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3461" y="0"/>
            <a:ext cx="2214339" cy="3429000"/>
          </a:xfrm>
          <a:prstGeom prst="rect">
            <a:avLst/>
          </a:prstGeom>
        </p:spPr>
      </p:pic>
      <p:pic>
        <p:nvPicPr>
          <p:cNvPr id="6" name="Picture 5">
            <a:extLst>
              <a:ext uri="{FF2B5EF4-FFF2-40B4-BE49-F238E27FC236}">
                <a16:creationId xmlns:a16="http://schemas.microsoft.com/office/drawing/2014/main" id="{6E94AA8C-59E7-4FAE-B7E2-6F49160FA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4022" y="4508992"/>
            <a:ext cx="3273778" cy="2455334"/>
          </a:xfrm>
          <a:prstGeom prst="rect">
            <a:avLst/>
          </a:prstGeom>
        </p:spPr>
      </p:pic>
      <p:pic>
        <p:nvPicPr>
          <p:cNvPr id="14" name="Picture 13">
            <a:extLst>
              <a:ext uri="{FF2B5EF4-FFF2-40B4-BE49-F238E27FC236}">
                <a16:creationId xmlns:a16="http://schemas.microsoft.com/office/drawing/2014/main" id="{D74A80E4-E9DB-4EC2-A3DC-E552018013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0061" y="0"/>
            <a:ext cx="2786577" cy="2089933"/>
          </a:xfrm>
          <a:prstGeom prst="rect">
            <a:avLst/>
          </a:prstGeom>
        </p:spPr>
      </p:pic>
      <p:pic>
        <p:nvPicPr>
          <p:cNvPr id="16" name="Picture 15">
            <a:extLst>
              <a:ext uri="{FF2B5EF4-FFF2-40B4-BE49-F238E27FC236}">
                <a16:creationId xmlns:a16="http://schemas.microsoft.com/office/drawing/2014/main" id="{59E3020D-A3F5-4406-85EF-AD10E59E74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5244" y="2170873"/>
            <a:ext cx="3008217" cy="2256163"/>
          </a:xfrm>
          <a:prstGeom prst="rect">
            <a:avLst/>
          </a:prstGeom>
        </p:spPr>
      </p:pic>
    </p:spTree>
    <p:extLst>
      <p:ext uri="{BB962C8B-B14F-4D97-AF65-F5344CB8AC3E}">
        <p14:creationId xmlns:p14="http://schemas.microsoft.com/office/powerpoint/2010/main" val="89010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97506"/>
          </a:xfrm>
          <a:prstGeom prst="rect">
            <a:avLst/>
          </a:prstGeom>
        </p:spPr>
      </p:pic>
      <p:sp>
        <p:nvSpPr>
          <p:cNvPr id="3" name="Title 1"/>
          <p:cNvSpPr txBox="1">
            <a:spLocks/>
          </p:cNvSpPr>
          <p:nvPr/>
        </p:nvSpPr>
        <p:spPr>
          <a:xfrm>
            <a:off x="81452" y="133232"/>
            <a:ext cx="8180989"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Canyon Country Campus Update</a:t>
            </a:r>
          </a:p>
        </p:txBody>
      </p:sp>
      <p:sp>
        <p:nvSpPr>
          <p:cNvPr id="7" name="Slide Number Placeholder 6"/>
          <p:cNvSpPr>
            <a:spLocks noGrp="1"/>
          </p:cNvSpPr>
          <p:nvPr>
            <p:ph type="sldNum" sz="quarter" idx="12"/>
          </p:nvPr>
        </p:nvSpPr>
        <p:spPr/>
        <p:txBody>
          <a:bodyPr/>
          <a:lstStyle/>
          <a:p>
            <a:fld id="{90D7E843-1787-4205-9F70-5CA751DF39EC}" type="slidenum">
              <a:rPr lang="en-US" smtClean="0"/>
              <a:t>33</a:t>
            </a:fld>
            <a:endParaRPr lang="en-US"/>
          </a:p>
        </p:txBody>
      </p:sp>
      <p:sp>
        <p:nvSpPr>
          <p:cNvPr id="11" name="TextBox 10"/>
          <p:cNvSpPr txBox="1"/>
          <p:nvPr/>
        </p:nvSpPr>
        <p:spPr>
          <a:xfrm>
            <a:off x="131842" y="891249"/>
            <a:ext cx="8267033" cy="5570756"/>
          </a:xfrm>
          <a:prstGeom prst="rect">
            <a:avLst/>
          </a:prstGeom>
          <a:noFill/>
        </p:spPr>
        <p:txBody>
          <a:bodyPr wrap="square" rtlCol="0">
            <a:spAutoFit/>
          </a:bodyPr>
          <a:lstStyle/>
          <a:p>
            <a:pPr>
              <a:spcAft>
                <a:spcPts val="600"/>
              </a:spcAft>
            </a:pPr>
            <a:r>
              <a:rPr lang="en-US" sz="2300" b="1" dirty="0">
                <a:solidFill>
                  <a:schemeClr val="bg1"/>
                </a:solidFill>
              </a:rPr>
              <a:t>Canyon Country Campus </a:t>
            </a:r>
            <a:r>
              <a:rPr lang="en-US" sz="2300" dirty="0">
                <a:solidFill>
                  <a:schemeClr val="bg1"/>
                </a:solidFill>
              </a:rPr>
              <a:t>activities continue this bustling Fall semester with a variety of exciting events and activities, such as:</a:t>
            </a:r>
          </a:p>
          <a:p>
            <a:pPr marL="342900" indent="-342900">
              <a:spcAft>
                <a:spcPts val="600"/>
              </a:spcAft>
              <a:buFont typeface="Wingdings" panose="05000000000000000000" pitchFamily="2" charset="2"/>
              <a:buChar char="Ø"/>
            </a:pPr>
            <a:r>
              <a:rPr lang="en-US" sz="2000" b="1" dirty="0">
                <a:solidFill>
                  <a:schemeClr val="bg1"/>
                </a:solidFill>
              </a:rPr>
              <a:t>Instruction</a:t>
            </a:r>
            <a:r>
              <a:rPr lang="en-US" sz="2000" dirty="0">
                <a:solidFill>
                  <a:schemeClr val="bg1"/>
                </a:solidFill>
              </a:rPr>
              <a:t>: Approx. </a:t>
            </a:r>
            <a:r>
              <a:rPr lang="en-US" sz="2000" b="1" dirty="0">
                <a:solidFill>
                  <a:schemeClr val="bg1"/>
                </a:solidFill>
              </a:rPr>
              <a:t>180</a:t>
            </a:r>
            <a:r>
              <a:rPr lang="en-US" sz="2000" dirty="0">
                <a:solidFill>
                  <a:schemeClr val="bg1"/>
                </a:solidFill>
              </a:rPr>
              <a:t> CCC classes in </a:t>
            </a:r>
            <a:r>
              <a:rPr lang="en-US" sz="2000" b="1" dirty="0">
                <a:solidFill>
                  <a:schemeClr val="bg1"/>
                </a:solidFill>
              </a:rPr>
              <a:t>33</a:t>
            </a:r>
            <a:r>
              <a:rPr lang="en-US" sz="2000" dirty="0">
                <a:solidFill>
                  <a:schemeClr val="bg1"/>
                </a:solidFill>
              </a:rPr>
              <a:t> disciplines for Fall. Winter and Spring to feature </a:t>
            </a:r>
            <a:r>
              <a:rPr lang="en-US" sz="2000" b="1" dirty="0">
                <a:solidFill>
                  <a:schemeClr val="bg1"/>
                </a:solidFill>
              </a:rPr>
              <a:t>27</a:t>
            </a:r>
            <a:r>
              <a:rPr lang="en-US" sz="2000" dirty="0">
                <a:solidFill>
                  <a:schemeClr val="bg1"/>
                </a:solidFill>
              </a:rPr>
              <a:t> and </a:t>
            </a:r>
            <a:r>
              <a:rPr lang="en-US" sz="2000" b="1" dirty="0">
                <a:solidFill>
                  <a:schemeClr val="bg1"/>
                </a:solidFill>
              </a:rPr>
              <a:t>185</a:t>
            </a:r>
            <a:r>
              <a:rPr lang="en-US" sz="2000" dirty="0">
                <a:solidFill>
                  <a:schemeClr val="bg1"/>
                </a:solidFill>
              </a:rPr>
              <a:t> sections respectively. </a:t>
            </a:r>
          </a:p>
          <a:p>
            <a:pPr marL="342900" indent="-342900">
              <a:spcAft>
                <a:spcPts val="600"/>
              </a:spcAft>
              <a:buFont typeface="Wingdings" panose="05000000000000000000" pitchFamily="2" charset="2"/>
              <a:buChar char="Ø"/>
            </a:pPr>
            <a:r>
              <a:rPr lang="en-US" sz="2000" b="1" dirty="0">
                <a:solidFill>
                  <a:schemeClr val="bg1"/>
                </a:solidFill>
              </a:rPr>
              <a:t>Wrap-Around Services</a:t>
            </a:r>
            <a:r>
              <a:rPr lang="en-US" sz="2000" dirty="0">
                <a:solidFill>
                  <a:schemeClr val="bg1"/>
                </a:solidFill>
              </a:rPr>
              <a:t>: Expanded with updated ASG, Campus Life and Student Engagement, </a:t>
            </a:r>
            <a:r>
              <a:rPr lang="en-US" sz="2000" dirty="0" err="1">
                <a:solidFill>
                  <a:schemeClr val="bg1"/>
                </a:solidFill>
              </a:rPr>
              <a:t>BaNC</a:t>
            </a:r>
            <a:r>
              <a:rPr lang="en-US" sz="2000" dirty="0">
                <a:solidFill>
                  <a:schemeClr val="bg1"/>
                </a:solidFill>
              </a:rPr>
              <a:t>, Intercultural Center, MESA services, and more. </a:t>
            </a:r>
          </a:p>
          <a:p>
            <a:pPr marL="342900" indent="-342900">
              <a:spcAft>
                <a:spcPts val="600"/>
              </a:spcAft>
              <a:buFont typeface="Wingdings" panose="05000000000000000000" pitchFamily="2" charset="2"/>
              <a:buChar char="Ø"/>
            </a:pPr>
            <a:r>
              <a:rPr lang="en-US" sz="2000" b="1" dirty="0">
                <a:solidFill>
                  <a:schemeClr val="bg1"/>
                </a:solidFill>
              </a:rPr>
              <a:t>Canyon Country Café</a:t>
            </a:r>
            <a:r>
              <a:rPr lang="en-US" sz="2000" dirty="0">
                <a:solidFill>
                  <a:schemeClr val="bg1"/>
                </a:solidFill>
              </a:rPr>
              <a:t>: CCC food service café is now open, thanks to great coordination with Facilities, Business Services, and staff. </a:t>
            </a:r>
          </a:p>
          <a:p>
            <a:pPr marL="342900" indent="-342900">
              <a:spcAft>
                <a:spcPts val="600"/>
              </a:spcAft>
              <a:buFont typeface="Wingdings" panose="05000000000000000000" pitchFamily="2" charset="2"/>
              <a:buChar char="Ø"/>
            </a:pPr>
            <a:r>
              <a:rPr lang="en-US" sz="2000" b="1" dirty="0">
                <a:solidFill>
                  <a:schemeClr val="bg1"/>
                </a:solidFill>
              </a:rPr>
              <a:t>Meeting Highlights</a:t>
            </a:r>
            <a:r>
              <a:rPr lang="en-US" sz="2000" dirty="0">
                <a:solidFill>
                  <a:schemeClr val="bg1"/>
                </a:solidFill>
              </a:rPr>
              <a:t>: The campus recently hosted two joint </a:t>
            </a:r>
            <a:r>
              <a:rPr lang="en-US" sz="2000" b="1" dirty="0">
                <a:solidFill>
                  <a:schemeClr val="bg1"/>
                </a:solidFill>
              </a:rPr>
              <a:t>Board meetings</a:t>
            </a:r>
            <a:r>
              <a:rPr lang="en-US" sz="2000" dirty="0">
                <a:solidFill>
                  <a:schemeClr val="bg1"/>
                </a:solidFill>
              </a:rPr>
              <a:t>, on Sept. 27</a:t>
            </a:r>
            <a:r>
              <a:rPr lang="en-US" sz="2000" baseline="30000" dirty="0">
                <a:solidFill>
                  <a:schemeClr val="bg1"/>
                </a:solidFill>
              </a:rPr>
              <a:t>th</a:t>
            </a:r>
            <a:r>
              <a:rPr lang="en-US" sz="2000" dirty="0">
                <a:solidFill>
                  <a:schemeClr val="bg1"/>
                </a:solidFill>
              </a:rPr>
              <a:t> and Oct. 25</a:t>
            </a:r>
            <a:r>
              <a:rPr lang="en-US" sz="2000" baseline="30000" dirty="0">
                <a:solidFill>
                  <a:schemeClr val="bg1"/>
                </a:solidFill>
              </a:rPr>
              <a:t>th</a:t>
            </a:r>
            <a:r>
              <a:rPr lang="en-US" sz="2000" dirty="0">
                <a:solidFill>
                  <a:schemeClr val="bg1"/>
                </a:solidFill>
              </a:rPr>
              <a:t>, as well as a </a:t>
            </a:r>
            <a:r>
              <a:rPr lang="en-US" sz="2000" b="1" dirty="0">
                <a:solidFill>
                  <a:schemeClr val="bg1"/>
                </a:solidFill>
              </a:rPr>
              <a:t>Sulphur Springs partnership</a:t>
            </a:r>
            <a:r>
              <a:rPr lang="en-US" sz="2000" dirty="0">
                <a:solidFill>
                  <a:schemeClr val="bg1"/>
                </a:solidFill>
              </a:rPr>
              <a:t> event on Oct. 13</a:t>
            </a:r>
            <a:r>
              <a:rPr lang="en-US" sz="2000" baseline="30000" dirty="0">
                <a:solidFill>
                  <a:schemeClr val="bg1"/>
                </a:solidFill>
              </a:rPr>
              <a:t>th</a:t>
            </a:r>
            <a:r>
              <a:rPr lang="en-US" sz="2000" dirty="0">
                <a:solidFill>
                  <a:schemeClr val="bg1"/>
                </a:solidFill>
              </a:rPr>
              <a:t>, taking ample advantage of beautiful facilities at CCC. </a:t>
            </a:r>
          </a:p>
          <a:p>
            <a:pPr marL="342900" indent="-342900">
              <a:spcAft>
                <a:spcPts val="600"/>
              </a:spcAft>
              <a:buFont typeface="Wingdings" panose="05000000000000000000" pitchFamily="2" charset="2"/>
              <a:buChar char="Ø"/>
            </a:pPr>
            <a:r>
              <a:rPr lang="en-US" sz="2000" b="1" dirty="0">
                <a:solidFill>
                  <a:schemeClr val="bg1"/>
                </a:solidFill>
              </a:rPr>
              <a:t>CCC Halloween</a:t>
            </a:r>
            <a:r>
              <a:rPr lang="en-US" sz="2000" dirty="0">
                <a:solidFill>
                  <a:schemeClr val="bg1"/>
                </a:solidFill>
              </a:rPr>
              <a:t>: CCC staff celebrated in style on Oct. 31</a:t>
            </a:r>
            <a:r>
              <a:rPr lang="en-US" sz="2000" baseline="30000" dirty="0">
                <a:solidFill>
                  <a:schemeClr val="bg1"/>
                </a:solidFill>
              </a:rPr>
              <a:t>st</a:t>
            </a:r>
            <a:r>
              <a:rPr lang="en-US" sz="2000" dirty="0">
                <a:solidFill>
                  <a:schemeClr val="bg1"/>
                </a:solidFill>
              </a:rPr>
              <a:t>, paralleling Valencia. </a:t>
            </a:r>
          </a:p>
          <a:p>
            <a:pPr marL="342900" indent="-342900">
              <a:spcAft>
                <a:spcPts val="600"/>
              </a:spcAft>
              <a:buFont typeface="Wingdings" panose="05000000000000000000" pitchFamily="2" charset="2"/>
              <a:buChar char="Ø"/>
            </a:pPr>
            <a:r>
              <a:rPr lang="en-US" sz="2000" b="1" dirty="0">
                <a:solidFill>
                  <a:schemeClr val="bg1"/>
                </a:solidFill>
              </a:rPr>
              <a:t>Chancellor’s Open Office Hours</a:t>
            </a:r>
            <a:r>
              <a:rPr lang="en-US" sz="2000" dirty="0">
                <a:solidFill>
                  <a:schemeClr val="bg1"/>
                </a:solidFill>
              </a:rPr>
              <a:t>: I offered </a:t>
            </a:r>
            <a:r>
              <a:rPr lang="en-US" sz="2000" i="1" dirty="0">
                <a:solidFill>
                  <a:schemeClr val="bg1"/>
                </a:solidFill>
              </a:rPr>
              <a:t>open office hour </a:t>
            </a:r>
            <a:r>
              <a:rPr lang="en-US" sz="2000" dirty="0">
                <a:solidFill>
                  <a:schemeClr val="bg1"/>
                </a:solidFill>
              </a:rPr>
              <a:t>opportunities at CCC on Wed, Nov. 1</a:t>
            </a:r>
            <a:r>
              <a:rPr lang="en-US" sz="2000" baseline="30000" dirty="0">
                <a:solidFill>
                  <a:schemeClr val="bg1"/>
                </a:solidFill>
              </a:rPr>
              <a:t>st</a:t>
            </a:r>
            <a:r>
              <a:rPr lang="en-US" sz="2000" dirty="0">
                <a:solidFill>
                  <a:schemeClr val="bg1"/>
                </a:solidFill>
              </a:rPr>
              <a:t>. </a:t>
            </a:r>
          </a:p>
        </p:txBody>
      </p:sp>
      <p:pic>
        <p:nvPicPr>
          <p:cNvPr id="8" name="Picture 7">
            <a:extLst>
              <a:ext uri="{FF2B5EF4-FFF2-40B4-BE49-F238E27FC236}">
                <a16:creationId xmlns:a16="http://schemas.microsoft.com/office/drawing/2014/main" id="{2AD108A9-0277-4DA8-97FB-D1AF694943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1372" y="114140"/>
            <a:ext cx="3267497" cy="2180990"/>
          </a:xfrm>
          <a:prstGeom prst="rect">
            <a:avLst/>
          </a:prstGeom>
        </p:spPr>
      </p:pic>
      <p:pic>
        <p:nvPicPr>
          <p:cNvPr id="9" name="Picture 8">
            <a:extLst>
              <a:ext uri="{FF2B5EF4-FFF2-40B4-BE49-F238E27FC236}">
                <a16:creationId xmlns:a16="http://schemas.microsoft.com/office/drawing/2014/main" id="{3B959FD4-2534-4F67-9CDB-7CB6EB7A0F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0600" y="2523538"/>
            <a:ext cx="3307961" cy="4040480"/>
          </a:xfrm>
          <a:prstGeom prst="rect">
            <a:avLst/>
          </a:prstGeom>
        </p:spPr>
      </p:pic>
    </p:spTree>
    <p:extLst>
      <p:ext uri="{BB962C8B-B14F-4D97-AF65-F5344CB8AC3E}">
        <p14:creationId xmlns:p14="http://schemas.microsoft.com/office/powerpoint/2010/main" val="2429539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5683" y="-69753"/>
            <a:ext cx="12267683" cy="6997506"/>
          </a:xfrm>
          <a:prstGeom prst="rect">
            <a:avLst/>
          </a:prstGeom>
        </p:spPr>
      </p:pic>
      <p:sp>
        <p:nvSpPr>
          <p:cNvPr id="3" name="Title 1"/>
          <p:cNvSpPr txBox="1">
            <a:spLocks/>
          </p:cNvSpPr>
          <p:nvPr/>
        </p:nvSpPr>
        <p:spPr>
          <a:xfrm>
            <a:off x="333259" y="370347"/>
            <a:ext cx="7630527"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alibri" panose="020F0502020204030204" pitchFamily="34" charset="0"/>
                <a:cs typeface="Calibri" panose="020F0502020204030204" pitchFamily="34" charset="0"/>
              </a:rPr>
              <a:t>Garden Walk – A Perfect Day!</a:t>
            </a:r>
          </a:p>
        </p:txBody>
      </p:sp>
      <p:sp>
        <p:nvSpPr>
          <p:cNvPr id="7" name="Slide Number Placeholder 6"/>
          <p:cNvSpPr>
            <a:spLocks noGrp="1"/>
          </p:cNvSpPr>
          <p:nvPr>
            <p:ph type="sldNum" sz="quarter" idx="12"/>
          </p:nvPr>
        </p:nvSpPr>
        <p:spPr>
          <a:xfrm>
            <a:off x="9014462" y="6368416"/>
            <a:ext cx="2743200" cy="365125"/>
          </a:xfrm>
        </p:spPr>
        <p:txBody>
          <a:bodyPr/>
          <a:lstStyle/>
          <a:p>
            <a:fld id="{90D7E843-1787-4205-9F70-5CA751DF39EC}" type="slidenum">
              <a:rPr lang="en-US" smtClean="0"/>
              <a:t>34</a:t>
            </a:fld>
            <a:endParaRPr lang="en-US"/>
          </a:p>
        </p:txBody>
      </p:sp>
      <p:sp>
        <p:nvSpPr>
          <p:cNvPr id="11" name="TextBox 10"/>
          <p:cNvSpPr txBox="1"/>
          <p:nvPr/>
        </p:nvSpPr>
        <p:spPr>
          <a:xfrm>
            <a:off x="434338" y="1105885"/>
            <a:ext cx="6604415" cy="5586145"/>
          </a:xfrm>
          <a:prstGeom prst="rect">
            <a:avLst/>
          </a:prstGeom>
          <a:noFill/>
        </p:spPr>
        <p:txBody>
          <a:bodyPr wrap="square" rtlCol="0">
            <a:spAutoFit/>
          </a:bodyPr>
          <a:lstStyle/>
          <a:p>
            <a:pPr>
              <a:spcAft>
                <a:spcPts val="1200"/>
              </a:spcAft>
            </a:pPr>
            <a:r>
              <a:rPr lang="en-US" sz="2400" dirty="0">
                <a:solidFill>
                  <a:schemeClr val="bg1"/>
                </a:solidFill>
              </a:rPr>
              <a:t>Close to </a:t>
            </a:r>
            <a:r>
              <a:rPr lang="en-US" sz="2400" b="1" dirty="0">
                <a:solidFill>
                  <a:schemeClr val="bg1"/>
                </a:solidFill>
              </a:rPr>
              <a:t>20</a:t>
            </a:r>
            <a:r>
              <a:rPr lang="en-US" sz="2400" dirty="0">
                <a:solidFill>
                  <a:schemeClr val="bg1"/>
                </a:solidFill>
              </a:rPr>
              <a:t> attendees, including students, staff and community members enjoyed perfect weather as they walked around the Canyon Country Campus, participating in a variety of activities at our </a:t>
            </a:r>
            <a:r>
              <a:rPr lang="en-US" sz="2400" b="1" dirty="0">
                <a:solidFill>
                  <a:schemeClr val="bg1"/>
                </a:solidFill>
              </a:rPr>
              <a:t>Fall Garden Walk </a:t>
            </a:r>
            <a:r>
              <a:rPr lang="en-US" sz="2400" dirty="0">
                <a:solidFill>
                  <a:schemeClr val="bg1"/>
                </a:solidFill>
              </a:rPr>
              <a:t>on </a:t>
            </a:r>
            <a:r>
              <a:rPr lang="en-US" sz="2400" b="1" dirty="0">
                <a:solidFill>
                  <a:schemeClr val="bg1"/>
                </a:solidFill>
              </a:rPr>
              <a:t>Friday, Oct. 20</a:t>
            </a:r>
            <a:r>
              <a:rPr lang="en-US" sz="2400" b="1" baseline="30000" dirty="0">
                <a:solidFill>
                  <a:schemeClr val="bg1"/>
                </a:solidFill>
              </a:rPr>
              <a:t>th</a:t>
            </a:r>
            <a:r>
              <a:rPr lang="en-US" sz="2400" dirty="0">
                <a:solidFill>
                  <a:schemeClr val="bg1"/>
                </a:solidFill>
              </a:rPr>
              <a:t>.</a:t>
            </a:r>
          </a:p>
          <a:p>
            <a:pPr marL="342900" indent="-342900">
              <a:spcAft>
                <a:spcPts val="1200"/>
              </a:spcAft>
              <a:buFont typeface="Wingdings" panose="05000000000000000000" pitchFamily="2" charset="2"/>
              <a:buChar char="Ø"/>
            </a:pPr>
            <a:r>
              <a:rPr lang="en-US" sz="2300" b="1" dirty="0">
                <a:solidFill>
                  <a:schemeClr val="bg1"/>
                </a:solidFill>
              </a:rPr>
              <a:t>Jeannie Chari </a:t>
            </a:r>
            <a:r>
              <a:rPr lang="en-US" sz="2300" dirty="0">
                <a:solidFill>
                  <a:schemeClr val="bg1"/>
                </a:solidFill>
              </a:rPr>
              <a:t>led the way, identifying plants and trees throughout campus.</a:t>
            </a:r>
          </a:p>
          <a:p>
            <a:pPr marL="342900" indent="-342900">
              <a:spcAft>
                <a:spcPts val="1200"/>
              </a:spcAft>
              <a:buFont typeface="Wingdings" panose="05000000000000000000" pitchFamily="2" charset="2"/>
              <a:buChar char="Ø"/>
            </a:pPr>
            <a:r>
              <a:rPr lang="en-US" sz="2300" dirty="0">
                <a:solidFill>
                  <a:schemeClr val="bg1"/>
                </a:solidFill>
              </a:rPr>
              <a:t>Along with the usual plant and tree identification, the focus of the morning was to spot and identify as many different types of birds as possible. </a:t>
            </a:r>
          </a:p>
          <a:p>
            <a:pPr marL="342900" indent="-342900">
              <a:spcAft>
                <a:spcPts val="1200"/>
              </a:spcAft>
              <a:buFont typeface="Wingdings" panose="05000000000000000000" pitchFamily="2" charset="2"/>
              <a:buChar char="Ø"/>
            </a:pPr>
            <a:r>
              <a:rPr lang="en-US" sz="2300" dirty="0">
                <a:solidFill>
                  <a:schemeClr val="bg1"/>
                </a:solidFill>
              </a:rPr>
              <a:t>Following the event, Professor Chari thanked the group for identifying 12 different species of birds during the walk, one which had never been spotted on campus before! </a:t>
            </a:r>
          </a:p>
        </p:txBody>
      </p:sp>
      <p:pic>
        <p:nvPicPr>
          <p:cNvPr id="4" name="Picture 3">
            <a:extLst>
              <a:ext uri="{FF2B5EF4-FFF2-40B4-BE49-F238E27FC236}">
                <a16:creationId xmlns:a16="http://schemas.microsoft.com/office/drawing/2014/main" id="{92C40048-D680-4424-BC86-6276BC694A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8838" y="3993459"/>
            <a:ext cx="3580221" cy="2686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9F184957-B367-41FD-99CE-4F819229BD69}"/>
              </a:ext>
            </a:extLst>
          </p:cNvPr>
          <p:cNvPicPr>
            <a:picLocks noChangeAspect="1"/>
          </p:cNvPicPr>
          <p:nvPr/>
        </p:nvPicPr>
        <p:blipFill>
          <a:blip r:embed="rId5"/>
          <a:stretch>
            <a:fillRect/>
          </a:stretch>
        </p:blipFill>
        <p:spPr>
          <a:xfrm>
            <a:off x="7212539" y="871724"/>
            <a:ext cx="4096213" cy="3073757"/>
          </a:xfrm>
          <a:prstGeom prst="rect">
            <a:avLst/>
          </a:prstGeom>
          <a:ln>
            <a:noFill/>
          </a:ln>
          <a:effectLst>
            <a:softEdge rad="112500"/>
          </a:effectLst>
        </p:spPr>
      </p:pic>
      <p:pic>
        <p:nvPicPr>
          <p:cNvPr id="9" name="Picture 8">
            <a:extLst>
              <a:ext uri="{FF2B5EF4-FFF2-40B4-BE49-F238E27FC236}">
                <a16:creationId xmlns:a16="http://schemas.microsoft.com/office/drawing/2014/main" id="{79D0554D-32F1-4A0F-977B-3A2AD7879E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0646" y="-89565"/>
            <a:ext cx="2931354" cy="1799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723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79883" y="-33180"/>
            <a:ext cx="12267683" cy="6997506"/>
          </a:xfrm>
          <a:prstGeom prst="rect">
            <a:avLst/>
          </a:prstGeom>
        </p:spPr>
      </p:pic>
      <p:sp>
        <p:nvSpPr>
          <p:cNvPr id="3" name="Title 1"/>
          <p:cNvSpPr txBox="1">
            <a:spLocks/>
          </p:cNvSpPr>
          <p:nvPr/>
        </p:nvSpPr>
        <p:spPr>
          <a:xfrm>
            <a:off x="127642" y="194740"/>
            <a:ext cx="6869052"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Star Party Attracts Crowd</a:t>
            </a:r>
          </a:p>
        </p:txBody>
      </p:sp>
      <p:sp>
        <p:nvSpPr>
          <p:cNvPr id="7" name="Slide Number Placeholder 6"/>
          <p:cNvSpPr>
            <a:spLocks noGrp="1"/>
          </p:cNvSpPr>
          <p:nvPr>
            <p:ph type="sldNum" sz="quarter" idx="12"/>
          </p:nvPr>
        </p:nvSpPr>
        <p:spPr>
          <a:xfrm>
            <a:off x="2893758" y="6538912"/>
            <a:ext cx="2743200" cy="365125"/>
          </a:xfrm>
        </p:spPr>
        <p:txBody>
          <a:bodyPr/>
          <a:lstStyle/>
          <a:p>
            <a:fld id="{90D7E843-1787-4205-9F70-5CA751DF39EC}" type="slidenum">
              <a:rPr lang="en-US" smtClean="0"/>
              <a:t>35</a:t>
            </a:fld>
            <a:endParaRPr lang="en-US" dirty="0"/>
          </a:p>
        </p:txBody>
      </p:sp>
      <p:sp>
        <p:nvSpPr>
          <p:cNvPr id="11" name="TextBox 10"/>
          <p:cNvSpPr txBox="1"/>
          <p:nvPr/>
        </p:nvSpPr>
        <p:spPr>
          <a:xfrm>
            <a:off x="131842" y="998934"/>
            <a:ext cx="8267033" cy="5539978"/>
          </a:xfrm>
          <a:prstGeom prst="rect">
            <a:avLst/>
          </a:prstGeom>
          <a:noFill/>
        </p:spPr>
        <p:txBody>
          <a:bodyPr wrap="square" rtlCol="0">
            <a:spAutoFit/>
          </a:bodyPr>
          <a:lstStyle/>
          <a:p>
            <a:pPr>
              <a:spcAft>
                <a:spcPts val="1200"/>
              </a:spcAft>
            </a:pPr>
            <a:r>
              <a:rPr lang="en-US" sz="2400" dirty="0">
                <a:solidFill>
                  <a:schemeClr val="bg1"/>
                </a:solidFill>
              </a:rPr>
              <a:t>The Canyon Country campus presented its</a:t>
            </a:r>
            <a:r>
              <a:rPr lang="en-US" sz="2400" b="1" i="1" dirty="0">
                <a:solidFill>
                  <a:schemeClr val="bg1"/>
                </a:solidFill>
              </a:rPr>
              <a:t> Star Party and Science Showcase</a:t>
            </a:r>
            <a:r>
              <a:rPr lang="en-US" sz="2400" dirty="0">
                <a:solidFill>
                  <a:schemeClr val="bg1"/>
                </a:solidFill>
              </a:rPr>
              <a:t> on </a:t>
            </a:r>
            <a:r>
              <a:rPr lang="en-US" sz="2400" b="1" dirty="0">
                <a:solidFill>
                  <a:schemeClr val="bg1"/>
                </a:solidFill>
              </a:rPr>
              <a:t>Friday, Nov. 3</a:t>
            </a:r>
            <a:r>
              <a:rPr lang="en-US" sz="2400" b="1" baseline="30000" dirty="0">
                <a:solidFill>
                  <a:schemeClr val="bg1"/>
                </a:solidFill>
              </a:rPr>
              <a:t>rd</a:t>
            </a:r>
            <a:r>
              <a:rPr lang="en-US" sz="2400" dirty="0">
                <a:solidFill>
                  <a:schemeClr val="bg1"/>
                </a:solidFill>
              </a:rPr>
              <a:t>.</a:t>
            </a:r>
          </a:p>
          <a:p>
            <a:pPr marL="342900" indent="-342900">
              <a:spcAft>
                <a:spcPts val="1200"/>
              </a:spcAft>
              <a:buFont typeface="Wingdings" panose="05000000000000000000" pitchFamily="2" charset="2"/>
              <a:buChar char="Ø"/>
            </a:pPr>
            <a:r>
              <a:rPr lang="en-US" sz="2300" dirty="0">
                <a:solidFill>
                  <a:schemeClr val="bg1"/>
                </a:solidFill>
              </a:rPr>
              <a:t>Guest speaker </a:t>
            </a:r>
            <a:r>
              <a:rPr lang="en-US" sz="2300" b="1" dirty="0">
                <a:solidFill>
                  <a:schemeClr val="bg1"/>
                </a:solidFill>
              </a:rPr>
              <a:t>Dr. </a:t>
            </a:r>
            <a:r>
              <a:rPr lang="en-US" sz="2300" b="1" dirty="0" err="1">
                <a:solidFill>
                  <a:schemeClr val="bg1"/>
                </a:solidFill>
              </a:rPr>
              <a:t>Varoujan</a:t>
            </a:r>
            <a:r>
              <a:rPr lang="en-US" sz="2300" b="1" dirty="0">
                <a:solidFill>
                  <a:schemeClr val="bg1"/>
                </a:solidFill>
              </a:rPr>
              <a:t> </a:t>
            </a:r>
            <a:r>
              <a:rPr lang="en-US" sz="2300" b="1" dirty="0" err="1">
                <a:solidFill>
                  <a:schemeClr val="bg1"/>
                </a:solidFill>
              </a:rPr>
              <a:t>Gorjian</a:t>
            </a:r>
            <a:r>
              <a:rPr lang="en-US" sz="2300" dirty="0">
                <a:solidFill>
                  <a:schemeClr val="bg1"/>
                </a:solidFill>
              </a:rPr>
              <a:t>, a research astronomer for NASA's Jet Propulsion Laboratory, provided a brief history of JPL. </a:t>
            </a:r>
          </a:p>
          <a:p>
            <a:pPr marL="342900" indent="-342900">
              <a:spcAft>
                <a:spcPts val="1200"/>
              </a:spcAft>
              <a:buFont typeface="Wingdings" panose="05000000000000000000" pitchFamily="2" charset="2"/>
              <a:buChar char="Ø"/>
            </a:pPr>
            <a:r>
              <a:rPr lang="en-US" sz="2300" dirty="0">
                <a:solidFill>
                  <a:schemeClr val="bg1"/>
                </a:solidFill>
              </a:rPr>
              <a:t>With the use of pictures from the earliest planetary missions to the latest images from the James Webb Space Telescope, </a:t>
            </a:r>
            <a:r>
              <a:rPr lang="en-US" sz="2300" dirty="0" err="1">
                <a:solidFill>
                  <a:schemeClr val="bg1"/>
                </a:solidFill>
              </a:rPr>
              <a:t>Gorjian</a:t>
            </a:r>
            <a:r>
              <a:rPr lang="en-US" sz="2300" dirty="0">
                <a:solidFill>
                  <a:schemeClr val="bg1"/>
                </a:solidFill>
              </a:rPr>
              <a:t> demonstrated how JPL has been at the forefront of space exploration for more than 80 years.</a:t>
            </a:r>
          </a:p>
          <a:p>
            <a:pPr marL="342900" indent="-342900">
              <a:spcAft>
                <a:spcPts val="1200"/>
              </a:spcAft>
              <a:buFont typeface="Wingdings" panose="05000000000000000000" pitchFamily="2" charset="2"/>
              <a:buChar char="Ø"/>
            </a:pPr>
            <a:r>
              <a:rPr lang="en-US" sz="2300" dirty="0">
                <a:solidFill>
                  <a:schemeClr val="bg1"/>
                </a:solidFill>
              </a:rPr>
              <a:t>Over </a:t>
            </a:r>
            <a:r>
              <a:rPr lang="en-US" sz="2300" b="1" dirty="0">
                <a:solidFill>
                  <a:schemeClr val="bg1"/>
                </a:solidFill>
              </a:rPr>
              <a:t>400</a:t>
            </a:r>
            <a:r>
              <a:rPr lang="en-US" sz="2300" dirty="0">
                <a:solidFill>
                  <a:schemeClr val="bg1"/>
                </a:solidFill>
              </a:rPr>
              <a:t> visitors enjoyed another spectacular Star Party, this time in an expanded format allowing our own students and faculty to showcase science-related areas of specialty (including atmospheric water harvesting, living art made from microbes, empowering STEM students, student NASA space missions, and “All Things Bats”).</a:t>
            </a:r>
          </a:p>
        </p:txBody>
      </p:sp>
      <p:pic>
        <p:nvPicPr>
          <p:cNvPr id="4" name="Picture 3">
            <a:extLst>
              <a:ext uri="{FF2B5EF4-FFF2-40B4-BE49-F238E27FC236}">
                <a16:creationId xmlns:a16="http://schemas.microsoft.com/office/drawing/2014/main" id="{5999C67B-D641-44A5-995E-A9D90F5570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2940" y="-33180"/>
            <a:ext cx="3344860" cy="1116913"/>
          </a:xfrm>
          <a:prstGeom prst="rect">
            <a:avLst/>
          </a:prstGeom>
        </p:spPr>
      </p:pic>
      <p:pic>
        <p:nvPicPr>
          <p:cNvPr id="6" name="Picture 5">
            <a:extLst>
              <a:ext uri="{FF2B5EF4-FFF2-40B4-BE49-F238E27FC236}">
                <a16:creationId xmlns:a16="http://schemas.microsoft.com/office/drawing/2014/main" id="{90F78C25-F6A7-4487-AABB-A7B8F61C3C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7097" y="998934"/>
            <a:ext cx="2825044" cy="1988125"/>
          </a:xfrm>
          <a:prstGeom prst="rect">
            <a:avLst/>
          </a:prstGeom>
        </p:spPr>
      </p:pic>
      <p:pic>
        <p:nvPicPr>
          <p:cNvPr id="9" name="Picture 8">
            <a:extLst>
              <a:ext uri="{FF2B5EF4-FFF2-40B4-BE49-F238E27FC236}">
                <a16:creationId xmlns:a16="http://schemas.microsoft.com/office/drawing/2014/main" id="{207E1C2E-E1E4-4670-91CB-66C0EE7BBA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6684" y="3027984"/>
            <a:ext cx="2172935" cy="2346770"/>
          </a:xfrm>
          <a:prstGeom prst="rect">
            <a:avLst/>
          </a:prstGeom>
        </p:spPr>
      </p:pic>
      <p:pic>
        <p:nvPicPr>
          <p:cNvPr id="12" name="Picture 11">
            <a:extLst>
              <a:ext uri="{FF2B5EF4-FFF2-40B4-BE49-F238E27FC236}">
                <a16:creationId xmlns:a16="http://schemas.microsoft.com/office/drawing/2014/main" id="{02743A7B-092A-43DE-813A-117E99C284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76060" y="4931310"/>
            <a:ext cx="2438400" cy="2033016"/>
          </a:xfrm>
          <a:prstGeom prst="rect">
            <a:avLst/>
          </a:prstGeom>
        </p:spPr>
      </p:pic>
    </p:spTree>
    <p:extLst>
      <p:ext uri="{BB962C8B-B14F-4D97-AF65-F5344CB8AC3E}">
        <p14:creationId xmlns:p14="http://schemas.microsoft.com/office/powerpoint/2010/main" val="4141740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49475"/>
            <a:ext cx="12272448" cy="6981903"/>
          </a:xfrm>
          <a:prstGeom prst="rect">
            <a:avLst/>
          </a:prstGeom>
        </p:spPr>
      </p:pic>
      <p:sp>
        <p:nvSpPr>
          <p:cNvPr id="3" name="Title 1"/>
          <p:cNvSpPr txBox="1">
            <a:spLocks/>
          </p:cNvSpPr>
          <p:nvPr/>
        </p:nvSpPr>
        <p:spPr>
          <a:xfrm>
            <a:off x="310430" y="207782"/>
            <a:ext cx="9545365"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Honoring Those Who Served</a:t>
            </a:r>
          </a:p>
        </p:txBody>
      </p:sp>
      <p:sp>
        <p:nvSpPr>
          <p:cNvPr id="7" name="Slide Number Placeholder 6"/>
          <p:cNvSpPr>
            <a:spLocks noGrp="1"/>
          </p:cNvSpPr>
          <p:nvPr>
            <p:ph type="sldNum" sz="quarter" idx="12"/>
          </p:nvPr>
        </p:nvSpPr>
        <p:spPr/>
        <p:txBody>
          <a:bodyPr/>
          <a:lstStyle/>
          <a:p>
            <a:fld id="{90D7E843-1787-4205-9F70-5CA751DF39EC}" type="slidenum">
              <a:rPr lang="en-US" smtClean="0"/>
              <a:t>36</a:t>
            </a:fld>
            <a:endParaRPr lang="en-US"/>
          </a:p>
        </p:txBody>
      </p:sp>
      <p:sp>
        <p:nvSpPr>
          <p:cNvPr id="11" name="TextBox 10"/>
          <p:cNvSpPr txBox="1"/>
          <p:nvPr/>
        </p:nvSpPr>
        <p:spPr>
          <a:xfrm>
            <a:off x="310430" y="2563982"/>
            <a:ext cx="6320169" cy="3939540"/>
          </a:xfrm>
          <a:prstGeom prst="rect">
            <a:avLst/>
          </a:prstGeom>
          <a:noFill/>
        </p:spPr>
        <p:txBody>
          <a:bodyPr wrap="square" rtlCol="0">
            <a:spAutoFit/>
          </a:bodyPr>
          <a:lstStyle/>
          <a:p>
            <a:pPr>
              <a:spcAft>
                <a:spcPts val="1200"/>
              </a:spcAft>
            </a:pPr>
            <a:r>
              <a:rPr lang="en-US" sz="2300" dirty="0">
                <a:solidFill>
                  <a:schemeClr val="bg1"/>
                </a:solidFill>
              </a:rPr>
              <a:t>Veterans were honored during a </a:t>
            </a:r>
            <a:r>
              <a:rPr lang="en-US" sz="2300" b="1" dirty="0">
                <a:solidFill>
                  <a:schemeClr val="bg1"/>
                </a:solidFill>
              </a:rPr>
              <a:t>Veterans Day Fundraiser</a:t>
            </a:r>
            <a:r>
              <a:rPr lang="en-US" sz="2300" dirty="0">
                <a:solidFill>
                  <a:schemeClr val="bg1"/>
                </a:solidFill>
              </a:rPr>
              <a:t> in the Cougar Den on </a:t>
            </a:r>
            <a:r>
              <a:rPr lang="en-US" sz="2300" b="1" dirty="0">
                <a:solidFill>
                  <a:schemeClr val="bg1"/>
                </a:solidFill>
              </a:rPr>
              <a:t>Saturday, Nov. 11</a:t>
            </a:r>
            <a:r>
              <a:rPr lang="en-US" sz="2300" b="1" baseline="30000" dirty="0">
                <a:solidFill>
                  <a:schemeClr val="bg1"/>
                </a:solidFill>
              </a:rPr>
              <a:t>th</a:t>
            </a:r>
            <a:r>
              <a:rPr lang="en-US" sz="2300" dirty="0">
                <a:solidFill>
                  <a:schemeClr val="bg1"/>
                </a:solidFill>
              </a:rPr>
              <a:t>. </a:t>
            </a:r>
          </a:p>
          <a:p>
            <a:pPr marL="342900" indent="-342900">
              <a:spcAft>
                <a:spcPts val="1200"/>
              </a:spcAft>
              <a:buFont typeface="Wingdings" panose="05000000000000000000" pitchFamily="2" charset="2"/>
              <a:buChar char="Ø"/>
            </a:pPr>
            <a:r>
              <a:rPr lang="en-US" sz="2300" dirty="0">
                <a:solidFill>
                  <a:schemeClr val="bg1"/>
                </a:solidFill>
              </a:rPr>
              <a:t>The Foundation event benefitted the </a:t>
            </a:r>
            <a:r>
              <a:rPr lang="en-US" sz="2300" i="1" dirty="0">
                <a:solidFill>
                  <a:schemeClr val="bg1"/>
                </a:solidFill>
              </a:rPr>
              <a:t>Veterans Resource Center</a:t>
            </a:r>
            <a:r>
              <a:rPr lang="en-US" sz="2300" dirty="0">
                <a:solidFill>
                  <a:schemeClr val="bg1"/>
                </a:solidFill>
              </a:rPr>
              <a:t> and College of the Canyons Athletics.</a:t>
            </a:r>
          </a:p>
          <a:p>
            <a:pPr marL="342900" indent="-342900">
              <a:spcAft>
                <a:spcPts val="1200"/>
              </a:spcAft>
              <a:buFont typeface="Wingdings" panose="05000000000000000000" pitchFamily="2" charset="2"/>
              <a:buChar char="Ø"/>
            </a:pPr>
            <a:r>
              <a:rPr lang="en-US" sz="2300" dirty="0">
                <a:solidFill>
                  <a:schemeClr val="bg1"/>
                </a:solidFill>
              </a:rPr>
              <a:t>Participants enjoyed a hearty meal, games, activities, and admission to the football game against Ventura College – not to mention a 21-19 Cougar victory in the regular-season finale.</a:t>
            </a:r>
          </a:p>
        </p:txBody>
      </p:sp>
      <p:pic>
        <p:nvPicPr>
          <p:cNvPr id="4" name="Picture 3">
            <a:extLst>
              <a:ext uri="{FF2B5EF4-FFF2-40B4-BE49-F238E27FC236}">
                <a16:creationId xmlns:a16="http://schemas.microsoft.com/office/drawing/2014/main" id="{4D7E5D7D-0683-4FCE-8D1C-2B43BD1F7FB8}"/>
              </a:ext>
            </a:extLst>
          </p:cNvPr>
          <p:cNvPicPr>
            <a:picLocks noChangeAspect="1"/>
          </p:cNvPicPr>
          <p:nvPr/>
        </p:nvPicPr>
        <p:blipFill>
          <a:blip r:embed="rId3"/>
          <a:stretch>
            <a:fillRect/>
          </a:stretch>
        </p:blipFill>
        <p:spPr>
          <a:xfrm>
            <a:off x="822083" y="914553"/>
            <a:ext cx="4915103" cy="1641247"/>
          </a:xfrm>
          <a:prstGeom prst="rect">
            <a:avLst/>
          </a:prstGeom>
        </p:spPr>
      </p:pic>
      <p:pic>
        <p:nvPicPr>
          <p:cNvPr id="5" name="Picture 4">
            <a:extLst>
              <a:ext uri="{FF2B5EF4-FFF2-40B4-BE49-F238E27FC236}">
                <a16:creationId xmlns:a16="http://schemas.microsoft.com/office/drawing/2014/main" id="{83918D37-62BE-4D1C-B1C5-2CC51EC93351}"/>
              </a:ext>
            </a:extLst>
          </p:cNvPr>
          <p:cNvPicPr>
            <a:picLocks noChangeAspect="1"/>
          </p:cNvPicPr>
          <p:nvPr/>
        </p:nvPicPr>
        <p:blipFill>
          <a:blip r:embed="rId4"/>
          <a:stretch>
            <a:fillRect/>
          </a:stretch>
        </p:blipFill>
        <p:spPr>
          <a:xfrm>
            <a:off x="6641535" y="519864"/>
            <a:ext cx="5419048" cy="6019048"/>
          </a:xfrm>
          <a:prstGeom prst="rect">
            <a:avLst/>
          </a:prstGeom>
        </p:spPr>
      </p:pic>
    </p:spTree>
    <p:extLst>
      <p:ext uri="{BB962C8B-B14F-4D97-AF65-F5344CB8AC3E}">
        <p14:creationId xmlns:p14="http://schemas.microsoft.com/office/powerpoint/2010/main" val="145104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1999" cy="6947338"/>
          </a:xfrm>
          <a:prstGeom prst="rect">
            <a:avLst/>
          </a:prstGeom>
        </p:spPr>
      </p:pic>
      <p:sp>
        <p:nvSpPr>
          <p:cNvPr id="6" name="Title 1"/>
          <p:cNvSpPr txBox="1">
            <a:spLocks/>
          </p:cNvSpPr>
          <p:nvPr/>
        </p:nvSpPr>
        <p:spPr>
          <a:xfrm>
            <a:off x="4000985" y="1277402"/>
            <a:ext cx="8191015" cy="235656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b="1" dirty="0">
                <a:ln w="9525">
                  <a:solidFill>
                    <a:schemeClr val="bg1"/>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a wonderful holiday season!</a:t>
            </a:r>
            <a:endParaRPr lang="en-US" sz="8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90D7E843-1787-4205-9F70-5CA751DF39EC}" type="slidenum">
              <a:rPr lang="en-US" smtClean="0"/>
              <a:t>37</a:t>
            </a:fld>
            <a:endParaRPr lang="en-US"/>
          </a:p>
        </p:txBody>
      </p:sp>
    </p:spTree>
    <p:extLst>
      <p:ext uri="{BB962C8B-B14F-4D97-AF65-F5344CB8AC3E}">
        <p14:creationId xmlns:p14="http://schemas.microsoft.com/office/powerpoint/2010/main" val="2682399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266" y="-11903"/>
            <a:ext cx="12272448" cy="6954570"/>
          </a:xfrm>
          <a:prstGeom prst="rect">
            <a:avLst/>
          </a:prstGeom>
        </p:spPr>
      </p:pic>
      <p:sp>
        <p:nvSpPr>
          <p:cNvPr id="3" name="Title 1"/>
          <p:cNvSpPr txBox="1">
            <a:spLocks/>
          </p:cNvSpPr>
          <p:nvPr/>
        </p:nvSpPr>
        <p:spPr>
          <a:xfrm>
            <a:off x="81455" y="96914"/>
            <a:ext cx="10376338"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Hispanic Heritage Recognition</a:t>
            </a:r>
          </a:p>
        </p:txBody>
      </p:sp>
      <p:sp>
        <p:nvSpPr>
          <p:cNvPr id="7" name="Slide Number Placeholder 6"/>
          <p:cNvSpPr>
            <a:spLocks noGrp="1"/>
          </p:cNvSpPr>
          <p:nvPr>
            <p:ph type="sldNum" sz="quarter" idx="12"/>
          </p:nvPr>
        </p:nvSpPr>
        <p:spPr/>
        <p:txBody>
          <a:bodyPr/>
          <a:lstStyle/>
          <a:p>
            <a:fld id="{90D7E843-1787-4205-9F70-5CA751DF39EC}" type="slidenum">
              <a:rPr lang="en-US" smtClean="0"/>
              <a:t>4</a:t>
            </a:fld>
            <a:endParaRPr lang="en-US" dirty="0"/>
          </a:p>
        </p:txBody>
      </p:sp>
      <p:sp>
        <p:nvSpPr>
          <p:cNvPr id="11" name="TextBox 10"/>
          <p:cNvSpPr txBox="1"/>
          <p:nvPr/>
        </p:nvSpPr>
        <p:spPr>
          <a:xfrm>
            <a:off x="7306782" y="1855234"/>
            <a:ext cx="4557379" cy="5647700"/>
          </a:xfrm>
          <a:prstGeom prst="rect">
            <a:avLst/>
          </a:prstGeom>
          <a:noFill/>
        </p:spPr>
        <p:txBody>
          <a:bodyPr wrap="square" rtlCol="0">
            <a:spAutoFit/>
          </a:bodyPr>
          <a:lstStyle/>
          <a:p>
            <a:pPr>
              <a:spcAft>
                <a:spcPts val="600"/>
              </a:spcAft>
            </a:pPr>
            <a:r>
              <a:rPr lang="en-US" sz="2300" b="1" dirty="0">
                <a:solidFill>
                  <a:schemeClr val="bg1"/>
                </a:solidFill>
              </a:rPr>
              <a:t>Dr. Claudia Acosta</a:t>
            </a:r>
            <a:r>
              <a:rPr lang="en-US" sz="2300" dirty="0">
                <a:solidFill>
                  <a:schemeClr val="bg1"/>
                </a:solidFill>
              </a:rPr>
              <a:t>, chair of the Department of Modern Languages &amp; Cultures, was among a contingent that accepted a proclamation from the </a:t>
            </a:r>
            <a:r>
              <a:rPr lang="en-US" sz="2300" b="1" dirty="0">
                <a:solidFill>
                  <a:schemeClr val="bg1"/>
                </a:solidFill>
              </a:rPr>
              <a:t>Santa Clarita City Council </a:t>
            </a:r>
            <a:r>
              <a:rPr lang="en-US" sz="2300" dirty="0">
                <a:solidFill>
                  <a:schemeClr val="bg1"/>
                </a:solidFill>
              </a:rPr>
              <a:t>on </a:t>
            </a:r>
            <a:r>
              <a:rPr lang="en-US" sz="2300" b="1" dirty="0">
                <a:solidFill>
                  <a:schemeClr val="bg1"/>
                </a:solidFill>
              </a:rPr>
              <a:t>Tuesday, Sept. 26</a:t>
            </a:r>
            <a:r>
              <a:rPr lang="en-US" sz="2300" b="1" baseline="30000" dirty="0">
                <a:solidFill>
                  <a:schemeClr val="bg1"/>
                </a:solidFill>
              </a:rPr>
              <a:t>th</a:t>
            </a:r>
            <a:r>
              <a:rPr lang="en-US" sz="2300" dirty="0">
                <a:solidFill>
                  <a:schemeClr val="bg1"/>
                </a:solidFill>
              </a:rPr>
              <a:t>, officially recognizing </a:t>
            </a:r>
            <a:r>
              <a:rPr lang="en-US" sz="2300" b="1" i="1" dirty="0">
                <a:solidFill>
                  <a:schemeClr val="bg1"/>
                </a:solidFill>
              </a:rPr>
              <a:t>Hispanic Heritage Month</a:t>
            </a:r>
            <a:r>
              <a:rPr lang="en-US" sz="2300" dirty="0">
                <a:solidFill>
                  <a:schemeClr val="bg1"/>
                </a:solidFill>
              </a:rPr>
              <a:t>.</a:t>
            </a:r>
          </a:p>
          <a:p>
            <a:pPr>
              <a:spcAft>
                <a:spcPts val="600"/>
              </a:spcAft>
            </a:pPr>
            <a:r>
              <a:rPr lang="en-US" sz="2300" dirty="0">
                <a:solidFill>
                  <a:schemeClr val="bg1"/>
                </a:solidFill>
              </a:rPr>
              <a:t>Hispanic Heritage Month is celebrated Sept. 15</a:t>
            </a:r>
            <a:r>
              <a:rPr lang="en-US" sz="2300" baseline="30000" dirty="0">
                <a:solidFill>
                  <a:schemeClr val="bg1"/>
                </a:solidFill>
              </a:rPr>
              <a:t>th</a:t>
            </a:r>
            <a:r>
              <a:rPr lang="en-US" sz="2300" dirty="0">
                <a:solidFill>
                  <a:schemeClr val="bg1"/>
                </a:solidFill>
              </a:rPr>
              <a:t> to Oct. 15</a:t>
            </a:r>
            <a:r>
              <a:rPr lang="en-US" sz="2300" baseline="30000" dirty="0">
                <a:solidFill>
                  <a:schemeClr val="bg1"/>
                </a:solidFill>
              </a:rPr>
              <a:t>th</a:t>
            </a:r>
            <a:r>
              <a:rPr lang="en-US" sz="2300" dirty="0">
                <a:solidFill>
                  <a:schemeClr val="bg1"/>
                </a:solidFill>
              </a:rPr>
              <a:t> to recognize the contributions of Hispanics to the history, culture, and achievements of the U.S.</a:t>
            </a:r>
          </a:p>
          <a:p>
            <a:pPr>
              <a:spcAft>
                <a:spcPts val="1200"/>
              </a:spcAft>
            </a:pPr>
            <a:endParaRPr lang="en-US" sz="2100" dirty="0">
              <a:solidFill>
                <a:schemeClr val="bg1"/>
              </a:solidFill>
            </a:endParaRPr>
          </a:p>
          <a:p>
            <a:pPr marL="342900" indent="-342900">
              <a:spcAft>
                <a:spcPts val="1200"/>
              </a:spcAft>
              <a:buFont typeface="Wingdings" panose="05000000000000000000" pitchFamily="2" charset="2"/>
              <a:buChar char="Ø"/>
            </a:pPr>
            <a:endParaRPr lang="en-US" sz="2100" dirty="0">
              <a:solidFill>
                <a:schemeClr val="bg1"/>
              </a:solidFill>
            </a:endParaRPr>
          </a:p>
        </p:txBody>
      </p:sp>
      <p:pic>
        <p:nvPicPr>
          <p:cNvPr id="5" name="Picture 4">
            <a:extLst>
              <a:ext uri="{FF2B5EF4-FFF2-40B4-BE49-F238E27FC236}">
                <a16:creationId xmlns:a16="http://schemas.microsoft.com/office/drawing/2014/main" id="{0D1A678F-45F1-425C-B68E-948C58ADD0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6299" y="0"/>
            <a:ext cx="5565701" cy="1855234"/>
          </a:xfrm>
          <a:prstGeom prst="rect">
            <a:avLst/>
          </a:prstGeom>
        </p:spPr>
      </p:pic>
      <p:pic>
        <p:nvPicPr>
          <p:cNvPr id="4" name="Picture 3">
            <a:extLst>
              <a:ext uri="{FF2B5EF4-FFF2-40B4-BE49-F238E27FC236}">
                <a16:creationId xmlns:a16="http://schemas.microsoft.com/office/drawing/2014/main" id="{9A077A23-01FA-4722-B67A-134A80B0F2E3}"/>
              </a:ext>
            </a:extLst>
          </p:cNvPr>
          <p:cNvPicPr>
            <a:picLocks noChangeAspect="1"/>
          </p:cNvPicPr>
          <p:nvPr/>
        </p:nvPicPr>
        <p:blipFill>
          <a:blip r:embed="rId4"/>
          <a:stretch>
            <a:fillRect/>
          </a:stretch>
        </p:blipFill>
        <p:spPr>
          <a:xfrm>
            <a:off x="186668" y="1013926"/>
            <a:ext cx="6356862" cy="2122678"/>
          </a:xfrm>
          <a:prstGeom prst="rect">
            <a:avLst/>
          </a:prstGeom>
        </p:spPr>
      </p:pic>
      <p:pic>
        <p:nvPicPr>
          <p:cNvPr id="13" name="Picture 12">
            <a:extLst>
              <a:ext uri="{FF2B5EF4-FFF2-40B4-BE49-F238E27FC236}">
                <a16:creationId xmlns:a16="http://schemas.microsoft.com/office/drawing/2014/main" id="{62CFA203-20F5-4F9C-B15B-09806E5E3E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00" y="3539364"/>
            <a:ext cx="5183781" cy="2915876"/>
          </a:xfrm>
          <a:prstGeom prst="rect">
            <a:avLst/>
          </a:prstGeom>
        </p:spPr>
      </p:pic>
    </p:spTree>
    <p:extLst>
      <p:ext uri="{BB962C8B-B14F-4D97-AF65-F5344CB8AC3E}">
        <p14:creationId xmlns:p14="http://schemas.microsoft.com/office/powerpoint/2010/main" val="266197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614"/>
            <a:ext cx="12272448" cy="6976229"/>
          </a:xfrm>
          <a:prstGeom prst="rect">
            <a:avLst/>
          </a:prstGeom>
        </p:spPr>
      </p:pic>
      <p:sp>
        <p:nvSpPr>
          <p:cNvPr id="3" name="Title 1"/>
          <p:cNvSpPr txBox="1">
            <a:spLocks/>
          </p:cNvSpPr>
          <p:nvPr/>
        </p:nvSpPr>
        <p:spPr>
          <a:xfrm>
            <a:off x="391742" y="175316"/>
            <a:ext cx="10846871"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National Competition</a:t>
            </a:r>
          </a:p>
        </p:txBody>
      </p:sp>
      <p:sp>
        <p:nvSpPr>
          <p:cNvPr id="11" name="TextBox 10"/>
          <p:cNvSpPr txBox="1"/>
          <p:nvPr/>
        </p:nvSpPr>
        <p:spPr>
          <a:xfrm>
            <a:off x="391743" y="840869"/>
            <a:ext cx="4880168" cy="5555367"/>
          </a:xfrm>
          <a:prstGeom prst="rect">
            <a:avLst/>
          </a:prstGeom>
          <a:noFill/>
        </p:spPr>
        <p:txBody>
          <a:bodyPr wrap="square" rtlCol="0">
            <a:spAutoFit/>
          </a:bodyPr>
          <a:lstStyle/>
          <a:p>
            <a:pPr>
              <a:spcAft>
                <a:spcPts val="1200"/>
              </a:spcAft>
            </a:pPr>
            <a:r>
              <a:rPr lang="en-US" sz="2300" dirty="0">
                <a:solidFill>
                  <a:schemeClr val="bg1"/>
                </a:solidFill>
              </a:rPr>
              <a:t>A team of College of the Canyons architecture students and their faculty advisors, </a:t>
            </a:r>
            <a:r>
              <a:rPr lang="en-US" sz="2300" b="1" dirty="0">
                <a:solidFill>
                  <a:schemeClr val="bg1"/>
                </a:solidFill>
              </a:rPr>
              <a:t>Jason Oliver </a:t>
            </a:r>
            <a:r>
              <a:rPr lang="en-US" sz="2300" dirty="0">
                <a:solidFill>
                  <a:schemeClr val="bg1"/>
                </a:solidFill>
              </a:rPr>
              <a:t>and</a:t>
            </a:r>
            <a:r>
              <a:rPr lang="en-US" sz="2300" b="1" dirty="0">
                <a:solidFill>
                  <a:schemeClr val="bg1"/>
                </a:solidFill>
              </a:rPr>
              <a:t> Carlos Gomez</a:t>
            </a:r>
            <a:r>
              <a:rPr lang="en-US" sz="2300" dirty="0">
                <a:solidFill>
                  <a:schemeClr val="bg1"/>
                </a:solidFill>
              </a:rPr>
              <a:t>, presented their restorative community design proposal, "</a:t>
            </a:r>
            <a:r>
              <a:rPr lang="en-US" sz="2300" b="1" i="1" dirty="0">
                <a:solidFill>
                  <a:schemeClr val="bg1"/>
                </a:solidFill>
              </a:rPr>
              <a:t>Quarter Note</a:t>
            </a:r>
            <a:r>
              <a:rPr lang="en-US" sz="2300" dirty="0">
                <a:solidFill>
                  <a:schemeClr val="bg1"/>
                </a:solidFill>
              </a:rPr>
              <a:t>," at the annual conference for the </a:t>
            </a:r>
            <a:r>
              <a:rPr lang="en-US" sz="2300" b="1" dirty="0">
                <a:solidFill>
                  <a:schemeClr val="bg1"/>
                </a:solidFill>
              </a:rPr>
              <a:t>National Organization of Minority Architects</a:t>
            </a:r>
            <a:r>
              <a:rPr lang="en-US" sz="2300" dirty="0">
                <a:solidFill>
                  <a:schemeClr val="bg1"/>
                </a:solidFill>
              </a:rPr>
              <a:t> Oct. 11-15</a:t>
            </a:r>
            <a:r>
              <a:rPr lang="en-US" sz="2300" baseline="30000" dirty="0">
                <a:solidFill>
                  <a:schemeClr val="bg1"/>
                </a:solidFill>
              </a:rPr>
              <a:t>th</a:t>
            </a:r>
            <a:r>
              <a:rPr lang="en-US" sz="2300" dirty="0">
                <a:solidFill>
                  <a:schemeClr val="bg1"/>
                </a:solidFill>
              </a:rPr>
              <a:t>. </a:t>
            </a:r>
          </a:p>
          <a:p>
            <a:pPr>
              <a:spcAft>
                <a:spcPts val="1200"/>
              </a:spcAft>
            </a:pPr>
            <a:r>
              <a:rPr lang="en-US" sz="2300" dirty="0">
                <a:solidFill>
                  <a:schemeClr val="bg1"/>
                </a:solidFill>
              </a:rPr>
              <a:t>Themed "</a:t>
            </a:r>
            <a:r>
              <a:rPr lang="en-US" sz="2300" b="1" i="1" dirty="0">
                <a:solidFill>
                  <a:schemeClr val="bg1"/>
                </a:solidFill>
              </a:rPr>
              <a:t>Building Bridges: Towards Just and Joyful Futures</a:t>
            </a:r>
            <a:r>
              <a:rPr lang="en-US" sz="2300" dirty="0">
                <a:solidFill>
                  <a:schemeClr val="bg1"/>
                </a:solidFill>
              </a:rPr>
              <a:t>," the prestigious conference in Portland, Ore., was attended by more than </a:t>
            </a:r>
            <a:r>
              <a:rPr lang="en-US" sz="2300" b="1" dirty="0">
                <a:solidFill>
                  <a:schemeClr val="bg1"/>
                </a:solidFill>
              </a:rPr>
              <a:t>1,200</a:t>
            </a:r>
            <a:r>
              <a:rPr lang="en-US" sz="2300" dirty="0">
                <a:solidFill>
                  <a:schemeClr val="bg1"/>
                </a:solidFill>
              </a:rPr>
              <a:t> professional designers, as well as teams from colleges and universities across the nation.</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5</a:t>
            </a:fld>
            <a:endParaRPr lang="en-US"/>
          </a:p>
        </p:txBody>
      </p:sp>
      <p:pic>
        <p:nvPicPr>
          <p:cNvPr id="4" name="Picture 3">
            <a:extLst>
              <a:ext uri="{FF2B5EF4-FFF2-40B4-BE49-F238E27FC236}">
                <a16:creationId xmlns:a16="http://schemas.microsoft.com/office/drawing/2014/main" id="{CDE7412A-57AD-4E74-B7BE-35C91BF274AF}"/>
              </a:ext>
            </a:extLst>
          </p:cNvPr>
          <p:cNvPicPr>
            <a:picLocks noChangeAspect="1"/>
          </p:cNvPicPr>
          <p:nvPr/>
        </p:nvPicPr>
        <p:blipFill>
          <a:blip r:embed="rId3"/>
          <a:stretch>
            <a:fillRect/>
          </a:stretch>
        </p:blipFill>
        <p:spPr>
          <a:xfrm>
            <a:off x="5940206" y="190571"/>
            <a:ext cx="6104820" cy="3089961"/>
          </a:xfrm>
          <a:prstGeom prst="rect">
            <a:avLst/>
          </a:prstGeom>
        </p:spPr>
      </p:pic>
      <p:pic>
        <p:nvPicPr>
          <p:cNvPr id="6" name="Picture 5">
            <a:extLst>
              <a:ext uri="{FF2B5EF4-FFF2-40B4-BE49-F238E27FC236}">
                <a16:creationId xmlns:a16="http://schemas.microsoft.com/office/drawing/2014/main" id="{6A044C3E-5335-41D2-9DB4-52FBD40FC8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4928" y="3474039"/>
            <a:ext cx="5704257" cy="3208645"/>
          </a:xfrm>
          <a:prstGeom prst="rect">
            <a:avLst/>
          </a:prstGeom>
        </p:spPr>
      </p:pic>
    </p:spTree>
    <p:extLst>
      <p:ext uri="{BB962C8B-B14F-4D97-AF65-F5344CB8AC3E}">
        <p14:creationId xmlns:p14="http://schemas.microsoft.com/office/powerpoint/2010/main" val="13338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11903"/>
            <a:ext cx="12272448" cy="6976229"/>
          </a:xfrm>
          <a:prstGeom prst="rect">
            <a:avLst/>
          </a:prstGeom>
        </p:spPr>
      </p:pic>
      <p:sp>
        <p:nvSpPr>
          <p:cNvPr id="3" name="Title 1"/>
          <p:cNvSpPr txBox="1">
            <a:spLocks/>
          </p:cNvSpPr>
          <p:nvPr/>
        </p:nvSpPr>
        <p:spPr>
          <a:xfrm>
            <a:off x="175759" y="119827"/>
            <a:ext cx="11840482"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Calibri" panose="020F0502020204030204" pitchFamily="34" charset="0"/>
                <a:cs typeface="Calibri" panose="020F0502020204030204" pitchFamily="34" charset="0"/>
              </a:rPr>
              <a:t>Another State Championship!</a:t>
            </a:r>
          </a:p>
        </p:txBody>
      </p:sp>
      <p:sp>
        <p:nvSpPr>
          <p:cNvPr id="11" name="TextBox 10"/>
          <p:cNvSpPr txBox="1"/>
          <p:nvPr/>
        </p:nvSpPr>
        <p:spPr>
          <a:xfrm>
            <a:off x="1497633" y="3789786"/>
            <a:ext cx="9543974" cy="2323713"/>
          </a:xfrm>
          <a:prstGeom prst="rect">
            <a:avLst/>
          </a:prstGeom>
          <a:noFill/>
        </p:spPr>
        <p:txBody>
          <a:bodyPr wrap="square" rtlCol="0">
            <a:spAutoFit/>
          </a:bodyPr>
          <a:lstStyle/>
          <a:p>
            <a:pPr>
              <a:spcAft>
                <a:spcPts val="600"/>
              </a:spcAft>
            </a:pPr>
            <a:r>
              <a:rPr lang="en-US" sz="2300" dirty="0">
                <a:solidFill>
                  <a:schemeClr val="bg1"/>
                </a:solidFill>
              </a:rPr>
              <a:t>The women’s golf team won the </a:t>
            </a:r>
            <a:r>
              <a:rPr lang="en-US" sz="2300" b="1" dirty="0">
                <a:solidFill>
                  <a:schemeClr val="bg1"/>
                </a:solidFill>
              </a:rPr>
              <a:t>2023 California Community College Athletic Association (3C2A) State Championship </a:t>
            </a:r>
            <a:r>
              <a:rPr lang="en-US" sz="2300" dirty="0">
                <a:solidFill>
                  <a:schemeClr val="bg1"/>
                </a:solidFill>
              </a:rPr>
              <a:t>with a stunning two-day performance at Hunter Ranch Golf Course in Paso Robles on Nov. 13</a:t>
            </a:r>
            <a:r>
              <a:rPr lang="en-US" sz="2300" baseline="30000" dirty="0">
                <a:solidFill>
                  <a:schemeClr val="bg1"/>
                </a:solidFill>
              </a:rPr>
              <a:t>th</a:t>
            </a:r>
            <a:r>
              <a:rPr lang="en-US" sz="2300" dirty="0">
                <a:solidFill>
                  <a:schemeClr val="bg1"/>
                </a:solidFill>
              </a:rPr>
              <a:t> and 14</a:t>
            </a:r>
            <a:r>
              <a:rPr lang="en-US" sz="2300" baseline="30000" dirty="0">
                <a:solidFill>
                  <a:schemeClr val="bg1"/>
                </a:solidFill>
              </a:rPr>
              <a:t>th</a:t>
            </a:r>
            <a:r>
              <a:rPr lang="en-US" sz="2300" dirty="0">
                <a:solidFill>
                  <a:schemeClr val="bg1"/>
                </a:solidFill>
              </a:rPr>
              <a:t>. </a:t>
            </a:r>
          </a:p>
          <a:p>
            <a:pPr marL="342900" indent="-342900">
              <a:spcAft>
                <a:spcPts val="600"/>
              </a:spcAft>
              <a:buFont typeface="Wingdings" panose="05000000000000000000" pitchFamily="2" charset="2"/>
              <a:buChar char="Ø"/>
            </a:pPr>
            <a:r>
              <a:rPr lang="en-US" sz="2200" dirty="0">
                <a:solidFill>
                  <a:schemeClr val="bg1"/>
                </a:solidFill>
              </a:rPr>
              <a:t>The title is the program’s </a:t>
            </a:r>
            <a:r>
              <a:rPr lang="en-US" sz="2200" b="1" dirty="0">
                <a:solidFill>
                  <a:schemeClr val="bg1"/>
                </a:solidFill>
              </a:rPr>
              <a:t>fifth</a:t>
            </a:r>
            <a:r>
              <a:rPr lang="en-US" sz="2200" dirty="0">
                <a:solidFill>
                  <a:schemeClr val="bg1"/>
                </a:solidFill>
              </a:rPr>
              <a:t> overall (2001, 2007, 2018, 2019, 2023).</a:t>
            </a:r>
          </a:p>
          <a:p>
            <a:pPr marL="342900" indent="-342900">
              <a:spcAft>
                <a:spcPts val="600"/>
              </a:spcAft>
              <a:buFont typeface="Wingdings" panose="05000000000000000000" pitchFamily="2" charset="2"/>
              <a:buChar char="Ø"/>
            </a:pPr>
            <a:r>
              <a:rPr lang="en-US" sz="2200" dirty="0">
                <a:solidFill>
                  <a:schemeClr val="bg1"/>
                </a:solidFill>
              </a:rPr>
              <a:t>Canyons ended Monday’s opening round in fourth place but stormed back the next day, playing some of its best golf of the season.</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6</a:t>
            </a:fld>
            <a:endParaRPr lang="en-US"/>
          </a:p>
        </p:txBody>
      </p:sp>
      <p:pic>
        <p:nvPicPr>
          <p:cNvPr id="7" name="Picture 6">
            <a:extLst>
              <a:ext uri="{FF2B5EF4-FFF2-40B4-BE49-F238E27FC236}">
                <a16:creationId xmlns:a16="http://schemas.microsoft.com/office/drawing/2014/main" id="{DD6D835D-381A-4A72-AF8C-F41FFB32A166}"/>
              </a:ext>
            </a:extLst>
          </p:cNvPr>
          <p:cNvPicPr>
            <a:picLocks noChangeAspect="1"/>
          </p:cNvPicPr>
          <p:nvPr/>
        </p:nvPicPr>
        <p:blipFill>
          <a:blip r:embed="rId3"/>
          <a:stretch>
            <a:fillRect/>
          </a:stretch>
        </p:blipFill>
        <p:spPr>
          <a:xfrm>
            <a:off x="2908943" y="830064"/>
            <a:ext cx="6374114" cy="2598936"/>
          </a:xfrm>
          <a:prstGeom prst="rect">
            <a:avLst/>
          </a:prstGeom>
        </p:spPr>
      </p:pic>
    </p:spTree>
    <p:extLst>
      <p:ext uri="{BB962C8B-B14F-4D97-AF65-F5344CB8AC3E}">
        <p14:creationId xmlns:p14="http://schemas.microsoft.com/office/powerpoint/2010/main" val="380520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11903"/>
            <a:ext cx="12272448" cy="6976229"/>
          </a:xfrm>
          <a:prstGeom prst="rect">
            <a:avLst/>
          </a:prstGeom>
        </p:spPr>
      </p:pic>
      <p:sp>
        <p:nvSpPr>
          <p:cNvPr id="3" name="Title 1"/>
          <p:cNvSpPr txBox="1">
            <a:spLocks/>
          </p:cNvSpPr>
          <p:nvPr/>
        </p:nvSpPr>
        <p:spPr>
          <a:xfrm>
            <a:off x="175759" y="119827"/>
            <a:ext cx="11840482"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Faculty Member Named Certified Paralegal Champion</a:t>
            </a:r>
          </a:p>
        </p:txBody>
      </p:sp>
      <p:sp>
        <p:nvSpPr>
          <p:cNvPr id="11" name="TextBox 10"/>
          <p:cNvSpPr txBox="1"/>
          <p:nvPr/>
        </p:nvSpPr>
        <p:spPr>
          <a:xfrm>
            <a:off x="175759" y="921990"/>
            <a:ext cx="7074140" cy="5293757"/>
          </a:xfrm>
          <a:prstGeom prst="rect">
            <a:avLst/>
          </a:prstGeom>
          <a:noFill/>
        </p:spPr>
        <p:txBody>
          <a:bodyPr wrap="square" rtlCol="0">
            <a:spAutoFit/>
          </a:bodyPr>
          <a:lstStyle/>
          <a:p>
            <a:pPr>
              <a:spcAft>
                <a:spcPts val="600"/>
              </a:spcAft>
            </a:pPr>
            <a:r>
              <a:rPr lang="en-US" sz="2300" dirty="0">
                <a:solidFill>
                  <a:schemeClr val="bg1"/>
                </a:solidFill>
              </a:rPr>
              <a:t>Paralegal instructor Lori Young has been named the recipient of the </a:t>
            </a:r>
            <a:r>
              <a:rPr lang="en-US" sz="2300" b="1" dirty="0">
                <a:solidFill>
                  <a:schemeClr val="bg1"/>
                </a:solidFill>
              </a:rPr>
              <a:t>2023 Certified Paralegal Champion Award </a:t>
            </a:r>
            <a:r>
              <a:rPr lang="en-US" sz="2300" dirty="0">
                <a:solidFill>
                  <a:schemeClr val="bg1"/>
                </a:solidFill>
              </a:rPr>
              <a:t>by the </a:t>
            </a:r>
            <a:r>
              <a:rPr lang="en-US" sz="2300" b="1" i="1" dirty="0">
                <a:solidFill>
                  <a:schemeClr val="bg1"/>
                </a:solidFill>
              </a:rPr>
              <a:t>National Association of Legal Assistants (NALA)</a:t>
            </a:r>
            <a:r>
              <a:rPr lang="en-US" sz="2300" dirty="0">
                <a:solidFill>
                  <a:schemeClr val="bg1"/>
                </a:solidFill>
              </a:rPr>
              <a:t>. </a:t>
            </a:r>
          </a:p>
          <a:p>
            <a:pPr marL="342900" indent="-342900">
              <a:spcAft>
                <a:spcPts val="600"/>
              </a:spcAft>
              <a:buFont typeface="Wingdings" panose="05000000000000000000" pitchFamily="2" charset="2"/>
              <a:buChar char="Ø"/>
            </a:pPr>
            <a:r>
              <a:rPr lang="en-US" sz="2100" dirty="0">
                <a:solidFill>
                  <a:schemeClr val="bg1"/>
                </a:solidFill>
              </a:rPr>
              <a:t>The nationwide award recognizes outstanding achievement by an individual or by a NALA-affiliated association in promoting and advancing the association’s </a:t>
            </a:r>
            <a:r>
              <a:rPr lang="en-US" sz="2100" b="1" dirty="0">
                <a:solidFill>
                  <a:schemeClr val="bg1"/>
                </a:solidFill>
              </a:rPr>
              <a:t>Certified Paralegal (CP)</a:t>
            </a:r>
            <a:r>
              <a:rPr lang="en-US" sz="2100" dirty="0">
                <a:solidFill>
                  <a:schemeClr val="bg1"/>
                </a:solidFill>
              </a:rPr>
              <a:t> program within the legal profession.</a:t>
            </a:r>
          </a:p>
          <a:p>
            <a:pPr marL="342900" indent="-342900">
              <a:spcAft>
                <a:spcPts val="600"/>
              </a:spcAft>
              <a:buFont typeface="Wingdings" panose="05000000000000000000" pitchFamily="2" charset="2"/>
              <a:buChar char="Ø"/>
            </a:pPr>
            <a:r>
              <a:rPr lang="en-US" sz="2100" dirty="0">
                <a:solidFill>
                  <a:schemeClr val="bg1"/>
                </a:solidFill>
              </a:rPr>
              <a:t>In 2022, the paralegal department team launched the online CP exam study courses that prepare students for the knowledge and skills sections of the CP exam.</a:t>
            </a:r>
          </a:p>
          <a:p>
            <a:pPr marL="342900" indent="-342900">
              <a:spcAft>
                <a:spcPts val="1200"/>
              </a:spcAft>
              <a:buFont typeface="Wingdings" panose="05000000000000000000" pitchFamily="2" charset="2"/>
              <a:buChar char="Ø"/>
            </a:pPr>
            <a:r>
              <a:rPr lang="en-US" sz="2100" dirty="0">
                <a:solidFill>
                  <a:schemeClr val="bg1"/>
                </a:solidFill>
              </a:rPr>
              <a:t>The two courses introduce students to sample exam questions based on a hypothetical case, and students analyze relevant legal material, as well as demonstrate strong writing skills.</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7</a:t>
            </a:fld>
            <a:endParaRPr lang="en-US"/>
          </a:p>
        </p:txBody>
      </p:sp>
      <p:pic>
        <p:nvPicPr>
          <p:cNvPr id="4" name="Picture 3">
            <a:extLst>
              <a:ext uri="{FF2B5EF4-FFF2-40B4-BE49-F238E27FC236}">
                <a16:creationId xmlns:a16="http://schemas.microsoft.com/office/drawing/2014/main" id="{A8D56EB6-D5C2-4F19-B605-31C82410A19E}"/>
              </a:ext>
            </a:extLst>
          </p:cNvPr>
          <p:cNvPicPr>
            <a:picLocks noChangeAspect="1"/>
          </p:cNvPicPr>
          <p:nvPr/>
        </p:nvPicPr>
        <p:blipFill>
          <a:blip r:embed="rId3"/>
          <a:stretch>
            <a:fillRect/>
          </a:stretch>
        </p:blipFill>
        <p:spPr>
          <a:xfrm>
            <a:off x="7781481" y="2013726"/>
            <a:ext cx="4286250" cy="3219450"/>
          </a:xfrm>
          <a:prstGeom prst="rect">
            <a:avLst/>
          </a:prstGeom>
        </p:spPr>
      </p:pic>
    </p:spTree>
    <p:extLst>
      <p:ext uri="{BB962C8B-B14F-4D97-AF65-F5344CB8AC3E}">
        <p14:creationId xmlns:p14="http://schemas.microsoft.com/office/powerpoint/2010/main" val="32506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11903"/>
            <a:ext cx="12272448" cy="6976229"/>
          </a:xfrm>
          <a:prstGeom prst="rect">
            <a:avLst/>
          </a:prstGeom>
        </p:spPr>
      </p:pic>
      <p:sp>
        <p:nvSpPr>
          <p:cNvPr id="3" name="Title 1"/>
          <p:cNvSpPr txBox="1">
            <a:spLocks/>
          </p:cNvSpPr>
          <p:nvPr/>
        </p:nvSpPr>
        <p:spPr>
          <a:xfrm>
            <a:off x="175759" y="119827"/>
            <a:ext cx="11840482"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PIO Recognized by NCMPR</a:t>
            </a:r>
          </a:p>
        </p:txBody>
      </p:sp>
      <p:sp>
        <p:nvSpPr>
          <p:cNvPr id="11" name="TextBox 10"/>
          <p:cNvSpPr txBox="1"/>
          <p:nvPr/>
        </p:nvSpPr>
        <p:spPr>
          <a:xfrm>
            <a:off x="132778" y="810891"/>
            <a:ext cx="11575974" cy="5940088"/>
          </a:xfrm>
          <a:prstGeom prst="rect">
            <a:avLst/>
          </a:prstGeom>
          <a:noFill/>
        </p:spPr>
        <p:txBody>
          <a:bodyPr wrap="square" rtlCol="0">
            <a:spAutoFit/>
          </a:bodyPr>
          <a:lstStyle/>
          <a:p>
            <a:pPr>
              <a:spcAft>
                <a:spcPts val="1200"/>
              </a:spcAft>
            </a:pPr>
            <a:r>
              <a:rPr lang="en-US" sz="2100" dirty="0">
                <a:solidFill>
                  <a:schemeClr val="bg1"/>
                </a:solidFill>
              </a:rPr>
              <a:t>The </a:t>
            </a:r>
            <a:r>
              <a:rPr lang="en-US" sz="2100" b="1" dirty="0">
                <a:solidFill>
                  <a:schemeClr val="bg1"/>
                </a:solidFill>
              </a:rPr>
              <a:t>National Council for Marketing &amp; Public Relations (NCMPR) </a:t>
            </a:r>
            <a:r>
              <a:rPr lang="en-US" sz="2100" dirty="0">
                <a:solidFill>
                  <a:schemeClr val="bg1"/>
                </a:solidFill>
              </a:rPr>
              <a:t>recently announced the winners of the Medallion Awards, and COC’s </a:t>
            </a:r>
            <a:r>
              <a:rPr lang="en-US" sz="2100" b="1" i="1" dirty="0">
                <a:solidFill>
                  <a:schemeClr val="bg1"/>
                </a:solidFill>
              </a:rPr>
              <a:t>Public Information Office </a:t>
            </a:r>
            <a:r>
              <a:rPr lang="en-US" sz="2100" dirty="0">
                <a:solidFill>
                  <a:schemeClr val="bg1"/>
                </a:solidFill>
              </a:rPr>
              <a:t>was recognized in many categories. </a:t>
            </a:r>
          </a:p>
          <a:p>
            <a:pPr>
              <a:spcAft>
                <a:spcPts val="600"/>
              </a:spcAft>
            </a:pPr>
            <a:r>
              <a:rPr lang="en-US" sz="2100" dirty="0">
                <a:solidFill>
                  <a:schemeClr val="bg1"/>
                </a:solidFill>
              </a:rPr>
              <a:t>The NCMPR Medallion Awards recognize outstanding achievement in design and communication at community and technical colleges in each of NCMPR's seven districts.</a:t>
            </a:r>
          </a:p>
          <a:p>
            <a:pPr marL="342900" indent="-342900">
              <a:spcAft>
                <a:spcPts val="600"/>
              </a:spcAft>
              <a:buFont typeface="Wingdings" panose="05000000000000000000" pitchFamily="2" charset="2"/>
              <a:buChar char="Ø"/>
            </a:pPr>
            <a:r>
              <a:rPr lang="en-US" sz="2000" dirty="0">
                <a:solidFill>
                  <a:schemeClr val="bg1"/>
                </a:solidFill>
              </a:rPr>
              <a:t>We received </a:t>
            </a:r>
            <a:r>
              <a:rPr lang="en-US" sz="2000" b="1" dirty="0">
                <a:solidFill>
                  <a:schemeClr val="bg1"/>
                </a:solidFill>
              </a:rPr>
              <a:t>10</a:t>
            </a:r>
            <a:r>
              <a:rPr lang="en-US" sz="2000" dirty="0">
                <a:solidFill>
                  <a:schemeClr val="bg1"/>
                </a:solidFill>
              </a:rPr>
              <a:t> awards in this year’s </a:t>
            </a:r>
            <a:r>
              <a:rPr lang="en-US" sz="2000" b="1" dirty="0">
                <a:solidFill>
                  <a:schemeClr val="bg1"/>
                </a:solidFill>
              </a:rPr>
              <a:t>District 6 </a:t>
            </a:r>
            <a:r>
              <a:rPr lang="en-US" sz="2000" dirty="0">
                <a:solidFill>
                  <a:schemeClr val="bg1"/>
                </a:solidFill>
              </a:rPr>
              <a:t>competition. The winners are:</a:t>
            </a:r>
          </a:p>
          <a:p>
            <a:pPr marL="800100" lvl="1" indent="-342900">
              <a:spcAft>
                <a:spcPts val="600"/>
              </a:spcAft>
              <a:buFont typeface="Courier New" panose="02070309020205020404" pitchFamily="49" charset="0"/>
              <a:buChar char="o"/>
            </a:pPr>
            <a:r>
              <a:rPr lang="en-US" sz="2000" dirty="0">
                <a:solidFill>
                  <a:schemeClr val="bg1"/>
                </a:solidFill>
              </a:rPr>
              <a:t>Gold: E-Newsletter</a:t>
            </a:r>
          </a:p>
          <a:p>
            <a:pPr marL="800100" lvl="1" indent="-342900">
              <a:spcAft>
                <a:spcPts val="600"/>
              </a:spcAft>
              <a:buFont typeface="Courier New" panose="02070309020205020404" pitchFamily="49" charset="0"/>
              <a:buChar char="o"/>
            </a:pPr>
            <a:r>
              <a:rPr lang="en-US" sz="2000" dirty="0">
                <a:solidFill>
                  <a:schemeClr val="bg1"/>
                </a:solidFill>
              </a:rPr>
              <a:t>Gold: E-Cards</a:t>
            </a:r>
          </a:p>
          <a:p>
            <a:pPr marL="800100" lvl="1" indent="-342900">
              <a:spcAft>
                <a:spcPts val="600"/>
              </a:spcAft>
              <a:buFont typeface="Courier New" panose="02070309020205020404" pitchFamily="49" charset="0"/>
              <a:buChar char="o"/>
            </a:pPr>
            <a:r>
              <a:rPr lang="en-US" sz="2000" dirty="0">
                <a:solidFill>
                  <a:schemeClr val="bg1"/>
                </a:solidFill>
              </a:rPr>
              <a:t>Gold: Postcard</a:t>
            </a:r>
          </a:p>
          <a:p>
            <a:pPr marL="800100" lvl="1" indent="-342900">
              <a:spcAft>
                <a:spcPts val="600"/>
              </a:spcAft>
              <a:buFont typeface="Courier New" panose="02070309020205020404" pitchFamily="49" charset="0"/>
              <a:buChar char="o"/>
            </a:pPr>
            <a:r>
              <a:rPr lang="en-US" sz="2000" dirty="0">
                <a:solidFill>
                  <a:schemeClr val="bg1"/>
                </a:solidFill>
              </a:rPr>
              <a:t>Silver: Newsletter</a:t>
            </a:r>
          </a:p>
          <a:p>
            <a:pPr marL="800100" lvl="1" indent="-342900">
              <a:spcAft>
                <a:spcPts val="600"/>
              </a:spcAft>
              <a:buFont typeface="Courier New" panose="02070309020205020404" pitchFamily="49" charset="0"/>
              <a:buChar char="o"/>
            </a:pPr>
            <a:r>
              <a:rPr lang="en-US" sz="2000" dirty="0">
                <a:solidFill>
                  <a:schemeClr val="bg1"/>
                </a:solidFill>
              </a:rPr>
              <a:t>Silver: Notes/Cards/Invitations</a:t>
            </a:r>
          </a:p>
          <a:p>
            <a:pPr marL="800100" lvl="1" indent="-342900">
              <a:spcAft>
                <a:spcPts val="600"/>
              </a:spcAft>
              <a:buFont typeface="Courier New" panose="02070309020205020404" pitchFamily="49" charset="0"/>
              <a:buChar char="o"/>
            </a:pPr>
            <a:r>
              <a:rPr lang="en-US" sz="2000" dirty="0">
                <a:solidFill>
                  <a:schemeClr val="bg1"/>
                </a:solidFill>
              </a:rPr>
              <a:t>Bronze: Newsletter</a:t>
            </a:r>
          </a:p>
          <a:p>
            <a:pPr marL="800100" lvl="1" indent="-342900">
              <a:spcAft>
                <a:spcPts val="600"/>
              </a:spcAft>
              <a:buFont typeface="Courier New" panose="02070309020205020404" pitchFamily="49" charset="0"/>
              <a:buChar char="o"/>
            </a:pPr>
            <a:r>
              <a:rPr lang="en-US" sz="2000" dirty="0">
                <a:solidFill>
                  <a:schemeClr val="bg1"/>
                </a:solidFill>
              </a:rPr>
              <a:t>Bronze: Brochure</a:t>
            </a:r>
          </a:p>
          <a:p>
            <a:pPr marL="800100" lvl="1" indent="-342900">
              <a:spcAft>
                <a:spcPts val="600"/>
              </a:spcAft>
              <a:buFont typeface="Courier New" panose="02070309020205020404" pitchFamily="49" charset="0"/>
              <a:buChar char="o"/>
            </a:pPr>
            <a:r>
              <a:rPr lang="en-US" sz="2000" dirty="0">
                <a:solidFill>
                  <a:schemeClr val="bg1"/>
                </a:solidFill>
              </a:rPr>
              <a:t>Bronze: Print Advertisement</a:t>
            </a:r>
          </a:p>
          <a:p>
            <a:pPr marL="800100" lvl="1" indent="-342900">
              <a:spcAft>
                <a:spcPts val="600"/>
              </a:spcAft>
              <a:buFont typeface="Courier New" panose="02070309020205020404" pitchFamily="49" charset="0"/>
              <a:buChar char="o"/>
            </a:pPr>
            <a:r>
              <a:rPr lang="en-US" sz="2000" dirty="0">
                <a:solidFill>
                  <a:schemeClr val="bg1"/>
                </a:solidFill>
              </a:rPr>
              <a:t>Bronze: Excellence in Writing, Short Form</a:t>
            </a:r>
          </a:p>
          <a:p>
            <a:pPr marL="800100" lvl="1" indent="-342900">
              <a:spcAft>
                <a:spcPts val="600"/>
              </a:spcAft>
              <a:buFont typeface="Courier New" panose="02070309020205020404" pitchFamily="49" charset="0"/>
              <a:buChar char="o"/>
            </a:pPr>
            <a:r>
              <a:rPr lang="en-US" sz="2000" dirty="0">
                <a:solidFill>
                  <a:schemeClr val="bg1"/>
                </a:solidFill>
              </a:rPr>
              <a:t>Bronze: Excellence in Writing, Long Form</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p:txBody>
          <a:bodyPr/>
          <a:lstStyle/>
          <a:p>
            <a:fld id="{90D7E843-1787-4205-9F70-5CA751DF39EC}" type="slidenum">
              <a:rPr lang="en-US" smtClean="0"/>
              <a:t>8</a:t>
            </a:fld>
            <a:endParaRPr lang="en-US"/>
          </a:p>
        </p:txBody>
      </p:sp>
      <p:pic>
        <p:nvPicPr>
          <p:cNvPr id="8" name="Picture 7">
            <a:extLst>
              <a:ext uri="{FF2B5EF4-FFF2-40B4-BE49-F238E27FC236}">
                <a16:creationId xmlns:a16="http://schemas.microsoft.com/office/drawing/2014/main" id="{52CBF46A-06C1-4123-8220-F822BD79BE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151" y="2896009"/>
            <a:ext cx="5277961" cy="1256772"/>
          </a:xfrm>
          <a:prstGeom prst="rect">
            <a:avLst/>
          </a:prstGeom>
        </p:spPr>
      </p:pic>
      <p:pic>
        <p:nvPicPr>
          <p:cNvPr id="10" name="Picture 9">
            <a:extLst>
              <a:ext uri="{FF2B5EF4-FFF2-40B4-BE49-F238E27FC236}">
                <a16:creationId xmlns:a16="http://schemas.microsoft.com/office/drawing/2014/main" id="{E173B7F5-23B6-4493-8488-CC180492B3B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54263" y="4130307"/>
            <a:ext cx="5277961" cy="2779518"/>
          </a:xfrm>
          <a:prstGeom prst="rect">
            <a:avLst/>
          </a:prstGeom>
        </p:spPr>
      </p:pic>
    </p:spTree>
    <p:extLst>
      <p:ext uri="{BB962C8B-B14F-4D97-AF65-F5344CB8AC3E}">
        <p14:creationId xmlns:p14="http://schemas.microsoft.com/office/powerpoint/2010/main" val="235296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24" y="-11903"/>
            <a:ext cx="12272448" cy="6976229"/>
          </a:xfrm>
          <a:prstGeom prst="rect">
            <a:avLst/>
          </a:prstGeom>
        </p:spPr>
      </p:pic>
      <p:sp>
        <p:nvSpPr>
          <p:cNvPr id="3" name="Title 1"/>
          <p:cNvSpPr txBox="1">
            <a:spLocks/>
          </p:cNvSpPr>
          <p:nvPr/>
        </p:nvSpPr>
        <p:spPr>
          <a:xfrm>
            <a:off x="1587305" y="595378"/>
            <a:ext cx="5997768" cy="133110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alibri" panose="020F0502020204030204" pitchFamily="34" charset="0"/>
                <a:cs typeface="Calibri" panose="020F0502020204030204" pitchFamily="34" charset="0"/>
              </a:rPr>
              <a:t>40 Under Forty Honorees</a:t>
            </a:r>
          </a:p>
        </p:txBody>
      </p:sp>
      <p:sp>
        <p:nvSpPr>
          <p:cNvPr id="11" name="TextBox 10"/>
          <p:cNvSpPr txBox="1"/>
          <p:nvPr/>
        </p:nvSpPr>
        <p:spPr>
          <a:xfrm>
            <a:off x="1908804" y="1926484"/>
            <a:ext cx="4672618" cy="3862596"/>
          </a:xfrm>
          <a:prstGeom prst="rect">
            <a:avLst/>
          </a:prstGeom>
          <a:noFill/>
        </p:spPr>
        <p:txBody>
          <a:bodyPr wrap="square" rtlCol="0">
            <a:spAutoFit/>
          </a:bodyPr>
          <a:lstStyle/>
          <a:p>
            <a:pPr>
              <a:spcAft>
                <a:spcPts val="600"/>
              </a:spcAft>
            </a:pPr>
            <a:r>
              <a:rPr lang="en-US" sz="2400" dirty="0">
                <a:solidFill>
                  <a:schemeClr val="bg1"/>
                </a:solidFill>
              </a:rPr>
              <a:t>We want to congratulate this year’s </a:t>
            </a:r>
            <a:r>
              <a:rPr lang="en-US" sz="2400" b="1" dirty="0">
                <a:solidFill>
                  <a:schemeClr val="bg1"/>
                </a:solidFill>
              </a:rPr>
              <a:t>40 Under 40 </a:t>
            </a:r>
            <a:r>
              <a:rPr lang="en-US" sz="2400" dirty="0">
                <a:solidFill>
                  <a:schemeClr val="bg1"/>
                </a:solidFill>
              </a:rPr>
              <a:t>honorees from College of the Canyons – </a:t>
            </a:r>
            <a:r>
              <a:rPr lang="en-US" sz="2400" b="1" dirty="0">
                <a:solidFill>
                  <a:schemeClr val="bg1"/>
                </a:solidFill>
              </a:rPr>
              <a:t>Vida Manzo </a:t>
            </a:r>
            <a:r>
              <a:rPr lang="en-US" sz="2400" dirty="0">
                <a:solidFill>
                  <a:schemeClr val="bg1"/>
                </a:solidFill>
              </a:rPr>
              <a:t>from Institutional Development and our very own Executive Assistant to the Board of Trustees, </a:t>
            </a:r>
            <a:r>
              <a:rPr lang="en-US" sz="2400" b="1" dirty="0">
                <a:solidFill>
                  <a:schemeClr val="bg1"/>
                </a:solidFill>
              </a:rPr>
              <a:t>Marilu Ramirez </a:t>
            </a:r>
            <a:r>
              <a:rPr lang="en-US" sz="2400" dirty="0">
                <a:solidFill>
                  <a:schemeClr val="bg1"/>
                </a:solidFill>
              </a:rPr>
              <a:t>from the Chancellor’s Office! </a:t>
            </a:r>
          </a:p>
          <a:p>
            <a:pPr>
              <a:spcAft>
                <a:spcPts val="600"/>
              </a:spcAft>
            </a:pPr>
            <a:r>
              <a:rPr lang="en-US" sz="2400" dirty="0">
                <a:solidFill>
                  <a:schemeClr val="bg1"/>
                </a:solidFill>
              </a:rPr>
              <a:t>Each will be recognized at a special awards ceremony on </a:t>
            </a:r>
            <a:r>
              <a:rPr lang="en-US" sz="2400" b="1" dirty="0">
                <a:solidFill>
                  <a:schemeClr val="bg1"/>
                </a:solidFill>
              </a:rPr>
              <a:t>Thursday, Nov. 30</a:t>
            </a:r>
            <a:r>
              <a:rPr lang="en-US" sz="2400" b="1" baseline="30000" dirty="0">
                <a:solidFill>
                  <a:schemeClr val="bg1"/>
                </a:solidFill>
              </a:rPr>
              <a:t>th</a:t>
            </a:r>
            <a:r>
              <a:rPr lang="en-US" sz="2400" b="1" dirty="0">
                <a:solidFill>
                  <a:schemeClr val="bg1"/>
                </a:solidFill>
              </a:rPr>
              <a:t> at </a:t>
            </a:r>
            <a:r>
              <a:rPr lang="en-US" sz="2400" b="1" dirty="0" err="1">
                <a:solidFill>
                  <a:schemeClr val="bg1"/>
                </a:solidFill>
              </a:rPr>
              <a:t>Blomgren</a:t>
            </a:r>
            <a:r>
              <a:rPr lang="en-US" sz="2400" b="1" dirty="0">
                <a:solidFill>
                  <a:schemeClr val="bg1"/>
                </a:solidFill>
              </a:rPr>
              <a:t> Ranch</a:t>
            </a:r>
            <a:r>
              <a:rPr lang="en-US" sz="2400" dirty="0">
                <a:solidFill>
                  <a:schemeClr val="bg1"/>
                </a:solidFill>
              </a:rPr>
              <a:t>.</a:t>
            </a:r>
          </a:p>
        </p:txBody>
      </p:sp>
      <p:sp>
        <p:nvSpPr>
          <p:cNvPr id="5" name="Slide Number Placeholder 4">
            <a:extLst>
              <a:ext uri="{FF2B5EF4-FFF2-40B4-BE49-F238E27FC236}">
                <a16:creationId xmlns:a16="http://schemas.microsoft.com/office/drawing/2014/main" id="{BCD1E21F-B307-4D49-B4F8-379015D77283}"/>
              </a:ext>
            </a:extLst>
          </p:cNvPr>
          <p:cNvSpPr>
            <a:spLocks noGrp="1"/>
          </p:cNvSpPr>
          <p:nvPr>
            <p:ph type="sldNum" sz="quarter" idx="12"/>
          </p:nvPr>
        </p:nvSpPr>
        <p:spPr>
          <a:xfrm>
            <a:off x="9110523" y="6476750"/>
            <a:ext cx="2743200" cy="365125"/>
          </a:xfrm>
        </p:spPr>
        <p:txBody>
          <a:bodyPr/>
          <a:lstStyle/>
          <a:p>
            <a:fld id="{90D7E843-1787-4205-9F70-5CA751DF39EC}" type="slidenum">
              <a:rPr lang="en-US" smtClean="0"/>
              <a:t>9</a:t>
            </a:fld>
            <a:endParaRPr lang="en-US" dirty="0"/>
          </a:p>
        </p:txBody>
      </p:sp>
      <p:pic>
        <p:nvPicPr>
          <p:cNvPr id="7" name="Picture 6">
            <a:extLst>
              <a:ext uri="{FF2B5EF4-FFF2-40B4-BE49-F238E27FC236}">
                <a16:creationId xmlns:a16="http://schemas.microsoft.com/office/drawing/2014/main" id="{9AAC61E9-05C7-4473-B6ED-4E3FA3A34F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2601" y="45104"/>
            <a:ext cx="2743200" cy="2873829"/>
          </a:xfrm>
          <a:prstGeom prst="rect">
            <a:avLst/>
          </a:prstGeom>
        </p:spPr>
      </p:pic>
      <p:pic>
        <p:nvPicPr>
          <p:cNvPr id="9" name="Picture 8">
            <a:extLst>
              <a:ext uri="{FF2B5EF4-FFF2-40B4-BE49-F238E27FC236}">
                <a16:creationId xmlns:a16="http://schemas.microsoft.com/office/drawing/2014/main" id="{386E8F83-800D-44D8-B5F9-413CFC125A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248" y="3110058"/>
            <a:ext cx="2442095" cy="3663143"/>
          </a:xfrm>
          <a:prstGeom prst="rect">
            <a:avLst/>
          </a:prstGeom>
        </p:spPr>
      </p:pic>
    </p:spTree>
    <p:extLst>
      <p:ext uri="{BB962C8B-B14F-4D97-AF65-F5344CB8AC3E}">
        <p14:creationId xmlns:p14="http://schemas.microsoft.com/office/powerpoint/2010/main" val="231457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4758</TotalTime>
  <Words>3349</Words>
  <Application>Microsoft Office PowerPoint</Application>
  <PresentationFormat>Widescreen</PresentationFormat>
  <Paragraphs>223</Paragraphs>
  <Slides>37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(body)</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the Canyons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Mclaughlin, James</dc:creator>
  <cp:lastModifiedBy>Mclaughlin, James</cp:lastModifiedBy>
  <cp:revision>138</cp:revision>
  <cp:lastPrinted>2023-11-08T22:55:41Z</cp:lastPrinted>
  <dcterms:created xsi:type="dcterms:W3CDTF">2021-02-19T22:00:18Z</dcterms:created>
  <dcterms:modified xsi:type="dcterms:W3CDTF">2023-11-28T22:49:07Z</dcterms:modified>
</cp:coreProperties>
</file>