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407" r:id="rId3"/>
    <p:sldId id="438" r:id="rId4"/>
    <p:sldId id="463" r:id="rId5"/>
    <p:sldId id="478" r:id="rId6"/>
    <p:sldId id="477" r:id="rId7"/>
    <p:sldId id="425" r:id="rId8"/>
    <p:sldId id="457" r:id="rId9"/>
    <p:sldId id="460" r:id="rId10"/>
    <p:sldId id="382" r:id="rId11"/>
    <p:sldId id="471" r:id="rId12"/>
    <p:sldId id="475" r:id="rId13"/>
    <p:sldId id="432" r:id="rId14"/>
    <p:sldId id="421" r:id="rId15"/>
    <p:sldId id="480" r:id="rId16"/>
    <p:sldId id="481" r:id="rId17"/>
    <p:sldId id="274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A443D-E487-405A-9A4D-10A83C2D5220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2EC57-1D57-4C8F-882A-95193458DC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9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BOT Chancellor’s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BOT Chancellor’s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5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BOT Chancellor’s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46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BOT Chancellor’s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73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BOT Chancellor’s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1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BOT Chancellor’s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99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BOT Chancellor’s Report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35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BOT Chancellor’s Report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5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BOT Chancellor’s Report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32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BOT Chancellor’s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87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BOT Chancellor’s Report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1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BOT Chancellor’s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35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BOT Chancellor’s Report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2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BOT Chancellor’s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03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BOT Chancellor’s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5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BOT Chancellor’s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5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BOT Chancellor’s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BOT Chancellor’s Report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6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BOT Chancellor’s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8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BOT Chancellor’s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BOT Chancellor’s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0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BOT Chancellor’s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8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BOT Chancellor’s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8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BOT Chancellor’s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E843-1787-4205-9F70-5CA751DF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72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4342" y="-949510"/>
            <a:ext cx="52141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6000" dirty="0">
              <a:solidFill>
                <a:schemeClr val="bg1"/>
              </a:solidFill>
            </a:endParaRPr>
          </a:p>
          <a:p>
            <a:pPr algn="r"/>
            <a:r>
              <a:rPr lang="en-US" sz="3000" b="1" dirty="0">
                <a:solidFill>
                  <a:schemeClr val="bg1"/>
                </a:solidFill>
              </a:rPr>
              <a:t>Foundation Board of Directors</a:t>
            </a:r>
          </a:p>
          <a:p>
            <a:pPr algn="r"/>
            <a:r>
              <a:rPr lang="en-US" sz="3000" b="1" dirty="0">
                <a:solidFill>
                  <a:schemeClr val="bg1"/>
                </a:solidFill>
              </a:rPr>
              <a:t>September 25, 2023</a:t>
            </a:r>
          </a:p>
          <a:p>
            <a:pPr algn="r"/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86515"/>
            <a:ext cx="2817628" cy="13396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A40BF3-FB60-457B-9E92-61F1444836A4}"/>
              </a:ext>
            </a:extLst>
          </p:cNvPr>
          <p:cNvSpPr txBox="1"/>
          <p:nvPr/>
        </p:nvSpPr>
        <p:spPr>
          <a:xfrm>
            <a:off x="3007168" y="5919281"/>
            <a:ext cx="683041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55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Chancellor’s Report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700F3A-AA60-4DB0-89C7-E9113855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6775"/>
            <a:ext cx="12192000" cy="697920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39155" y="203685"/>
            <a:ext cx="9927327" cy="70727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Employment Expo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29732" y="1161415"/>
            <a:ext cx="56446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</a:rPr>
              <a:t>The </a:t>
            </a:r>
            <a:r>
              <a:rPr lang="en-US" sz="2200" b="1" dirty="0">
                <a:solidFill>
                  <a:schemeClr val="bg1"/>
                </a:solidFill>
              </a:rPr>
              <a:t>Volunteer Bureau </a:t>
            </a:r>
            <a:r>
              <a:rPr lang="en-US" sz="2200" dirty="0">
                <a:solidFill>
                  <a:schemeClr val="bg1"/>
                </a:solidFill>
              </a:rPr>
              <a:t>and </a:t>
            </a:r>
            <a:r>
              <a:rPr lang="en-US" sz="2200" b="1" dirty="0">
                <a:solidFill>
                  <a:schemeClr val="bg1"/>
                </a:solidFill>
              </a:rPr>
              <a:t>Student Employment Office</a:t>
            </a:r>
            <a:r>
              <a:rPr lang="en-US" sz="2200" dirty="0">
                <a:solidFill>
                  <a:schemeClr val="bg1"/>
                </a:solidFill>
              </a:rPr>
              <a:t> worked in collaboration with the </a:t>
            </a:r>
            <a:r>
              <a:rPr lang="en-US" sz="2200" b="1" dirty="0">
                <a:solidFill>
                  <a:schemeClr val="bg1"/>
                </a:solidFill>
              </a:rPr>
              <a:t>Intercultural Center</a:t>
            </a:r>
            <a:r>
              <a:rPr lang="en-US" sz="2200" dirty="0">
                <a:solidFill>
                  <a:schemeClr val="bg1"/>
                </a:solidFill>
              </a:rPr>
              <a:t> to host the </a:t>
            </a:r>
            <a:r>
              <a:rPr lang="en-US" sz="2200" b="1" i="1" dirty="0">
                <a:solidFill>
                  <a:schemeClr val="bg1"/>
                </a:solidFill>
              </a:rPr>
              <a:t>Student Employment &amp; Volunteer Expo</a:t>
            </a:r>
            <a:r>
              <a:rPr lang="en-US" sz="2200" dirty="0">
                <a:solidFill>
                  <a:schemeClr val="bg1"/>
                </a:solidFill>
              </a:rPr>
              <a:t> on </a:t>
            </a:r>
            <a:r>
              <a:rPr lang="en-US" sz="2200" b="1" dirty="0">
                <a:solidFill>
                  <a:schemeClr val="bg1"/>
                </a:solidFill>
              </a:rPr>
              <a:t>Wednesday, September 6</a:t>
            </a:r>
            <a:r>
              <a:rPr lang="en-US" sz="2200" b="1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chemeClr val="bg1"/>
                </a:solidFill>
              </a:rPr>
              <a:t>30</a:t>
            </a:r>
            <a:r>
              <a:rPr lang="en-US" sz="2100" dirty="0">
                <a:solidFill>
                  <a:schemeClr val="bg1"/>
                </a:solidFill>
              </a:rPr>
              <a:t> departments and programs showcased their student employment and volunteer opportunities.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chemeClr val="bg1"/>
                </a:solidFill>
              </a:rPr>
              <a:t>250 – 300 </a:t>
            </a:r>
            <a:r>
              <a:rPr lang="en-US" sz="2100" dirty="0">
                <a:solidFill>
                  <a:schemeClr val="bg1"/>
                </a:solidFill>
              </a:rPr>
              <a:t>students visited the Expo, which took place in the newly established Intercultural Center.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Students had the opportunity to connect, engage, and converse with our campus community to learn more about available opportunities.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107EA-C3DE-4A89-9970-7EBCEC0F34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44" y="1255231"/>
            <a:ext cx="3013444" cy="2008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B2C5CF-19D8-4409-9286-AD4D46E8A9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16" y="3717154"/>
            <a:ext cx="3013444" cy="2008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7E0A8C-5B5E-4750-A471-B3218A4179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023" y="3820587"/>
            <a:ext cx="2961161" cy="19741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48B6C-2DFF-4F1F-9F99-0DA5FE2905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830" y="925890"/>
            <a:ext cx="3064026" cy="204268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5D85-1666-42EB-91F7-98F6A733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8428"/>
            <a:ext cx="12192000" cy="70064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0282" y="56786"/>
            <a:ext cx="8502578" cy="8735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 Season Kick-Off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1381" y="1320958"/>
            <a:ext cx="43079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On </a:t>
            </a:r>
            <a:r>
              <a:rPr lang="en-US" sz="2400" b="1" dirty="0">
                <a:solidFill>
                  <a:schemeClr val="bg1"/>
                </a:solidFill>
              </a:rPr>
              <a:t>Saturday, September 9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b="1" i="1" dirty="0">
                <a:solidFill>
                  <a:schemeClr val="bg1"/>
                </a:solidFill>
              </a:rPr>
              <a:t>COC Foundation Patrons of the Arts Committee </a:t>
            </a:r>
            <a:r>
              <a:rPr lang="en-US" sz="2400" dirty="0">
                <a:solidFill>
                  <a:schemeClr val="bg1"/>
                </a:solidFill>
              </a:rPr>
              <a:t>hosted a pre-show cocktail hour for POA Members, their guests, and a limited number of tickets were also sold to community members. Attendees enjoyed appetizers and beverages prior to watching </a:t>
            </a:r>
            <a:r>
              <a:rPr lang="en-US" sz="2400" b="1" dirty="0">
                <a:solidFill>
                  <a:schemeClr val="bg1"/>
                </a:solidFill>
              </a:rPr>
              <a:t>Five for Fighting </a:t>
            </a:r>
            <a:r>
              <a:rPr lang="en-US" sz="2400" dirty="0">
                <a:solidFill>
                  <a:schemeClr val="bg1"/>
                </a:solidFill>
              </a:rPr>
              <a:t>perform.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1E52FC-3F13-49E6-B349-AF3A18881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756" y="1135567"/>
            <a:ext cx="6096000" cy="4572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CE947-5BE0-48B3-A4FB-94983579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8428"/>
            <a:ext cx="12192000" cy="70064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4465" y="73853"/>
            <a:ext cx="8502578" cy="8735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Spotlight on the Santa Clarita Valley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465" y="947421"/>
            <a:ext cx="636543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</a:rPr>
              <a:t>On Wednesday, September 13</a:t>
            </a:r>
            <a:r>
              <a:rPr lang="en-US" sz="2200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 I participated in a panel discussion for the </a:t>
            </a:r>
            <a:r>
              <a:rPr lang="en-US" sz="2200" b="1" i="1" dirty="0">
                <a:solidFill>
                  <a:schemeClr val="bg1"/>
                </a:solidFill>
              </a:rPr>
              <a:t>Spotlight on the Santa Clarita Valley </a:t>
            </a:r>
            <a:r>
              <a:rPr lang="en-US" sz="2200" dirty="0">
                <a:solidFill>
                  <a:schemeClr val="bg1"/>
                </a:solidFill>
              </a:rPr>
              <a:t>webinar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series.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I spoke on the role of </a:t>
            </a:r>
            <a:r>
              <a:rPr lang="en-US" sz="2100" b="1" i="1" dirty="0">
                <a:solidFill>
                  <a:schemeClr val="bg1"/>
                </a:solidFill>
              </a:rPr>
              <a:t>academic institutions in Santa Clarita, and more specifically, the role College of the Canyons has in supporting talent development and the Advanced </a:t>
            </a:r>
            <a:r>
              <a:rPr lang="en-US" sz="2100" b="1" i="1" dirty="0" err="1">
                <a:solidFill>
                  <a:schemeClr val="bg1"/>
                </a:solidFill>
              </a:rPr>
              <a:t>Techology</a:t>
            </a:r>
            <a:r>
              <a:rPr lang="en-US" sz="2100" b="1" i="1" dirty="0">
                <a:solidFill>
                  <a:schemeClr val="bg1"/>
                </a:solidFill>
              </a:rPr>
              <a:t> Center (ATC)</a:t>
            </a:r>
            <a:r>
              <a:rPr lang="en-US" sz="2100" i="1" dirty="0">
                <a:solidFill>
                  <a:schemeClr val="bg1"/>
                </a:solidFill>
              </a:rPr>
              <a:t>.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Also on the panel were: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b="1" dirty="0">
                <a:solidFill>
                  <a:schemeClr val="bg1"/>
                </a:solidFill>
              </a:rPr>
              <a:t>Troy Barring</a:t>
            </a:r>
            <a:r>
              <a:rPr lang="en-US" sz="2100" dirty="0">
                <a:solidFill>
                  <a:schemeClr val="bg1"/>
                </a:solidFill>
              </a:rPr>
              <a:t>, CEO &amp; Founder, TAB Diagnostics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b="1" dirty="0">
                <a:solidFill>
                  <a:schemeClr val="bg1"/>
                </a:solidFill>
              </a:rPr>
              <a:t>Holly Schroder</a:t>
            </a:r>
            <a:r>
              <a:rPr lang="en-US" sz="2100" dirty="0">
                <a:solidFill>
                  <a:schemeClr val="bg1"/>
                </a:solidFill>
              </a:rPr>
              <a:t>, President &amp; CEO, Santa Clarita Valley EDC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b="1" dirty="0">
                <a:solidFill>
                  <a:schemeClr val="bg1"/>
                </a:solidFill>
              </a:rPr>
              <a:t>Craig </a:t>
            </a:r>
            <a:r>
              <a:rPr lang="en-US" sz="2100" b="1" dirty="0" err="1">
                <a:solidFill>
                  <a:schemeClr val="bg1"/>
                </a:solidFill>
              </a:rPr>
              <a:t>McCary</a:t>
            </a:r>
            <a:r>
              <a:rPr lang="en-US" sz="2100" dirty="0">
                <a:solidFill>
                  <a:schemeClr val="bg1"/>
                </a:solidFill>
              </a:rPr>
              <a:t>, President &amp; COO, </a:t>
            </a:r>
            <a:r>
              <a:rPr lang="en-US" sz="2100" dirty="0" err="1">
                <a:solidFill>
                  <a:schemeClr val="bg1"/>
                </a:solidFill>
              </a:rPr>
              <a:t>NeoTech</a:t>
            </a:r>
            <a:endParaRPr lang="en-US" sz="21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chemeClr val="bg1"/>
                </a:solidFill>
              </a:rPr>
              <a:t>Supervisor Kathryn Barger </a:t>
            </a:r>
            <a:r>
              <a:rPr lang="en-US" sz="2100" dirty="0">
                <a:solidFill>
                  <a:schemeClr val="bg1"/>
                </a:solidFill>
              </a:rPr>
              <a:t>and </a:t>
            </a:r>
            <a:r>
              <a:rPr lang="en-US" sz="2100" b="1" dirty="0">
                <a:solidFill>
                  <a:schemeClr val="bg1"/>
                </a:solidFill>
              </a:rPr>
              <a:t>Mayor Jason Gibbs </a:t>
            </a:r>
            <a:r>
              <a:rPr lang="en-US" sz="2100" dirty="0">
                <a:solidFill>
                  <a:schemeClr val="bg1"/>
                </a:solidFill>
              </a:rPr>
              <a:t>provided keynote remarks.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Over </a:t>
            </a:r>
            <a:r>
              <a:rPr lang="en-US" sz="2100" b="1" dirty="0">
                <a:solidFill>
                  <a:schemeClr val="bg1"/>
                </a:solidFill>
              </a:rPr>
              <a:t>70</a:t>
            </a:r>
            <a:r>
              <a:rPr lang="en-US" sz="2100" dirty="0">
                <a:solidFill>
                  <a:schemeClr val="bg1"/>
                </a:solidFill>
              </a:rPr>
              <a:t> participants from the business community participated in the webinar. 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B79DD-2CDF-4ED8-BB31-DEF845442D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464" y="890980"/>
            <a:ext cx="4512969" cy="2346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1B89E3-B5EB-473D-80E7-B769D10F6C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881" y="3620589"/>
            <a:ext cx="4866719" cy="25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8428"/>
            <a:ext cx="12192000" cy="70064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72782" y="125258"/>
            <a:ext cx="8502578" cy="8735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 Education Technology Summit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8878" y="1096869"/>
            <a:ext cx="63600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College of the Canyons was asked by </a:t>
            </a:r>
            <a:r>
              <a:rPr lang="en-US" sz="2400" b="1" dirty="0">
                <a:solidFill>
                  <a:schemeClr val="bg1"/>
                </a:solidFill>
              </a:rPr>
              <a:t>Microsoft</a:t>
            </a:r>
            <a:r>
              <a:rPr lang="en-US" sz="2400" dirty="0">
                <a:solidFill>
                  <a:schemeClr val="bg1"/>
                </a:solidFill>
              </a:rPr>
              <a:t> to be their </a:t>
            </a:r>
            <a:r>
              <a:rPr lang="en-US" sz="2400" b="1" i="1" dirty="0">
                <a:solidFill>
                  <a:schemeClr val="bg1"/>
                </a:solidFill>
              </a:rPr>
              <a:t>Customer Spotlight </a:t>
            </a:r>
            <a:r>
              <a:rPr lang="en-US" sz="2400" dirty="0">
                <a:solidFill>
                  <a:schemeClr val="bg1"/>
                </a:solidFill>
              </a:rPr>
              <a:t>at their event in Silicon Valley this week.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 were selected because of the great work </a:t>
            </a:r>
            <a:r>
              <a:rPr lang="en-US" sz="2400" b="1" dirty="0">
                <a:solidFill>
                  <a:schemeClr val="bg1"/>
                </a:solidFill>
              </a:rPr>
              <a:t>Hsiawen Hull </a:t>
            </a:r>
            <a:r>
              <a:rPr lang="en-US" sz="2400" dirty="0">
                <a:solidFill>
                  <a:schemeClr val="bg1"/>
                </a:solidFill>
              </a:rPr>
              <a:t>has been doing to better protect our campus from Cyber threats utilizing Microsoft solutions.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C4B24-854E-474D-926B-5FAC903C7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69" y="4425395"/>
            <a:ext cx="6092307" cy="1528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46296-F424-47E5-92CF-5D9DFCA7DF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792" y="1134601"/>
            <a:ext cx="4339176" cy="45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8428"/>
            <a:ext cx="12192000" cy="70064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3833" y="288310"/>
            <a:ext cx="8502578" cy="8735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Intercultural Center Opens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8893" y="1236092"/>
            <a:ext cx="5571535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</a:rPr>
              <a:t>The ceremonial ribbon was cut for the Intercultural Center on Wednesday, Sept. 13, officially opening a new facility designed as a place to meet, build community, and serve as a bridge to student resources.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Guest speaker for the event was </a:t>
            </a:r>
            <a:r>
              <a:rPr lang="en-US" sz="2200" b="1" dirty="0">
                <a:solidFill>
                  <a:schemeClr val="bg1"/>
                </a:solidFill>
              </a:rPr>
              <a:t>Dr. </a:t>
            </a:r>
            <a:r>
              <a:rPr lang="en-US" sz="2200" b="1" dirty="0" err="1">
                <a:solidFill>
                  <a:schemeClr val="bg1"/>
                </a:solidFill>
              </a:rPr>
              <a:t>Abdimalik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Buul</a:t>
            </a:r>
            <a:r>
              <a:rPr lang="en-US" sz="2200" dirty="0">
                <a:solidFill>
                  <a:schemeClr val="bg1"/>
                </a:solidFill>
              </a:rPr>
              <a:t>, visiting executive of education excellence, California Community Colleges Chancellor's Office</a:t>
            </a:r>
            <a:r>
              <a:rPr lang="en-US" sz="2200" i="1" dirty="0">
                <a:solidFill>
                  <a:schemeClr val="bg1"/>
                </a:solidFill>
              </a:rPr>
              <a:t>.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The Intercultural Center is located on the ground level of </a:t>
            </a:r>
            <a:r>
              <a:rPr lang="en-US" sz="2200" dirty="0" err="1">
                <a:solidFill>
                  <a:schemeClr val="bg1"/>
                </a:solidFill>
              </a:rPr>
              <a:t>Bonelli</a:t>
            </a:r>
            <a:r>
              <a:rPr lang="en-US" sz="2200" dirty="0">
                <a:solidFill>
                  <a:schemeClr val="bg1"/>
                </a:solidFill>
              </a:rPr>
              <a:t> Hall. 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0165C-E78E-4E05-86BD-A688C0742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420" y="0"/>
            <a:ext cx="5419048" cy="6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8428"/>
            <a:ext cx="12192000" cy="70064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3833" y="288310"/>
            <a:ext cx="8502578" cy="8735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Huerta Reflects on Career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8894" y="1236092"/>
            <a:ext cx="456853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Labor leader </a:t>
            </a:r>
            <a:r>
              <a:rPr lang="en-US" sz="2400" b="1" dirty="0">
                <a:solidFill>
                  <a:schemeClr val="bg1"/>
                </a:solidFill>
              </a:rPr>
              <a:t>Dolores Huerta </a:t>
            </a:r>
            <a:r>
              <a:rPr lang="en-US" sz="2400" dirty="0">
                <a:solidFill>
                  <a:schemeClr val="bg1"/>
                </a:solidFill>
              </a:rPr>
              <a:t>spoke to a full crowd at the Intercultural Center on </a:t>
            </a:r>
            <a:r>
              <a:rPr lang="en-US" sz="2400" b="1" dirty="0">
                <a:solidFill>
                  <a:schemeClr val="bg1"/>
                </a:solidFill>
              </a:rPr>
              <a:t>Tuesday, Sept. 19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, to mark </a:t>
            </a:r>
            <a:r>
              <a:rPr lang="en-US" sz="2400" b="1" i="1" dirty="0">
                <a:solidFill>
                  <a:schemeClr val="bg1"/>
                </a:solidFill>
              </a:rPr>
              <a:t>Hispanic Heritage Month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b="1" i="1" dirty="0">
                <a:solidFill>
                  <a:schemeClr val="bg1"/>
                </a:solidFill>
              </a:rPr>
              <a:t>Labor Day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Huerta discussed the evolution of public policy, social justice, and advocacy during her labor and community organizing career, as well as how young people can best serve their communities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28A3A-41D8-4014-8D58-F3C881614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322" y="345262"/>
            <a:ext cx="5419048" cy="6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4668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69957" y="1364828"/>
            <a:ext cx="7081285" cy="23565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Enjoy the Fall Semester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656" y="-38200"/>
            <a:ext cx="5642344" cy="689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06820" y="89115"/>
            <a:ext cx="754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What’s New on our Campuses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51762" y="6511699"/>
            <a:ext cx="903429" cy="404614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9/26/2023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4781" y="6389378"/>
            <a:ext cx="1197219" cy="404614"/>
          </a:xfrm>
        </p:spPr>
        <p:txBody>
          <a:bodyPr/>
          <a:lstStyle/>
          <a:p>
            <a:fld id="{88AFBE93-938C-44FD-81B4-A282F9C5BFC2}" type="slidenum">
              <a:rPr lang="en-US" sz="1100" smtClean="0">
                <a:solidFill>
                  <a:schemeClr val="tx1"/>
                </a:solidFill>
              </a:rPr>
              <a:t>2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860" y="2722771"/>
            <a:ext cx="2861739" cy="17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3790"/>
            <a:ext cx="12192000" cy="70117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6254" y="232489"/>
            <a:ext cx="9927327" cy="70727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TK Pathway for Teachers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6254" y="1040187"/>
            <a:ext cx="676945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</a:rPr>
              <a:t>In response to the significant demand for </a:t>
            </a:r>
            <a:r>
              <a:rPr lang="en-US" sz="2200" b="1" dirty="0">
                <a:solidFill>
                  <a:schemeClr val="bg1"/>
                </a:solidFill>
              </a:rPr>
              <a:t>Transitional Kindergarten (TK) </a:t>
            </a:r>
            <a:r>
              <a:rPr lang="en-US" sz="2200" dirty="0">
                <a:solidFill>
                  <a:schemeClr val="bg1"/>
                </a:solidFill>
              </a:rPr>
              <a:t>teachers, COC will offer an additional    pathway for currently credentialed teachers to earn the </a:t>
            </a:r>
            <a:r>
              <a:rPr lang="en-US" sz="2200" b="1" dirty="0">
                <a:solidFill>
                  <a:schemeClr val="bg1"/>
                </a:solidFill>
              </a:rPr>
              <a:t>24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chemeClr val="bg1"/>
                </a:solidFill>
              </a:rPr>
              <a:t>Early Childhood Education (ECE)</a:t>
            </a:r>
            <a:r>
              <a:rPr lang="en-US" sz="2200" dirty="0">
                <a:solidFill>
                  <a:schemeClr val="bg1"/>
                </a:solidFill>
              </a:rPr>
              <a:t> units required to teach TK.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The growing need for TK teachers is the result of state legislation that is gradually expanding TK over a four-year period.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With more than </a:t>
            </a:r>
            <a:r>
              <a:rPr lang="en-US" sz="2100" b="1" dirty="0">
                <a:solidFill>
                  <a:schemeClr val="bg1"/>
                </a:solidFill>
              </a:rPr>
              <a:t>300,000</a:t>
            </a:r>
            <a:r>
              <a:rPr lang="en-US" sz="2100" dirty="0">
                <a:solidFill>
                  <a:schemeClr val="bg1"/>
                </a:solidFill>
              </a:rPr>
              <a:t> students expected to enroll in TK, school districts will need to hire up to </a:t>
            </a:r>
            <a:r>
              <a:rPr lang="en-US" sz="2100" b="1" dirty="0">
                <a:solidFill>
                  <a:schemeClr val="bg1"/>
                </a:solidFill>
              </a:rPr>
              <a:t>15,600 </a:t>
            </a:r>
            <a:r>
              <a:rPr lang="en-US" sz="2100" dirty="0">
                <a:solidFill>
                  <a:schemeClr val="bg1"/>
                </a:solidFill>
              </a:rPr>
              <a:t>additional lead TK teachers to meet demand, according to the Learning Policy Institute.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Originally offered as an accelerated 10-month pathway in 2022-23, the upcoming pathway will allow teachers to complete the pathway’s nine courses, one at time, in a fully online format, from fall, 2023 through spring,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FD89CF-7143-4536-BEED-36C303754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712" y="136525"/>
            <a:ext cx="3065142" cy="1751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013665-7F51-4029-864D-38F45F8468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981" y="382353"/>
            <a:ext cx="2031006" cy="2704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F4ABDA-00DA-4D4B-ADF2-5E0042C9CE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643" y="2431107"/>
            <a:ext cx="1937534" cy="2630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358455-B1D2-4422-BA3F-38683F01B5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414" y="3552064"/>
            <a:ext cx="2031006" cy="27015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07436-3CFC-494D-B091-122EE17E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3790"/>
            <a:ext cx="12192000" cy="70117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2419" y="136525"/>
            <a:ext cx="9927327" cy="70727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Registration Features New Programs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C9A10-D9FD-46AB-96EB-53782E30558B}"/>
              </a:ext>
            </a:extLst>
          </p:cNvPr>
          <p:cNvSpPr txBox="1"/>
          <p:nvPr/>
        </p:nvSpPr>
        <p:spPr>
          <a:xfrm>
            <a:off x="232419" y="1020648"/>
            <a:ext cx="789113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</a:rPr>
              <a:t>College of the Canyons is offering new degrees and certificates this fall that are designed to help students launch careers in growing fields.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Classes in the new programs are among more than </a:t>
            </a:r>
            <a:r>
              <a:rPr lang="en-US" sz="2100" b="1" dirty="0">
                <a:solidFill>
                  <a:schemeClr val="bg1"/>
                </a:solidFill>
              </a:rPr>
              <a:t>1,700</a:t>
            </a:r>
            <a:r>
              <a:rPr lang="en-US" sz="2100" dirty="0">
                <a:solidFill>
                  <a:schemeClr val="bg1"/>
                </a:solidFill>
              </a:rPr>
              <a:t> sections available in the fall semester, which runs from </a:t>
            </a:r>
            <a:r>
              <a:rPr lang="en-US" sz="2100" b="1" dirty="0">
                <a:solidFill>
                  <a:schemeClr val="bg1"/>
                </a:solidFill>
              </a:rPr>
              <a:t>Aug. 21</a:t>
            </a:r>
            <a:r>
              <a:rPr lang="en-US" sz="2100" b="1" baseline="30000" dirty="0">
                <a:solidFill>
                  <a:schemeClr val="bg1"/>
                </a:solidFill>
              </a:rPr>
              <a:t>st</a:t>
            </a:r>
            <a:r>
              <a:rPr lang="en-US" sz="2100" b="1" dirty="0">
                <a:solidFill>
                  <a:schemeClr val="bg1"/>
                </a:solidFill>
              </a:rPr>
              <a:t> to Dec. 9</a:t>
            </a:r>
            <a:r>
              <a:rPr lang="en-US" sz="2100" b="1" baseline="30000" dirty="0">
                <a:solidFill>
                  <a:schemeClr val="bg1"/>
                </a:solidFill>
              </a:rPr>
              <a:t>th</a:t>
            </a:r>
            <a:r>
              <a:rPr lang="en-US" sz="21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The programs include </a:t>
            </a:r>
            <a:r>
              <a:rPr lang="en-US" sz="2100" b="1" i="1" dirty="0">
                <a:solidFill>
                  <a:schemeClr val="bg1"/>
                </a:solidFill>
              </a:rPr>
              <a:t>commercial photography </a:t>
            </a:r>
            <a:r>
              <a:rPr lang="en-US" sz="2100" dirty="0">
                <a:solidFill>
                  <a:schemeClr val="bg1"/>
                </a:solidFill>
              </a:rPr>
              <a:t>(associate of arts), </a:t>
            </a:r>
            <a:r>
              <a:rPr lang="en-US" sz="2100" b="1" i="1" dirty="0">
                <a:solidFill>
                  <a:schemeClr val="bg1"/>
                </a:solidFill>
              </a:rPr>
              <a:t>cybersecurity</a:t>
            </a:r>
            <a:r>
              <a:rPr lang="en-US" sz="2100" dirty="0">
                <a:solidFill>
                  <a:schemeClr val="bg1"/>
                </a:solidFill>
              </a:rPr>
              <a:t> (associate of science), </a:t>
            </a:r>
            <a:r>
              <a:rPr lang="en-US" sz="2100" b="1" i="1" dirty="0">
                <a:solidFill>
                  <a:schemeClr val="bg1"/>
                </a:solidFill>
              </a:rPr>
              <a:t>clinical laboratory scientist </a:t>
            </a:r>
            <a:r>
              <a:rPr lang="en-US" sz="2100" dirty="0">
                <a:solidFill>
                  <a:schemeClr val="bg1"/>
                </a:solidFill>
              </a:rPr>
              <a:t>(certificate of achievement), and </a:t>
            </a:r>
            <a:r>
              <a:rPr lang="en-US" sz="2100" b="1" i="1" dirty="0">
                <a:solidFill>
                  <a:schemeClr val="bg1"/>
                </a:solidFill>
              </a:rPr>
              <a:t>entrepreneurship </a:t>
            </a:r>
            <a:r>
              <a:rPr lang="en-US" sz="2100" dirty="0">
                <a:solidFill>
                  <a:schemeClr val="bg1"/>
                </a:solidFill>
              </a:rPr>
              <a:t>(certificate of specialization).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These offerings add to the college’s robust career education programs that equip students with the skills needed to transition from the classroom into well-paying job.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Students who completed career education courses at College of the Canyons in 2021-22 saw their median wage increase by </a:t>
            </a:r>
            <a:r>
              <a:rPr lang="en-US" sz="2100" b="1" dirty="0">
                <a:solidFill>
                  <a:schemeClr val="bg1"/>
                </a:solidFill>
              </a:rPr>
              <a:t>23</a:t>
            </a:r>
            <a:r>
              <a:rPr lang="en-US" sz="2100" dirty="0">
                <a:solidFill>
                  <a:schemeClr val="bg1"/>
                </a:solidFill>
              </a:rPr>
              <a:t> percent.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7CEA4-F85E-47B4-91C0-CF8FC209E0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611" y="176800"/>
            <a:ext cx="3521234" cy="2120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CDEC53-4A1C-4100-8A96-740135707D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611" y="2465137"/>
            <a:ext cx="3556959" cy="186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83347E-B5DF-4191-957A-7F9E26A530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781" y="4502052"/>
            <a:ext cx="2984205" cy="22381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7AF30-FE1C-4D44-B44E-AFDE3AC9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3790"/>
            <a:ext cx="12192000" cy="70117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6254" y="136525"/>
            <a:ext cx="9927327" cy="70727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Grants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6253" y="843795"/>
            <a:ext cx="86773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chemeClr val="bg1"/>
                </a:solidFill>
              </a:rPr>
              <a:t>$15,769,722 </a:t>
            </a:r>
            <a:r>
              <a:rPr lang="en-US" sz="2200" dirty="0">
                <a:solidFill>
                  <a:schemeClr val="bg1"/>
                </a:solidFill>
              </a:rPr>
              <a:t>already secured for FY23/24. Recent grant highlights include: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US Dept of Ed (DOE): </a:t>
            </a:r>
            <a:r>
              <a:rPr lang="en-US" sz="2000" b="1" dirty="0">
                <a:solidFill>
                  <a:schemeClr val="bg1"/>
                </a:solidFill>
              </a:rPr>
              <a:t>$1,437,000 </a:t>
            </a:r>
            <a:r>
              <a:rPr lang="en-US" sz="2000" dirty="0">
                <a:solidFill>
                  <a:schemeClr val="bg1"/>
                </a:solidFill>
              </a:rPr>
              <a:t>Upward Bound Veterans grant to support veteran postsecondary education success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CA Workforce Dev Board (WDB): </a:t>
            </a:r>
            <a:r>
              <a:rPr lang="en-US" sz="2000" b="1" dirty="0">
                <a:solidFill>
                  <a:schemeClr val="bg1"/>
                </a:solidFill>
              </a:rPr>
              <a:t>$500,000 </a:t>
            </a:r>
            <a:r>
              <a:rPr lang="en-US" sz="2000" dirty="0">
                <a:solidFill>
                  <a:schemeClr val="bg1"/>
                </a:solidFill>
              </a:rPr>
              <a:t>High Road Training Partnership grant to support partnership development with regional industry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Chancellor’s Office (CCCCO): </a:t>
            </a:r>
            <a:r>
              <a:rPr lang="en-US" sz="2000" b="1" dirty="0">
                <a:solidFill>
                  <a:schemeClr val="bg1"/>
                </a:solidFill>
              </a:rPr>
              <a:t>$200,000 </a:t>
            </a:r>
            <a:r>
              <a:rPr lang="en-US" sz="2000" dirty="0">
                <a:solidFill>
                  <a:schemeClr val="bg1"/>
                </a:solidFill>
              </a:rPr>
              <a:t>Zero Textbook Cost Acceleration grant for Sustainable Design/Development Certificate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Chancellor’s Office (CCCCO): </a:t>
            </a:r>
            <a:r>
              <a:rPr lang="en-US" sz="2000" b="1" dirty="0">
                <a:solidFill>
                  <a:schemeClr val="bg1"/>
                </a:solidFill>
              </a:rPr>
              <a:t>$200,000 </a:t>
            </a:r>
            <a:r>
              <a:rPr lang="en-US" sz="2000" dirty="0">
                <a:solidFill>
                  <a:schemeClr val="bg1"/>
                </a:solidFill>
              </a:rPr>
              <a:t>Zero Textbook Cost Acceleration grant for Land Surveying Certificate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US Dept of Ed (DOE): </a:t>
            </a:r>
            <a:r>
              <a:rPr lang="en-US" sz="2000" b="1" dirty="0">
                <a:solidFill>
                  <a:schemeClr val="bg1"/>
                </a:solidFill>
              </a:rPr>
              <a:t>$125,000 </a:t>
            </a:r>
            <a:r>
              <a:rPr lang="en-US" sz="2000" dirty="0">
                <a:solidFill>
                  <a:schemeClr val="bg1"/>
                </a:solidFill>
              </a:rPr>
              <a:t>Title V Subaward with CSUN for culturally responsive training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National Science Foundation (NSF): </a:t>
            </a:r>
            <a:r>
              <a:rPr lang="en-US" sz="2000" b="1" dirty="0">
                <a:solidFill>
                  <a:schemeClr val="bg1"/>
                </a:solidFill>
              </a:rPr>
              <a:t>$83,000 </a:t>
            </a:r>
            <a:r>
              <a:rPr lang="en-US" sz="2000" dirty="0">
                <a:solidFill>
                  <a:schemeClr val="bg1"/>
                </a:solidFill>
              </a:rPr>
              <a:t>subaward with Madison Tech on study of clean energy and EV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Kaiser Permanente: </a:t>
            </a:r>
            <a:r>
              <a:rPr lang="en-US" sz="2000" b="1" dirty="0">
                <a:solidFill>
                  <a:schemeClr val="bg1"/>
                </a:solidFill>
              </a:rPr>
              <a:t>$10,000 </a:t>
            </a:r>
            <a:r>
              <a:rPr lang="en-US" sz="2000" dirty="0">
                <a:solidFill>
                  <a:schemeClr val="bg1"/>
                </a:solidFill>
              </a:rPr>
              <a:t>for early childhood education mental health assessment.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DA3EF-9D15-4496-BB16-9A587B304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940" y="2329579"/>
            <a:ext cx="2889754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6775"/>
            <a:ext cx="12192000" cy="690477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8336" y="77546"/>
            <a:ext cx="11413318" cy="133110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 Day Draws Hundreds of Visitors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9853" y="844752"/>
            <a:ext cx="5947664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</a:rPr>
              <a:t>The Valencia campus was bustling on </a:t>
            </a:r>
            <a:r>
              <a:rPr lang="en-US" sz="2200" b="1" dirty="0">
                <a:solidFill>
                  <a:schemeClr val="bg1"/>
                </a:solidFill>
              </a:rPr>
              <a:t>Friday, Aug. 11</a:t>
            </a:r>
            <a:r>
              <a:rPr lang="en-US" sz="2200" b="1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, for </a:t>
            </a:r>
            <a:r>
              <a:rPr lang="en-US" sz="2200" b="1" i="1" dirty="0">
                <a:solidFill>
                  <a:schemeClr val="bg1"/>
                </a:solidFill>
              </a:rPr>
              <a:t>Welcome Day</a:t>
            </a:r>
            <a:r>
              <a:rPr lang="en-US" sz="2200" dirty="0">
                <a:solidFill>
                  <a:schemeClr val="bg1"/>
                </a:solidFill>
              </a:rPr>
              <a:t>, as new and prospective students visited the campus to learn about majors, career programs, clubs, and student services.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  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i="1" dirty="0">
                <a:solidFill>
                  <a:schemeClr val="bg1"/>
                </a:solidFill>
              </a:rPr>
              <a:t>Canyons Hall</a:t>
            </a:r>
            <a:r>
              <a:rPr lang="en-US" sz="2100" dirty="0">
                <a:solidFill>
                  <a:schemeClr val="bg1"/>
                </a:solidFill>
              </a:rPr>
              <a:t>, the </a:t>
            </a:r>
            <a:r>
              <a:rPr lang="en-US" sz="2100" i="1" dirty="0">
                <a:solidFill>
                  <a:schemeClr val="bg1"/>
                </a:solidFill>
              </a:rPr>
              <a:t>Student Center</a:t>
            </a:r>
            <a:r>
              <a:rPr lang="en-US" sz="2100" dirty="0">
                <a:solidFill>
                  <a:schemeClr val="bg1"/>
                </a:solidFill>
              </a:rPr>
              <a:t>, and </a:t>
            </a:r>
            <a:r>
              <a:rPr lang="en-US" sz="2100" i="1" dirty="0">
                <a:solidFill>
                  <a:schemeClr val="bg1"/>
                </a:solidFill>
              </a:rPr>
              <a:t>Intercultural Center </a:t>
            </a:r>
            <a:r>
              <a:rPr lang="en-US" sz="2100" dirty="0">
                <a:solidFill>
                  <a:schemeClr val="bg1"/>
                </a:solidFill>
              </a:rPr>
              <a:t>were packed with tables where visitors had a chance to meet with college faculty, staff, and students to learn more about the opportunities available at both campuses this fall.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Representatives were also on hand to help students apply and register, and get information about financial aid.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Visitors who received at last five stamps on their passport cards earned a free Kona 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C7218-8F68-4D51-AAE1-2935371CC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040" y="803212"/>
            <a:ext cx="3618614" cy="2036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4C4290-3CDC-43C4-8EA8-6BF24123E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201" y="1060883"/>
            <a:ext cx="2036671" cy="2036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948338-F304-4FE3-8169-391A70EC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0983" y="2938741"/>
            <a:ext cx="2036671" cy="2036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936BE-125E-4155-BA94-E08BE3C57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3628" y="2888447"/>
            <a:ext cx="2036672" cy="2036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527D34-18D9-41DD-87F0-7175F8473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359" y="4603898"/>
            <a:ext cx="2155201" cy="21552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53EABC-2BEB-4AFC-8DC5-B0AF687C2A3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8464" y="5051444"/>
            <a:ext cx="2540376" cy="1695651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AAD080-FAC7-4880-94CA-ABC57452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6775"/>
            <a:ext cx="12192000" cy="690477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6572" y="211475"/>
            <a:ext cx="7885876" cy="133110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Employees Honored for Service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6572" y="921375"/>
            <a:ext cx="442301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Employees were honored for their years of service during two celebrations at the University Center on </a:t>
            </a:r>
            <a:r>
              <a:rPr lang="en-US" sz="2400" b="1" dirty="0">
                <a:solidFill>
                  <a:schemeClr val="bg1"/>
                </a:solidFill>
              </a:rPr>
              <a:t>August 14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and 15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Employees celebrating </a:t>
            </a:r>
            <a:r>
              <a:rPr lang="en-US" sz="2200" b="1" dirty="0">
                <a:solidFill>
                  <a:schemeClr val="bg1"/>
                </a:solidFill>
              </a:rPr>
              <a:t>5 and 10 years</a:t>
            </a:r>
            <a:r>
              <a:rPr lang="en-US" sz="2200" dirty="0">
                <a:solidFill>
                  <a:schemeClr val="bg1"/>
                </a:solidFill>
              </a:rPr>
              <a:t> of service were honored at a luncheon on </a:t>
            </a:r>
            <a:r>
              <a:rPr lang="en-US" sz="2200" b="1" dirty="0">
                <a:solidFill>
                  <a:schemeClr val="bg1"/>
                </a:solidFill>
              </a:rPr>
              <a:t>Monday, August 15</a:t>
            </a:r>
            <a:r>
              <a:rPr lang="en-US" sz="2200" b="1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Those marking </a:t>
            </a:r>
            <a:r>
              <a:rPr lang="en-US" sz="2200" b="1" dirty="0">
                <a:solidFill>
                  <a:schemeClr val="bg1"/>
                </a:solidFill>
              </a:rPr>
              <a:t>15 and more </a:t>
            </a:r>
            <a:r>
              <a:rPr lang="en-US" sz="2200" dirty="0">
                <a:solidFill>
                  <a:schemeClr val="bg1"/>
                </a:solidFill>
              </a:rPr>
              <a:t>years of service were honored at a dinner celebration on </a:t>
            </a:r>
            <a:r>
              <a:rPr lang="en-US" sz="2200" b="1" dirty="0">
                <a:solidFill>
                  <a:schemeClr val="bg1"/>
                </a:solidFill>
              </a:rPr>
              <a:t>Tuesday, August 16</a:t>
            </a:r>
            <a:r>
              <a:rPr lang="en-US" sz="2200" b="1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Joan MacGregor was honored for her </a:t>
            </a:r>
            <a:r>
              <a:rPr lang="en-US" sz="2200" b="1" dirty="0">
                <a:solidFill>
                  <a:schemeClr val="bg1"/>
                </a:solidFill>
              </a:rPr>
              <a:t>3o</a:t>
            </a:r>
            <a:r>
              <a:rPr lang="en-US" sz="2200" dirty="0">
                <a:solidFill>
                  <a:schemeClr val="bg1"/>
                </a:solidFill>
              </a:rPr>
              <a:t> years of service to the District.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9CBB1-226D-48F2-B01E-938EED079B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824" y="-46775"/>
            <a:ext cx="3404173" cy="3781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C511B2-6750-4024-BC99-9388CCF84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219" y="1077694"/>
            <a:ext cx="3811662" cy="4702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A0913-614D-4EDA-ADD7-DC82128CD0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540" y="4066163"/>
            <a:ext cx="3282801" cy="21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6775"/>
            <a:ext cx="12192000" cy="690477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8336" y="77546"/>
            <a:ext cx="11413318" cy="133110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CVC Exchange Teaching College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9852" y="844752"/>
            <a:ext cx="7000288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</a:rPr>
              <a:t>College of the Canyons is now a </a:t>
            </a:r>
            <a:r>
              <a:rPr lang="en-US" sz="2200" b="1" dirty="0">
                <a:solidFill>
                  <a:schemeClr val="bg1"/>
                </a:solidFill>
              </a:rPr>
              <a:t>CVC Exchange Teaching College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b="1" i="1" dirty="0">
                <a:solidFill>
                  <a:schemeClr val="bg1"/>
                </a:solidFill>
              </a:rPr>
              <a:t>making it easier for students across California to register for COC's online classes in one easy step</a:t>
            </a:r>
            <a:r>
              <a:rPr lang="en-US" sz="2200" dirty="0">
                <a:solidFill>
                  <a:schemeClr val="bg1"/>
                </a:solidFill>
              </a:rPr>
              <a:t>, lowering barriers to higher education, and helping boost enrollment.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  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The college went live as a Teaching College on </a:t>
            </a:r>
            <a:r>
              <a:rPr lang="en-US" sz="2100" b="1" dirty="0">
                <a:solidFill>
                  <a:schemeClr val="bg1"/>
                </a:solidFill>
              </a:rPr>
              <a:t>Wednesday, Aug. 16</a:t>
            </a:r>
            <a:r>
              <a:rPr lang="en-US" sz="2100" b="1" baseline="30000" dirty="0">
                <a:solidFill>
                  <a:schemeClr val="bg1"/>
                </a:solidFill>
              </a:rPr>
              <a:t>th</a:t>
            </a:r>
            <a:r>
              <a:rPr lang="en-US" sz="21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A team composed of representatives from </a:t>
            </a:r>
            <a:r>
              <a:rPr lang="en-US" sz="2100" i="1" dirty="0">
                <a:solidFill>
                  <a:schemeClr val="bg1"/>
                </a:solidFill>
              </a:rPr>
              <a:t>IT, Admissions, Financial Aid, Student Business Office</a:t>
            </a:r>
            <a:r>
              <a:rPr lang="en-US" sz="2100" dirty="0">
                <a:solidFill>
                  <a:schemeClr val="bg1"/>
                </a:solidFill>
              </a:rPr>
              <a:t>, and </a:t>
            </a:r>
            <a:r>
              <a:rPr lang="en-US" sz="2100" i="1" dirty="0">
                <a:solidFill>
                  <a:schemeClr val="bg1"/>
                </a:solidFill>
              </a:rPr>
              <a:t>Online Education </a:t>
            </a:r>
            <a:r>
              <a:rPr lang="en-US" sz="2100" dirty="0">
                <a:solidFill>
                  <a:schemeClr val="bg1"/>
                </a:solidFill>
              </a:rPr>
              <a:t>worked for several months to secure Teaching College status.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The </a:t>
            </a:r>
            <a:r>
              <a:rPr lang="en-US" sz="2100" b="1" i="1" dirty="0">
                <a:solidFill>
                  <a:schemeClr val="bg1"/>
                </a:solidFill>
              </a:rPr>
              <a:t>CVC (California Virtual Campus) Exchange </a:t>
            </a:r>
            <a:r>
              <a:rPr lang="en-US" sz="2100" dirty="0">
                <a:solidFill>
                  <a:schemeClr val="bg1"/>
                </a:solidFill>
              </a:rPr>
              <a:t>means that students who attend another California Community College won’t need to fill out a COC application to enroll into our online classes. It is breaking down barriers for students to access classes across our state!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C41C9-B480-421E-8AC1-0250FC249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726" y="3343711"/>
            <a:ext cx="4564650" cy="1426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FFDFE-FC33-45BA-893A-6F749BF6E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726" y="1896334"/>
            <a:ext cx="4576688" cy="144737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A9074-286E-4912-91EA-7FDF0C65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6775"/>
            <a:ext cx="12192000" cy="697920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6254" y="232489"/>
            <a:ext cx="9927327" cy="70727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Invited to 'Fuel Up'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E843-1787-4205-9F70-5CA751DF39EC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682" y="1121908"/>
            <a:ext cx="614213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</a:rPr>
              <a:t>The </a:t>
            </a:r>
            <a:r>
              <a:rPr lang="en-US" sz="2200" i="1" dirty="0">
                <a:solidFill>
                  <a:schemeClr val="bg1"/>
                </a:solidFill>
              </a:rPr>
              <a:t>College of the Canyons Institute for Culinary Education</a:t>
            </a:r>
            <a:r>
              <a:rPr lang="en-US" sz="2200" dirty="0">
                <a:solidFill>
                  <a:schemeClr val="bg1"/>
                </a:solidFill>
              </a:rPr>
              <a:t> provided free meals to students during its </a:t>
            </a:r>
            <a:r>
              <a:rPr lang="en-US" sz="2200" b="1" dirty="0">
                <a:solidFill>
                  <a:schemeClr val="bg1"/>
                </a:solidFill>
              </a:rPr>
              <a:t>"Fuel Up" </a:t>
            </a:r>
            <a:r>
              <a:rPr lang="en-US" sz="2200" dirty="0">
                <a:solidFill>
                  <a:schemeClr val="bg1"/>
                </a:solidFill>
              </a:rPr>
              <a:t>event on </a:t>
            </a:r>
            <a:r>
              <a:rPr lang="en-US" sz="2200" b="1" dirty="0">
                <a:solidFill>
                  <a:schemeClr val="bg1"/>
                </a:solidFill>
              </a:rPr>
              <a:t>Thursday, Aug. 24</a:t>
            </a:r>
            <a:r>
              <a:rPr lang="en-US" sz="2200" b="1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This year, over </a:t>
            </a:r>
            <a:r>
              <a:rPr lang="en-US" sz="2100" b="1" dirty="0">
                <a:solidFill>
                  <a:schemeClr val="bg1"/>
                </a:solidFill>
              </a:rPr>
              <a:t>500 students </a:t>
            </a:r>
            <a:r>
              <a:rPr lang="en-US" sz="2100" dirty="0">
                <a:solidFill>
                  <a:schemeClr val="bg1"/>
                </a:solidFill>
              </a:rPr>
              <a:t>were treated to a delicious Mediterranean style box lunch.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bg1"/>
                </a:solidFill>
              </a:rPr>
              <a:t>The meals were prepared by students in the </a:t>
            </a:r>
            <a:r>
              <a:rPr lang="en-US" sz="2100" b="1" dirty="0">
                <a:solidFill>
                  <a:schemeClr val="bg1"/>
                </a:solidFill>
              </a:rPr>
              <a:t>Advanced Catering </a:t>
            </a:r>
            <a:r>
              <a:rPr lang="en-US" sz="2100" dirty="0">
                <a:solidFill>
                  <a:schemeClr val="bg1"/>
                </a:solidFill>
              </a:rPr>
              <a:t>class from noon to 1:30 p.m.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F5278F-6E02-499E-84F4-D8444C45D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809" y="1219024"/>
            <a:ext cx="4547191" cy="2204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1A76F-1393-4F5D-A7AA-16E1C2AFC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379" y="-46775"/>
            <a:ext cx="3828620" cy="127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B57EDC-ACD3-4008-88E4-CF0D404EEB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12" y="3825211"/>
            <a:ext cx="3249310" cy="2168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127D33-C9B7-4C48-B679-77513BF25D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033" y="3573359"/>
            <a:ext cx="3094648" cy="20656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1056B-8B90-455E-A6BD-566F4063C2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176" y="4500980"/>
            <a:ext cx="2826824" cy="22204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FFF783-CB2C-4B3F-85BE-57D5EE33A5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56" y="4172879"/>
            <a:ext cx="2848263" cy="190116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8233F-5C68-497D-B7F9-7AB4D40A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9/26/2023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12430</TotalTime>
  <Words>1325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the Canyons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James</dc:creator>
  <cp:lastModifiedBy>Mclaughlin, James</cp:lastModifiedBy>
  <cp:revision>520</cp:revision>
  <cp:lastPrinted>2023-09-26T22:58:35Z</cp:lastPrinted>
  <dcterms:created xsi:type="dcterms:W3CDTF">2021-02-19T22:00:18Z</dcterms:created>
  <dcterms:modified xsi:type="dcterms:W3CDTF">2023-09-26T23:13:22Z</dcterms:modified>
</cp:coreProperties>
</file>