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6" r:id="rId2"/>
    <p:sldId id="308" r:id="rId3"/>
    <p:sldId id="453" r:id="rId4"/>
    <p:sldId id="454" r:id="rId5"/>
    <p:sldId id="455" r:id="rId6"/>
    <p:sldId id="447" r:id="rId7"/>
    <p:sldId id="357" r:id="rId8"/>
    <p:sldId id="460" r:id="rId9"/>
    <p:sldId id="459" r:id="rId10"/>
    <p:sldId id="463" r:id="rId11"/>
    <p:sldId id="456" r:id="rId12"/>
    <p:sldId id="457" r:id="rId13"/>
    <p:sldId id="319" r:id="rId14"/>
    <p:sldId id="458" r:id="rId15"/>
    <p:sldId id="449" r:id="rId16"/>
    <p:sldId id="439" r:id="rId17"/>
    <p:sldId id="440" r:id="rId18"/>
    <p:sldId id="452" r:id="rId19"/>
    <p:sldId id="443" r:id="rId20"/>
    <p:sldId id="323" r:id="rId21"/>
    <p:sldId id="451" r:id="rId22"/>
    <p:sldId id="331" r:id="rId23"/>
    <p:sldId id="375" r:id="rId24"/>
    <p:sldId id="446" r:id="rId25"/>
    <p:sldId id="445" r:id="rId26"/>
    <p:sldId id="377" r:id="rId27"/>
    <p:sldId id="450" r:id="rId28"/>
    <p:sldId id="320" r:id="rId29"/>
    <p:sldId id="365" r:id="rId30"/>
    <p:sldId id="462" r:id="rId31"/>
    <p:sldId id="371" r:id="rId32"/>
    <p:sldId id="356" r:id="rId33"/>
    <p:sldId id="329" r:id="rId34"/>
    <p:sldId id="461" r:id="rId3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339933"/>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198423-DA28-4104-8AFB-87A6665C1740}"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1059394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198423-DA28-4104-8AFB-87A6665C1740}"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367051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198423-DA28-4104-8AFB-87A6665C1740}"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742520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198423-DA28-4104-8AFB-87A6665C1740}"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146118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198423-DA28-4104-8AFB-87A6665C1740}"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152519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198423-DA28-4104-8AFB-87A6665C1740}"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91469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198423-DA28-4104-8AFB-87A6665C1740}" type="datetimeFigureOut">
              <a:rPr lang="en-US" smtClean="0"/>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190017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198423-DA28-4104-8AFB-87A6665C1740}" type="datetimeFigureOut">
              <a:rPr lang="en-US" smtClean="0"/>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312707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98423-DA28-4104-8AFB-87A6665C1740}" type="datetimeFigureOut">
              <a:rPr lang="en-US" smtClean="0"/>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305065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198423-DA28-4104-8AFB-87A6665C1740}"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62051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198423-DA28-4104-8AFB-87A6665C1740}"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C6A30-8224-4E68-840B-C3AB6F7AFE2A}" type="slidenum">
              <a:rPr lang="en-US" smtClean="0"/>
              <a:t>‹#›</a:t>
            </a:fld>
            <a:endParaRPr lang="en-US"/>
          </a:p>
        </p:txBody>
      </p:sp>
    </p:spTree>
    <p:extLst>
      <p:ext uri="{BB962C8B-B14F-4D97-AF65-F5344CB8AC3E}">
        <p14:creationId xmlns:p14="http://schemas.microsoft.com/office/powerpoint/2010/main" val="226551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98423-DA28-4104-8AFB-87A6665C1740}" type="datetimeFigureOut">
              <a:rPr lang="en-US" smtClean="0"/>
              <a:t>3/26/2024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C6A30-8224-4E68-840B-C3AB6F7AFE2A}" type="slidenum">
              <a:rPr lang="en-US" smtClean="0"/>
              <a:t>‹#›</a:t>
            </a:fld>
            <a:endParaRPr lang="en-US"/>
          </a:p>
        </p:txBody>
      </p:sp>
    </p:spTree>
    <p:extLst>
      <p:ext uri="{BB962C8B-B14F-4D97-AF65-F5344CB8AC3E}">
        <p14:creationId xmlns:p14="http://schemas.microsoft.com/office/powerpoint/2010/main" val="1478616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12191999" cy="6866676"/>
          </a:xfrm>
        </p:spPr>
      </p:pic>
      <p:sp>
        <p:nvSpPr>
          <p:cNvPr id="10" name="TextBox 9"/>
          <p:cNvSpPr txBox="1"/>
          <p:nvPr/>
        </p:nvSpPr>
        <p:spPr>
          <a:xfrm>
            <a:off x="6977884" y="-741755"/>
            <a:ext cx="5214115" cy="2400657"/>
          </a:xfrm>
          <a:prstGeom prst="rect">
            <a:avLst/>
          </a:prstGeom>
          <a:noFill/>
        </p:spPr>
        <p:txBody>
          <a:bodyPr wrap="square" rtlCol="0">
            <a:spAutoFit/>
          </a:bodyPr>
          <a:lstStyle/>
          <a:p>
            <a:pPr algn="r"/>
            <a:endParaRPr lang="en-US" sz="6000" dirty="0">
              <a:solidFill>
                <a:schemeClr val="bg1"/>
              </a:solidFill>
            </a:endParaRPr>
          </a:p>
          <a:p>
            <a:pPr algn="r"/>
            <a:r>
              <a:rPr lang="en-US" sz="3000" b="1" dirty="0">
                <a:solidFill>
                  <a:schemeClr val="bg1"/>
                </a:solidFill>
              </a:rPr>
              <a:t>Foundation Board of Directors</a:t>
            </a:r>
          </a:p>
          <a:p>
            <a:pPr algn="r"/>
            <a:r>
              <a:rPr lang="en-US" sz="3000" b="1" dirty="0">
                <a:solidFill>
                  <a:schemeClr val="bg1"/>
                </a:solidFill>
              </a:rPr>
              <a:t>March 26, 2024</a:t>
            </a:r>
          </a:p>
          <a:p>
            <a:pPr algn="r"/>
            <a:endParaRPr lang="en-US" sz="300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9520" y="905170"/>
            <a:ext cx="2227304" cy="1329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31552E7A-F48C-4137-9A09-F5B894E0CBB5}"/>
              </a:ext>
            </a:extLst>
          </p:cNvPr>
          <p:cNvSpPr txBox="1"/>
          <p:nvPr/>
        </p:nvSpPr>
        <p:spPr>
          <a:xfrm>
            <a:off x="0" y="5921054"/>
            <a:ext cx="7531101" cy="938719"/>
          </a:xfrm>
          <a:prstGeom prst="rect">
            <a:avLst/>
          </a:prstGeom>
          <a:noFill/>
          <a:ln>
            <a:noFill/>
          </a:ln>
        </p:spPr>
        <p:txBody>
          <a:bodyPr wrap="square" rtlCol="0">
            <a:spAutoFit/>
          </a:bodyPr>
          <a:lstStyle/>
          <a:p>
            <a:r>
              <a:rPr lang="en-US" sz="5500" b="1" dirty="0">
                <a:ln w="9525">
                  <a:solidFill>
                    <a:schemeClr val="bg1"/>
                  </a:solidFill>
                  <a:prstDash val="solid"/>
                </a:ln>
                <a:solidFill>
                  <a:schemeClr val="bg1"/>
                </a:solidFill>
                <a:latin typeface="Arial" panose="020B0604020202020204" pitchFamily="34" charset="0"/>
                <a:cs typeface="Arial" panose="020B0604020202020204" pitchFamily="34" charset="0"/>
              </a:rPr>
              <a:t>Chancellor’s Report </a:t>
            </a:r>
          </a:p>
        </p:txBody>
      </p:sp>
    </p:spTree>
    <p:extLst>
      <p:ext uri="{BB962C8B-B14F-4D97-AF65-F5344CB8AC3E}">
        <p14:creationId xmlns:p14="http://schemas.microsoft.com/office/powerpoint/2010/main" val="398734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left)">
                                      <p:cBhvr>
                                        <p:cTn id="2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Presentation to the State Chancellor’s Office</a:t>
            </a:r>
          </a:p>
        </p:txBody>
      </p:sp>
      <p:sp>
        <p:nvSpPr>
          <p:cNvPr id="8" name="TextBox 7">
            <a:extLst>
              <a:ext uri="{FF2B5EF4-FFF2-40B4-BE49-F238E27FC236}">
                <a16:creationId xmlns:a16="http://schemas.microsoft.com/office/drawing/2014/main" id="{10F10C28-1B47-4DF2-9A4C-8A06B22192D2}"/>
              </a:ext>
            </a:extLst>
          </p:cNvPr>
          <p:cNvSpPr txBox="1"/>
          <p:nvPr/>
        </p:nvSpPr>
        <p:spPr>
          <a:xfrm>
            <a:off x="154172" y="1366897"/>
            <a:ext cx="11883656" cy="3323987"/>
          </a:xfrm>
          <a:prstGeom prst="rect">
            <a:avLst/>
          </a:prstGeom>
          <a:noFill/>
        </p:spPr>
        <p:txBody>
          <a:bodyPr wrap="square" rtlCol="0">
            <a:spAutoFit/>
          </a:bodyPr>
          <a:lstStyle/>
          <a:p>
            <a:pPr>
              <a:spcAft>
                <a:spcPts val="600"/>
              </a:spcAft>
            </a:pPr>
            <a:r>
              <a:rPr lang="en-US" sz="2100" dirty="0">
                <a:solidFill>
                  <a:schemeClr val="bg1"/>
                </a:solidFill>
              </a:rPr>
              <a:t>The </a:t>
            </a:r>
            <a:r>
              <a:rPr lang="en-US" sz="2100" b="1" dirty="0">
                <a:solidFill>
                  <a:schemeClr val="bg1"/>
                </a:solidFill>
              </a:rPr>
              <a:t>California Community College Chancellor’s Office </a:t>
            </a:r>
            <a:r>
              <a:rPr lang="en-US" sz="2100" dirty="0">
                <a:solidFill>
                  <a:schemeClr val="bg1"/>
                </a:solidFill>
              </a:rPr>
              <a:t>invited College of the Canyons to provide a presentation on our </a:t>
            </a:r>
            <a:r>
              <a:rPr lang="en-US" sz="2100" b="1" i="1" dirty="0">
                <a:solidFill>
                  <a:schemeClr val="bg1"/>
                </a:solidFill>
              </a:rPr>
              <a:t>Inclusion, Diversity, Equity, Accessibility and Anti-Racism (IDEAA)</a:t>
            </a:r>
            <a:r>
              <a:rPr lang="en-US" sz="2100" dirty="0">
                <a:solidFill>
                  <a:schemeClr val="bg1"/>
                </a:solidFill>
              </a:rPr>
              <a:t> programs.</a:t>
            </a:r>
            <a:br>
              <a:rPr lang="en-US" sz="2100" dirty="0">
                <a:solidFill>
                  <a:schemeClr val="bg1"/>
                </a:solidFill>
              </a:rPr>
            </a:br>
            <a:r>
              <a:rPr lang="en-US" sz="2100" dirty="0">
                <a:solidFill>
                  <a:schemeClr val="bg1"/>
                </a:solidFill>
              </a:rPr>
              <a:t>The presentation was via a webinar held at noon on </a:t>
            </a:r>
            <a:r>
              <a:rPr lang="en-US" sz="2100" b="1" dirty="0">
                <a:solidFill>
                  <a:schemeClr val="bg1"/>
                </a:solidFill>
              </a:rPr>
              <a:t>March 26</a:t>
            </a:r>
            <a:r>
              <a:rPr lang="en-US" sz="2100" b="1" baseline="30000" dirty="0">
                <a:solidFill>
                  <a:schemeClr val="bg1"/>
                </a:solidFill>
              </a:rPr>
              <a:t>th</a:t>
            </a:r>
            <a:r>
              <a:rPr lang="en-US" sz="2100" dirty="0">
                <a:solidFill>
                  <a:schemeClr val="bg1"/>
                </a:solidFill>
              </a:rPr>
              <a:t>. Presenters included: Myself, Dr. Jasmine Ruys, Dr. Diane Fiero, and Mr. David Andrus, Academic Senate President, Political Science Professor. </a:t>
            </a:r>
          </a:p>
          <a:p>
            <a:pPr>
              <a:spcAft>
                <a:spcPts val="600"/>
              </a:spcAft>
            </a:pPr>
            <a:r>
              <a:rPr lang="en-US" sz="2100" dirty="0">
                <a:solidFill>
                  <a:schemeClr val="bg1"/>
                </a:solidFill>
              </a:rPr>
              <a:t>We highlighted:</a:t>
            </a:r>
          </a:p>
          <a:p>
            <a:pPr marL="342900" indent="-342900">
              <a:spcAft>
                <a:spcPts val="600"/>
              </a:spcAft>
              <a:buFont typeface="Wingdings" panose="05000000000000000000" pitchFamily="2" charset="2"/>
              <a:buChar char="Ø"/>
            </a:pPr>
            <a:r>
              <a:rPr lang="en-US" sz="2000" dirty="0">
                <a:solidFill>
                  <a:schemeClr val="bg1"/>
                </a:solidFill>
              </a:rPr>
              <a:t>Our long-standing commitment to our diverse students and employees;</a:t>
            </a:r>
          </a:p>
          <a:p>
            <a:pPr marL="342900" indent="-342900">
              <a:spcAft>
                <a:spcPts val="600"/>
              </a:spcAft>
              <a:buFont typeface="Wingdings" panose="05000000000000000000" pitchFamily="2" charset="2"/>
              <a:buChar char="Ø"/>
            </a:pPr>
            <a:r>
              <a:rPr lang="en-US" sz="2000" dirty="0">
                <a:solidFill>
                  <a:schemeClr val="bg1"/>
                </a:solidFill>
              </a:rPr>
              <a:t>The launching of our virtual, interim and permanent intercultural centers;</a:t>
            </a:r>
          </a:p>
          <a:p>
            <a:pPr marL="342900" indent="-342900">
              <a:spcAft>
                <a:spcPts val="600"/>
              </a:spcAft>
              <a:buFont typeface="Wingdings" panose="05000000000000000000" pitchFamily="2" charset="2"/>
              <a:buChar char="Ø"/>
            </a:pPr>
            <a:r>
              <a:rPr lang="en-US" sz="2000" dirty="0">
                <a:solidFill>
                  <a:schemeClr val="bg1"/>
                </a:solidFill>
              </a:rPr>
              <a:t>Highlighted our DEIA programming and integration through the campuses; and</a:t>
            </a:r>
          </a:p>
          <a:p>
            <a:pPr marL="342900" indent="-342900">
              <a:spcAft>
                <a:spcPts val="600"/>
              </a:spcAft>
              <a:buFont typeface="Wingdings" panose="05000000000000000000" pitchFamily="2" charset="2"/>
              <a:buChar char="Ø"/>
            </a:pPr>
            <a:r>
              <a:rPr lang="en-US" sz="2000" dirty="0">
                <a:solidFill>
                  <a:schemeClr val="bg1"/>
                </a:solidFill>
              </a:rPr>
              <a:t>The process and collaboration of the faculty on incorporating DEIA into their evaluations.</a:t>
            </a:r>
          </a:p>
        </p:txBody>
      </p:sp>
      <p:pic>
        <p:nvPicPr>
          <p:cNvPr id="3" name="Picture 2">
            <a:extLst>
              <a:ext uri="{FF2B5EF4-FFF2-40B4-BE49-F238E27FC236}">
                <a16:creationId xmlns:a16="http://schemas.microsoft.com/office/drawing/2014/main" id="{A3463CD3-908A-42AD-B397-1219E7590C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5081" y="4662121"/>
            <a:ext cx="4244163" cy="2117838"/>
          </a:xfrm>
          <a:prstGeom prst="rect">
            <a:avLst/>
          </a:prstGeom>
        </p:spPr>
      </p:pic>
      <p:pic>
        <p:nvPicPr>
          <p:cNvPr id="6" name="Picture 5">
            <a:extLst>
              <a:ext uri="{FF2B5EF4-FFF2-40B4-BE49-F238E27FC236}">
                <a16:creationId xmlns:a16="http://schemas.microsoft.com/office/drawing/2014/main" id="{1AD86731-744D-4D87-8CC3-7E55BFE216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4007" y="4524426"/>
            <a:ext cx="3335079" cy="2393228"/>
          </a:xfrm>
          <a:prstGeom prst="rect">
            <a:avLst/>
          </a:prstGeom>
        </p:spPr>
      </p:pic>
    </p:spTree>
    <p:extLst>
      <p:ext uri="{BB962C8B-B14F-4D97-AF65-F5344CB8AC3E}">
        <p14:creationId xmlns:p14="http://schemas.microsoft.com/office/powerpoint/2010/main" val="387073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4940507" y="4850073"/>
            <a:ext cx="2849273" cy="1446550"/>
          </a:xfrm>
          <a:prstGeom prst="rect">
            <a:avLst/>
          </a:prstGeom>
          <a:noFill/>
        </p:spPr>
        <p:txBody>
          <a:bodyPr wrap="square" rtlCol="0">
            <a:spAutoFit/>
          </a:bodyPr>
          <a:lstStyle/>
          <a:p>
            <a:pPr algn="ctr"/>
            <a:r>
              <a:rPr lang="en-US" sz="4400" b="1" dirty="0">
                <a:ln w="9525">
                  <a:solidFill>
                    <a:schemeClr val="bg1"/>
                  </a:solidFill>
                  <a:prstDash val="solid"/>
                </a:ln>
                <a:solidFill>
                  <a:schemeClr val="bg1"/>
                </a:solidFill>
                <a:effectLst>
                  <a:outerShdw blurRad="12700" dist="38100" dir="2700000" algn="tl" rotWithShape="0">
                    <a:schemeClr val="bg1">
                      <a:lumMod val="50000"/>
                    </a:schemeClr>
                  </a:outerShdw>
                </a:effectLst>
              </a:rPr>
              <a:t>Grants </a:t>
            </a:r>
          </a:p>
          <a:p>
            <a:pPr algn="ctr"/>
            <a:r>
              <a:rPr lang="en-US" sz="4400" b="1" dirty="0">
                <a:ln w="9525">
                  <a:solidFill>
                    <a:schemeClr val="bg1"/>
                  </a:solidFill>
                  <a:prstDash val="solid"/>
                </a:ln>
                <a:solidFill>
                  <a:schemeClr val="bg1"/>
                </a:solidFill>
                <a:effectLst>
                  <a:outerShdw blurRad="12700" dist="38100" dir="2700000" algn="tl" rotWithShape="0">
                    <a:schemeClr val="bg1">
                      <a:lumMod val="50000"/>
                    </a:schemeClr>
                  </a:outerShdw>
                </a:effectLst>
              </a:rPr>
              <a:t>Update</a:t>
            </a:r>
          </a:p>
        </p:txBody>
      </p:sp>
      <p:sp>
        <p:nvSpPr>
          <p:cNvPr id="6" name="Date Placeholder 1"/>
          <p:cNvSpPr>
            <a:spLocks noGrp="1"/>
          </p:cNvSpPr>
          <p:nvPr>
            <p:ph type="dt" sz="half" idx="10"/>
          </p:nvPr>
        </p:nvSpPr>
        <p:spPr>
          <a:xfrm>
            <a:off x="251762" y="6511699"/>
            <a:ext cx="903429" cy="404614"/>
          </a:xfrm>
        </p:spPr>
        <p:txBody>
          <a:bodyPr/>
          <a:lstStyle/>
          <a:p>
            <a:r>
              <a:rPr lang="en-US">
                <a:solidFill>
                  <a:schemeClr val="tx1"/>
                </a:solidFill>
              </a:rPr>
              <a:t>10/12/2022</a:t>
            </a:r>
          </a:p>
        </p:txBody>
      </p:sp>
      <p:sp>
        <p:nvSpPr>
          <p:cNvPr id="8" name="Slide Number Placeholder 6"/>
          <p:cNvSpPr>
            <a:spLocks noGrp="1"/>
          </p:cNvSpPr>
          <p:nvPr>
            <p:ph type="sldNum" sz="quarter" idx="12"/>
          </p:nvPr>
        </p:nvSpPr>
        <p:spPr>
          <a:xfrm>
            <a:off x="10994781" y="6389378"/>
            <a:ext cx="1197219" cy="404614"/>
          </a:xfrm>
        </p:spPr>
        <p:txBody>
          <a:bodyPr/>
          <a:lstStyle/>
          <a:p>
            <a:fld id="{88AFBE93-938C-44FD-81B4-A282F9C5BFC2}" type="slidenum">
              <a:rPr lang="en-US" sz="1100" smtClean="0">
                <a:solidFill>
                  <a:schemeClr val="tx1"/>
                </a:solidFill>
              </a:rPr>
              <a:t>11</a:t>
            </a:fld>
            <a:endParaRPr lang="en-US" sz="1100">
              <a:solidFill>
                <a:schemeClr val="tx1"/>
              </a:solidFill>
            </a:endParaRPr>
          </a:p>
        </p:txBody>
      </p:sp>
    </p:spTree>
    <p:extLst>
      <p:ext uri="{BB962C8B-B14F-4D97-AF65-F5344CB8AC3E}">
        <p14:creationId xmlns:p14="http://schemas.microsoft.com/office/powerpoint/2010/main" val="160348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Grant to Benefit Carpentry</a:t>
            </a:r>
          </a:p>
        </p:txBody>
      </p:sp>
      <p:sp>
        <p:nvSpPr>
          <p:cNvPr id="7" name="TextBox 6">
            <a:extLst>
              <a:ext uri="{FF2B5EF4-FFF2-40B4-BE49-F238E27FC236}">
                <a16:creationId xmlns:a16="http://schemas.microsoft.com/office/drawing/2014/main" id="{147285F3-8781-452F-B1E6-C38A57D516D1}"/>
              </a:ext>
            </a:extLst>
          </p:cNvPr>
          <p:cNvSpPr txBox="1"/>
          <p:nvPr/>
        </p:nvSpPr>
        <p:spPr>
          <a:xfrm>
            <a:off x="1480255" y="3967864"/>
            <a:ext cx="9873545" cy="2616101"/>
          </a:xfrm>
          <a:prstGeom prst="rect">
            <a:avLst/>
          </a:prstGeom>
          <a:noFill/>
        </p:spPr>
        <p:txBody>
          <a:bodyPr wrap="square" rtlCol="0">
            <a:spAutoFit/>
          </a:bodyPr>
          <a:lstStyle/>
          <a:p>
            <a:pPr>
              <a:spcAft>
                <a:spcPts val="600"/>
              </a:spcAft>
            </a:pPr>
            <a:r>
              <a:rPr lang="en-US" sz="2200" dirty="0">
                <a:solidFill>
                  <a:schemeClr val="bg1"/>
                </a:solidFill>
              </a:rPr>
              <a:t>College of the Canyons has been awarded a </a:t>
            </a:r>
            <a:r>
              <a:rPr lang="en-US" sz="2200" b="1" dirty="0">
                <a:solidFill>
                  <a:schemeClr val="bg1"/>
                </a:solidFill>
              </a:rPr>
              <a:t>$50,000 </a:t>
            </a:r>
            <a:r>
              <a:rPr lang="en-US" sz="2200" dirty="0">
                <a:solidFill>
                  <a:schemeClr val="bg1"/>
                </a:solidFill>
              </a:rPr>
              <a:t>grant from </a:t>
            </a:r>
            <a:r>
              <a:rPr lang="en-US" sz="2200" b="1" i="1" dirty="0">
                <a:solidFill>
                  <a:schemeClr val="bg1"/>
                </a:solidFill>
              </a:rPr>
              <a:t>Stanley Black &amp; Decker</a:t>
            </a:r>
            <a:r>
              <a:rPr lang="en-US" sz="2200" dirty="0">
                <a:solidFill>
                  <a:schemeClr val="bg1"/>
                </a:solidFill>
              </a:rPr>
              <a:t> to expand its </a:t>
            </a:r>
            <a:r>
              <a:rPr lang="en-US" sz="2200" b="1" dirty="0">
                <a:solidFill>
                  <a:schemeClr val="bg1"/>
                </a:solidFill>
              </a:rPr>
              <a:t>Construction Technology Program</a:t>
            </a:r>
            <a:r>
              <a:rPr lang="en-US" sz="2200" dirty="0">
                <a:solidFill>
                  <a:schemeClr val="bg1"/>
                </a:solidFill>
              </a:rPr>
              <a:t>.</a:t>
            </a:r>
          </a:p>
          <a:p>
            <a:pPr marL="342900" indent="-342900">
              <a:spcAft>
                <a:spcPts val="1200"/>
              </a:spcAft>
              <a:buFont typeface="Wingdings" panose="05000000000000000000" pitchFamily="2" charset="2"/>
              <a:buChar char="Ø"/>
            </a:pPr>
            <a:r>
              <a:rPr lang="en-US" sz="2100" dirty="0">
                <a:solidFill>
                  <a:schemeClr val="bg1"/>
                </a:solidFill>
              </a:rPr>
              <a:t>The </a:t>
            </a:r>
            <a:r>
              <a:rPr lang="en-US" sz="2100" b="1" dirty="0" err="1">
                <a:solidFill>
                  <a:schemeClr val="bg1"/>
                </a:solidFill>
              </a:rPr>
              <a:t>Dewalt</a:t>
            </a:r>
            <a:r>
              <a:rPr lang="en-US" sz="2100" b="1" dirty="0">
                <a:solidFill>
                  <a:schemeClr val="bg1"/>
                </a:solidFill>
              </a:rPr>
              <a:t> Growing the Trades </a:t>
            </a:r>
            <a:r>
              <a:rPr lang="en-US" sz="2100" dirty="0">
                <a:solidFill>
                  <a:schemeClr val="bg1"/>
                </a:solidFill>
              </a:rPr>
              <a:t>grant</a:t>
            </a:r>
            <a:r>
              <a:rPr lang="en-US" sz="2100" b="1" dirty="0">
                <a:solidFill>
                  <a:schemeClr val="bg1"/>
                </a:solidFill>
              </a:rPr>
              <a:t> </a:t>
            </a:r>
            <a:r>
              <a:rPr lang="en-US" sz="2100" dirty="0">
                <a:solidFill>
                  <a:schemeClr val="bg1"/>
                </a:solidFill>
              </a:rPr>
              <a:t>will allow the college to acquire two self-contained </a:t>
            </a:r>
            <a:r>
              <a:rPr lang="en-US" sz="2100" b="1" dirty="0">
                <a:solidFill>
                  <a:schemeClr val="bg1"/>
                </a:solidFill>
              </a:rPr>
              <a:t>carpentry trailers </a:t>
            </a:r>
            <a:r>
              <a:rPr lang="en-US" sz="2100" dirty="0">
                <a:solidFill>
                  <a:schemeClr val="bg1"/>
                </a:solidFill>
              </a:rPr>
              <a:t>that will serve as </a:t>
            </a:r>
            <a:r>
              <a:rPr lang="en-US" sz="2100" b="1" i="1" dirty="0">
                <a:solidFill>
                  <a:schemeClr val="bg1"/>
                </a:solidFill>
              </a:rPr>
              <a:t>mobile learning labs </a:t>
            </a:r>
            <a:r>
              <a:rPr lang="en-US" sz="2100" dirty="0">
                <a:solidFill>
                  <a:schemeClr val="bg1"/>
                </a:solidFill>
              </a:rPr>
              <a:t>to train high school students in pre-apprenticeship carpentry programs.</a:t>
            </a:r>
          </a:p>
          <a:p>
            <a:pPr marL="342900" indent="-342900">
              <a:spcAft>
                <a:spcPts val="1200"/>
              </a:spcAft>
              <a:buFont typeface="Wingdings" panose="05000000000000000000" pitchFamily="2" charset="2"/>
              <a:buChar char="Ø"/>
            </a:pPr>
            <a:r>
              <a:rPr lang="en-US" sz="2100" dirty="0">
                <a:solidFill>
                  <a:schemeClr val="bg1"/>
                </a:solidFill>
              </a:rPr>
              <a:t>The company previously awarded the college a </a:t>
            </a:r>
            <a:r>
              <a:rPr lang="en-US" sz="2100" b="1" dirty="0">
                <a:solidFill>
                  <a:schemeClr val="bg1"/>
                </a:solidFill>
              </a:rPr>
              <a:t>$25,000 </a:t>
            </a:r>
            <a:r>
              <a:rPr lang="en-US" sz="2100" dirty="0">
                <a:solidFill>
                  <a:schemeClr val="bg1"/>
                </a:solidFill>
              </a:rPr>
              <a:t>grant to support students in the construction technology pathway.</a:t>
            </a:r>
          </a:p>
        </p:txBody>
      </p:sp>
      <p:pic>
        <p:nvPicPr>
          <p:cNvPr id="3" name="Picture 2">
            <a:extLst>
              <a:ext uri="{FF2B5EF4-FFF2-40B4-BE49-F238E27FC236}">
                <a16:creationId xmlns:a16="http://schemas.microsoft.com/office/drawing/2014/main" id="{6C35BB95-388C-4A9A-81C0-B3ADD358526D}"/>
              </a:ext>
            </a:extLst>
          </p:cNvPr>
          <p:cNvPicPr>
            <a:picLocks noChangeAspect="1"/>
          </p:cNvPicPr>
          <p:nvPr/>
        </p:nvPicPr>
        <p:blipFill>
          <a:blip r:embed="rId4"/>
          <a:stretch>
            <a:fillRect/>
          </a:stretch>
        </p:blipFill>
        <p:spPr>
          <a:xfrm>
            <a:off x="2784874" y="1325563"/>
            <a:ext cx="7264306" cy="2433156"/>
          </a:xfrm>
          <a:prstGeom prst="rect">
            <a:avLst/>
          </a:prstGeom>
        </p:spPr>
      </p:pic>
    </p:spTree>
    <p:extLst>
      <p:ext uri="{BB962C8B-B14F-4D97-AF65-F5344CB8AC3E}">
        <p14:creationId xmlns:p14="http://schemas.microsoft.com/office/powerpoint/2010/main" val="104817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TextBox 4"/>
          <p:cNvSpPr txBox="1"/>
          <p:nvPr/>
        </p:nvSpPr>
        <p:spPr>
          <a:xfrm>
            <a:off x="6489368" y="5534561"/>
            <a:ext cx="6351721" cy="1323439"/>
          </a:xfrm>
          <a:prstGeom prst="rect">
            <a:avLst/>
          </a:prstGeom>
          <a:noFill/>
        </p:spPr>
        <p:txBody>
          <a:bodyPr wrap="square" rtlCol="0">
            <a:spAutoFit/>
          </a:bodyPr>
          <a:lstStyle/>
          <a:p>
            <a:pPr algn="ctr"/>
            <a:r>
              <a:rPr lang="en-US" sz="4000" b="1" dirty="0">
                <a:ln w="9525">
                  <a:solidFill>
                    <a:schemeClr val="bg1"/>
                  </a:solidFill>
                  <a:prstDash val="solid"/>
                </a:ln>
                <a:solidFill>
                  <a:schemeClr val="bg1"/>
                </a:solidFill>
                <a:effectLst>
                  <a:outerShdw blurRad="12700" dist="38100" dir="2700000" algn="tl" rotWithShape="0">
                    <a:schemeClr val="bg1">
                      <a:lumMod val="50000"/>
                    </a:schemeClr>
                  </a:outerShdw>
                </a:effectLst>
              </a:rPr>
              <a:t>What’s New On And </a:t>
            </a:r>
          </a:p>
          <a:p>
            <a:pPr algn="ctr"/>
            <a:r>
              <a:rPr lang="en-US" sz="4000" b="1" dirty="0">
                <a:ln w="9525">
                  <a:solidFill>
                    <a:schemeClr val="bg1"/>
                  </a:solidFill>
                  <a:prstDash val="solid"/>
                </a:ln>
                <a:solidFill>
                  <a:schemeClr val="bg1"/>
                </a:solidFill>
                <a:effectLst>
                  <a:outerShdw blurRad="12700" dist="38100" dir="2700000" algn="tl" rotWithShape="0">
                    <a:schemeClr val="bg1">
                      <a:lumMod val="50000"/>
                    </a:schemeClr>
                  </a:outerShdw>
                </a:effectLst>
              </a:rPr>
              <a:t>Around our Campuses</a:t>
            </a:r>
          </a:p>
        </p:txBody>
      </p:sp>
      <p:sp>
        <p:nvSpPr>
          <p:cNvPr id="6" name="Date Placeholder 1"/>
          <p:cNvSpPr>
            <a:spLocks noGrp="1"/>
          </p:cNvSpPr>
          <p:nvPr>
            <p:ph type="dt" sz="half" idx="10"/>
          </p:nvPr>
        </p:nvSpPr>
        <p:spPr>
          <a:xfrm>
            <a:off x="251762" y="6511699"/>
            <a:ext cx="903429" cy="404614"/>
          </a:xfrm>
        </p:spPr>
        <p:txBody>
          <a:bodyPr/>
          <a:lstStyle/>
          <a:p>
            <a:r>
              <a:rPr lang="en-US" dirty="0">
                <a:solidFill>
                  <a:schemeClr val="tx1"/>
                </a:solidFill>
              </a:rPr>
              <a:t>7/7/2021</a:t>
            </a:r>
          </a:p>
        </p:txBody>
      </p:sp>
      <p:sp>
        <p:nvSpPr>
          <p:cNvPr id="7" name="Footer Placeholder 2"/>
          <p:cNvSpPr>
            <a:spLocks noGrp="1"/>
          </p:cNvSpPr>
          <p:nvPr>
            <p:ph type="ftr" sz="quarter" idx="11"/>
          </p:nvPr>
        </p:nvSpPr>
        <p:spPr>
          <a:xfrm>
            <a:off x="4318284" y="6545997"/>
            <a:ext cx="4710623" cy="404614"/>
          </a:xfrm>
        </p:spPr>
        <p:txBody>
          <a:bodyPr/>
          <a:lstStyle/>
          <a:p>
            <a:r>
              <a:rPr lang="en-US" dirty="0">
                <a:solidFill>
                  <a:schemeClr val="tx1"/>
                </a:solidFill>
              </a:rPr>
              <a:t>BOT Chancellor’s Report</a:t>
            </a:r>
          </a:p>
        </p:txBody>
      </p:sp>
      <p:sp>
        <p:nvSpPr>
          <p:cNvPr id="8" name="Slide Number Placeholder 6"/>
          <p:cNvSpPr>
            <a:spLocks noGrp="1"/>
          </p:cNvSpPr>
          <p:nvPr>
            <p:ph type="sldNum" sz="quarter" idx="12"/>
          </p:nvPr>
        </p:nvSpPr>
        <p:spPr>
          <a:xfrm>
            <a:off x="10994781" y="6389378"/>
            <a:ext cx="1197219" cy="404614"/>
          </a:xfrm>
        </p:spPr>
        <p:txBody>
          <a:bodyPr/>
          <a:lstStyle/>
          <a:p>
            <a:fld id="{88AFBE93-938C-44FD-81B4-A282F9C5BFC2}" type="slidenum">
              <a:rPr lang="en-US" sz="1100" smtClean="0">
                <a:solidFill>
                  <a:schemeClr val="tx1"/>
                </a:solidFill>
              </a:rPr>
              <a:t>13</a:t>
            </a:fld>
            <a:endParaRPr lang="en-US" sz="1100" dirty="0">
              <a:solidFill>
                <a:schemeClr val="tx1"/>
              </a:solidFill>
            </a:endParaRPr>
          </a:p>
        </p:txBody>
      </p:sp>
    </p:spTree>
    <p:extLst>
      <p:ext uri="{BB962C8B-B14F-4D97-AF65-F5344CB8AC3E}">
        <p14:creationId xmlns:p14="http://schemas.microsoft.com/office/powerpoint/2010/main" val="13506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90000"/>
                </a:solidFill>
                <a:latin typeface="Calibri" panose="020F0502020204030204" pitchFamily="34" charset="0"/>
                <a:cs typeface="Calibri" panose="020F0502020204030204" pitchFamily="34" charset="0"/>
              </a:rPr>
              <a:t>   PIO Community Business Meeting</a:t>
            </a:r>
          </a:p>
        </p:txBody>
      </p:sp>
      <p:sp>
        <p:nvSpPr>
          <p:cNvPr id="9" name="TextBox 8">
            <a:extLst>
              <a:ext uri="{FF2B5EF4-FFF2-40B4-BE49-F238E27FC236}">
                <a16:creationId xmlns:a16="http://schemas.microsoft.com/office/drawing/2014/main" id="{A795E89F-AF71-475A-820D-BF2E689329A3}"/>
              </a:ext>
            </a:extLst>
          </p:cNvPr>
          <p:cNvSpPr txBox="1"/>
          <p:nvPr/>
        </p:nvSpPr>
        <p:spPr>
          <a:xfrm>
            <a:off x="308508" y="1564739"/>
            <a:ext cx="7570218" cy="5532284"/>
          </a:xfrm>
          <a:prstGeom prst="rect">
            <a:avLst/>
          </a:prstGeom>
          <a:noFill/>
        </p:spPr>
        <p:txBody>
          <a:bodyPr wrap="square" rtlCol="0">
            <a:spAutoFit/>
          </a:bodyPr>
          <a:lstStyle/>
          <a:p>
            <a:pPr>
              <a:spcAft>
                <a:spcPts val="300"/>
              </a:spcAft>
            </a:pPr>
            <a:r>
              <a:rPr lang="en-US" sz="2200" dirty="0">
                <a:solidFill>
                  <a:schemeClr val="bg1"/>
                </a:solidFill>
              </a:rPr>
              <a:t>PIO hosted a luncheon for business community leaders on </a:t>
            </a:r>
            <a:r>
              <a:rPr lang="en-US" sz="2200" b="1" dirty="0">
                <a:solidFill>
                  <a:schemeClr val="bg1"/>
                </a:solidFill>
              </a:rPr>
              <a:t>January 24</a:t>
            </a:r>
            <a:r>
              <a:rPr lang="en-US" sz="2200" b="1" baseline="30000" dirty="0">
                <a:solidFill>
                  <a:schemeClr val="bg1"/>
                </a:solidFill>
              </a:rPr>
              <a:t>th</a:t>
            </a:r>
            <a:r>
              <a:rPr lang="en-US" sz="2200" dirty="0">
                <a:solidFill>
                  <a:schemeClr val="bg1"/>
                </a:solidFill>
              </a:rPr>
              <a:t>, in the lobby of the Canyon Country Campus </a:t>
            </a:r>
            <a:r>
              <a:rPr lang="en-US" sz="2200" b="1" i="1" dirty="0">
                <a:solidFill>
                  <a:schemeClr val="bg1"/>
                </a:solidFill>
              </a:rPr>
              <a:t>Student Services &amp; Learning Resources Center</a:t>
            </a:r>
            <a:r>
              <a:rPr lang="en-US" sz="2300" dirty="0">
                <a:solidFill>
                  <a:schemeClr val="bg1"/>
                </a:solidFill>
              </a:rPr>
              <a:t>.</a:t>
            </a:r>
          </a:p>
          <a:p>
            <a:pPr marL="342900" indent="-342900">
              <a:spcAft>
                <a:spcPts val="600"/>
              </a:spcAft>
              <a:buFont typeface="Arial" panose="020B0604020202020204" pitchFamily="34" charset="0"/>
              <a:buChar char="•"/>
            </a:pPr>
            <a:r>
              <a:rPr lang="en-US" sz="2200" b="1" dirty="0">
                <a:solidFill>
                  <a:schemeClr val="bg1"/>
                </a:solidFill>
              </a:rPr>
              <a:t>25</a:t>
            </a:r>
            <a:r>
              <a:rPr lang="en-US" sz="2200" dirty="0">
                <a:solidFill>
                  <a:schemeClr val="bg1"/>
                </a:solidFill>
              </a:rPr>
              <a:t> community members attended the luncheon to report out on events and initiatives that were coming up in 2024. </a:t>
            </a:r>
          </a:p>
          <a:p>
            <a:pPr marL="342900" indent="-342900">
              <a:spcAft>
                <a:spcPts val="600"/>
              </a:spcAft>
              <a:buFont typeface="Arial" panose="020B0604020202020204" pitchFamily="34" charset="0"/>
              <a:buChar char="•"/>
            </a:pPr>
            <a:r>
              <a:rPr lang="en-US" sz="2200" dirty="0">
                <a:solidFill>
                  <a:schemeClr val="bg1"/>
                </a:solidFill>
              </a:rPr>
              <a:t>Attendees included a mix of public information officers, sports information directors, communications directors, and community liaisons from different businesses and organizations, in addition to field representatives from the offices of </a:t>
            </a:r>
            <a:r>
              <a:rPr lang="en-US" sz="2200" b="1" dirty="0">
                <a:solidFill>
                  <a:schemeClr val="bg1"/>
                </a:solidFill>
              </a:rPr>
              <a:t>Congressman</a:t>
            </a:r>
            <a:r>
              <a:rPr lang="en-US" sz="2200" dirty="0">
                <a:solidFill>
                  <a:schemeClr val="bg1"/>
                </a:solidFill>
              </a:rPr>
              <a:t> </a:t>
            </a:r>
            <a:r>
              <a:rPr lang="en-US" sz="2200" b="1" dirty="0">
                <a:solidFill>
                  <a:schemeClr val="bg1"/>
                </a:solidFill>
              </a:rPr>
              <a:t>Mike Garcia</a:t>
            </a:r>
            <a:r>
              <a:rPr lang="en-US" sz="2200" dirty="0">
                <a:solidFill>
                  <a:schemeClr val="bg1"/>
                </a:solidFill>
              </a:rPr>
              <a:t>, </a:t>
            </a:r>
            <a:r>
              <a:rPr lang="en-US" sz="2200" b="1" dirty="0">
                <a:solidFill>
                  <a:schemeClr val="bg1"/>
                </a:solidFill>
              </a:rPr>
              <a:t>Senator Scott Wilk</a:t>
            </a:r>
            <a:r>
              <a:rPr lang="en-US" sz="2200" dirty="0">
                <a:solidFill>
                  <a:schemeClr val="bg1"/>
                </a:solidFill>
              </a:rPr>
              <a:t>, </a:t>
            </a:r>
            <a:r>
              <a:rPr lang="en-US" sz="2200" b="1" dirty="0">
                <a:solidFill>
                  <a:schemeClr val="bg1"/>
                </a:solidFill>
              </a:rPr>
              <a:t>Assemblywoman Pilar Schiavo</a:t>
            </a:r>
            <a:r>
              <a:rPr lang="en-US" sz="2200" dirty="0">
                <a:solidFill>
                  <a:schemeClr val="bg1"/>
                </a:solidFill>
              </a:rPr>
              <a:t>, and </a:t>
            </a:r>
            <a:r>
              <a:rPr lang="en-US" sz="2200" b="1" dirty="0">
                <a:solidFill>
                  <a:schemeClr val="bg1"/>
                </a:solidFill>
              </a:rPr>
              <a:t>Supervisor Kathryn Barger</a:t>
            </a:r>
            <a:r>
              <a:rPr lang="en-US" sz="2200" dirty="0">
                <a:solidFill>
                  <a:schemeClr val="bg1"/>
                </a:solidFill>
              </a:rPr>
              <a:t>.</a:t>
            </a:r>
          </a:p>
          <a:p>
            <a:pPr marL="342900" indent="-342900">
              <a:spcAft>
                <a:spcPts val="1200"/>
              </a:spcAft>
              <a:buFont typeface="Arial" panose="020B0604020202020204" pitchFamily="34" charset="0"/>
              <a:buChar char="•"/>
            </a:pPr>
            <a:r>
              <a:rPr lang="en-US" sz="2200" dirty="0">
                <a:solidFill>
                  <a:schemeClr val="bg1"/>
                </a:solidFill>
              </a:rPr>
              <a:t>The luncheon ended with a short tour of the SS/LRC by Ryan Theule and Anthony Michaelides.</a:t>
            </a:r>
          </a:p>
          <a:p>
            <a:pPr marL="342900" indent="-342900">
              <a:spcAft>
                <a:spcPts val="1200"/>
              </a:spcAft>
              <a:buFont typeface="Wingdings" panose="05000000000000000000" pitchFamily="2" charset="2"/>
              <a:buChar char="Ø"/>
            </a:pPr>
            <a:endParaRPr lang="en-US" sz="2200" dirty="0">
              <a:solidFill>
                <a:schemeClr val="bg1"/>
              </a:solidFill>
            </a:endParaRPr>
          </a:p>
        </p:txBody>
      </p:sp>
      <p:pic>
        <p:nvPicPr>
          <p:cNvPr id="3" name="Picture 2">
            <a:extLst>
              <a:ext uri="{FF2B5EF4-FFF2-40B4-BE49-F238E27FC236}">
                <a16:creationId xmlns:a16="http://schemas.microsoft.com/office/drawing/2014/main" id="{61687FCF-2248-48D0-93F4-96A3375E8C5F}"/>
              </a:ext>
            </a:extLst>
          </p:cNvPr>
          <p:cNvPicPr>
            <a:picLocks noChangeAspect="1"/>
          </p:cNvPicPr>
          <p:nvPr/>
        </p:nvPicPr>
        <p:blipFill>
          <a:blip r:embed="rId4"/>
          <a:stretch>
            <a:fillRect/>
          </a:stretch>
        </p:blipFill>
        <p:spPr>
          <a:xfrm>
            <a:off x="8253643" y="1159685"/>
            <a:ext cx="3938357" cy="2749534"/>
          </a:xfrm>
          <a:prstGeom prst="rect">
            <a:avLst/>
          </a:prstGeom>
        </p:spPr>
      </p:pic>
      <p:pic>
        <p:nvPicPr>
          <p:cNvPr id="6" name="Picture 5">
            <a:extLst>
              <a:ext uri="{FF2B5EF4-FFF2-40B4-BE49-F238E27FC236}">
                <a16:creationId xmlns:a16="http://schemas.microsoft.com/office/drawing/2014/main" id="{F61A574F-96DC-4577-A6AF-ACC3E5B48F39}"/>
              </a:ext>
            </a:extLst>
          </p:cNvPr>
          <p:cNvPicPr>
            <a:picLocks noChangeAspect="1"/>
          </p:cNvPicPr>
          <p:nvPr/>
        </p:nvPicPr>
        <p:blipFill>
          <a:blip r:embed="rId5"/>
          <a:stretch>
            <a:fillRect/>
          </a:stretch>
        </p:blipFill>
        <p:spPr>
          <a:xfrm>
            <a:off x="7878726" y="4025526"/>
            <a:ext cx="4000633" cy="2832473"/>
          </a:xfrm>
          <a:prstGeom prst="rect">
            <a:avLst/>
          </a:prstGeom>
        </p:spPr>
      </p:pic>
    </p:spTree>
    <p:extLst>
      <p:ext uri="{BB962C8B-B14F-4D97-AF65-F5344CB8AC3E}">
        <p14:creationId xmlns:p14="http://schemas.microsoft.com/office/powerpoint/2010/main" val="189720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90000"/>
                </a:solidFill>
                <a:latin typeface="Calibri" panose="020F0502020204030204" pitchFamily="34" charset="0"/>
                <a:cs typeface="Calibri" panose="020F0502020204030204" pitchFamily="34" charset="0"/>
              </a:rPr>
              <a:t>   New Murals at Canyons Hall</a:t>
            </a:r>
          </a:p>
        </p:txBody>
      </p:sp>
      <p:sp>
        <p:nvSpPr>
          <p:cNvPr id="9" name="TextBox 8">
            <a:extLst>
              <a:ext uri="{FF2B5EF4-FFF2-40B4-BE49-F238E27FC236}">
                <a16:creationId xmlns:a16="http://schemas.microsoft.com/office/drawing/2014/main" id="{A795E89F-AF71-475A-820D-BF2E689329A3}"/>
              </a:ext>
            </a:extLst>
          </p:cNvPr>
          <p:cNvSpPr txBox="1"/>
          <p:nvPr/>
        </p:nvSpPr>
        <p:spPr>
          <a:xfrm>
            <a:off x="308508" y="1564739"/>
            <a:ext cx="6882049" cy="5747727"/>
          </a:xfrm>
          <a:prstGeom prst="rect">
            <a:avLst/>
          </a:prstGeom>
          <a:noFill/>
        </p:spPr>
        <p:txBody>
          <a:bodyPr wrap="square" rtlCol="0">
            <a:spAutoFit/>
          </a:bodyPr>
          <a:lstStyle/>
          <a:p>
            <a:pPr>
              <a:spcAft>
                <a:spcPts val="300"/>
              </a:spcAft>
            </a:pPr>
            <a:r>
              <a:rPr lang="en-US" sz="2300" dirty="0">
                <a:solidFill>
                  <a:schemeClr val="bg1"/>
                </a:solidFill>
              </a:rPr>
              <a:t>With Canyons Hall being their first stop at COC, prospective students are now welcomed with an engaging display that not only familiarizes them with them the campus, but also illustrates the possibilities that await students at the college.</a:t>
            </a:r>
          </a:p>
          <a:p>
            <a:pPr marL="342900" indent="-342900">
              <a:spcAft>
                <a:spcPts val="1200"/>
              </a:spcAft>
              <a:buFont typeface="Wingdings" panose="05000000000000000000" pitchFamily="2" charset="2"/>
              <a:buChar char="Ø"/>
            </a:pPr>
            <a:r>
              <a:rPr lang="en-US" sz="2200" dirty="0">
                <a:solidFill>
                  <a:schemeClr val="bg1"/>
                </a:solidFill>
              </a:rPr>
              <a:t>The project was a collaboration between </a:t>
            </a:r>
            <a:r>
              <a:rPr lang="en-US" sz="2200" b="1" dirty="0">
                <a:solidFill>
                  <a:schemeClr val="bg1"/>
                </a:solidFill>
              </a:rPr>
              <a:t>PIO</a:t>
            </a:r>
            <a:r>
              <a:rPr lang="en-US" sz="2200" dirty="0">
                <a:solidFill>
                  <a:schemeClr val="bg1"/>
                </a:solidFill>
              </a:rPr>
              <a:t> and </a:t>
            </a:r>
            <a:r>
              <a:rPr lang="en-US" sz="2200" b="1" dirty="0">
                <a:solidFill>
                  <a:schemeClr val="bg1"/>
                </a:solidFill>
              </a:rPr>
              <a:t>Intersect</a:t>
            </a:r>
            <a:r>
              <a:rPr lang="en-US" sz="2200" dirty="0">
                <a:solidFill>
                  <a:schemeClr val="bg1"/>
                </a:solidFill>
              </a:rPr>
              <a:t>, and the </a:t>
            </a:r>
            <a:r>
              <a:rPr lang="en-US" sz="2200" b="1" dirty="0">
                <a:solidFill>
                  <a:schemeClr val="bg1"/>
                </a:solidFill>
              </a:rPr>
              <a:t>GMD Department’s student-run creative lab,</a:t>
            </a:r>
            <a:r>
              <a:rPr lang="en-US" sz="2200" dirty="0">
                <a:solidFill>
                  <a:schemeClr val="bg1"/>
                </a:solidFill>
              </a:rPr>
              <a:t> during the fall 2023 semester. GMD Instructor </a:t>
            </a:r>
            <a:r>
              <a:rPr lang="en-US" sz="2200" b="1" dirty="0" err="1">
                <a:solidFill>
                  <a:schemeClr val="bg1"/>
                </a:solidFill>
              </a:rPr>
              <a:t>Geir</a:t>
            </a:r>
            <a:r>
              <a:rPr lang="en-US" sz="2200" b="1" dirty="0">
                <a:solidFill>
                  <a:schemeClr val="bg1"/>
                </a:solidFill>
              </a:rPr>
              <a:t> </a:t>
            </a:r>
            <a:r>
              <a:rPr lang="en-US" sz="2200" b="1" dirty="0" err="1">
                <a:solidFill>
                  <a:schemeClr val="bg1"/>
                </a:solidFill>
              </a:rPr>
              <a:t>Foshaug</a:t>
            </a:r>
            <a:r>
              <a:rPr lang="en-US" sz="2200" dirty="0">
                <a:solidFill>
                  <a:schemeClr val="bg1"/>
                </a:solidFill>
              </a:rPr>
              <a:t> served as the faculty advisor for Intersect.</a:t>
            </a:r>
          </a:p>
          <a:p>
            <a:pPr marL="342900" indent="-342900">
              <a:spcAft>
                <a:spcPts val="1200"/>
              </a:spcAft>
              <a:buFont typeface="Wingdings" panose="05000000000000000000" pitchFamily="2" charset="2"/>
              <a:buChar char="Ø"/>
            </a:pPr>
            <a:r>
              <a:rPr lang="en-US" sz="2200" dirty="0">
                <a:solidFill>
                  <a:schemeClr val="bg1"/>
                </a:solidFill>
              </a:rPr>
              <a:t>PIO provided an overview of the project goals, and the students developed a number of initial concepts.</a:t>
            </a:r>
          </a:p>
          <a:p>
            <a:pPr marL="342900" indent="-342900">
              <a:spcAft>
                <a:spcPts val="1200"/>
              </a:spcAft>
              <a:buFont typeface="Wingdings" panose="05000000000000000000" pitchFamily="2" charset="2"/>
              <a:buChar char="Ø"/>
            </a:pPr>
            <a:r>
              <a:rPr lang="en-US" sz="2200" dirty="0">
                <a:solidFill>
                  <a:schemeClr val="bg1"/>
                </a:solidFill>
              </a:rPr>
              <a:t>After review and discussion, the students selected a final concept, and moved forward with design.</a:t>
            </a:r>
          </a:p>
          <a:p>
            <a:pPr marL="342900" indent="-342900">
              <a:spcAft>
                <a:spcPts val="1200"/>
              </a:spcAft>
              <a:buFont typeface="Wingdings" panose="05000000000000000000" pitchFamily="2" charset="2"/>
              <a:buChar char="Ø"/>
            </a:pPr>
            <a:endParaRPr lang="en-US" sz="2200" dirty="0">
              <a:solidFill>
                <a:schemeClr val="bg1"/>
              </a:solidFill>
            </a:endParaRPr>
          </a:p>
        </p:txBody>
      </p:sp>
      <p:pic>
        <p:nvPicPr>
          <p:cNvPr id="13" name="Picture 12">
            <a:extLst>
              <a:ext uri="{FF2B5EF4-FFF2-40B4-BE49-F238E27FC236}">
                <a16:creationId xmlns:a16="http://schemas.microsoft.com/office/drawing/2014/main" id="{AD2DFF83-0E95-4D56-BE0F-4120FBC364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7640" y="0"/>
            <a:ext cx="2877574" cy="2158181"/>
          </a:xfrm>
          <a:prstGeom prst="rect">
            <a:avLst/>
          </a:prstGeom>
        </p:spPr>
      </p:pic>
      <p:pic>
        <p:nvPicPr>
          <p:cNvPr id="17" name="Picture 16">
            <a:extLst>
              <a:ext uri="{FF2B5EF4-FFF2-40B4-BE49-F238E27FC236}">
                <a16:creationId xmlns:a16="http://schemas.microsoft.com/office/drawing/2014/main" id="{7E414B5E-441B-4467-99BD-F17339D8A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2701" y="2158181"/>
            <a:ext cx="4149300" cy="4723221"/>
          </a:xfrm>
          <a:prstGeom prst="rect">
            <a:avLst/>
          </a:prstGeom>
        </p:spPr>
      </p:pic>
    </p:spTree>
    <p:extLst>
      <p:ext uri="{BB962C8B-B14F-4D97-AF65-F5344CB8AC3E}">
        <p14:creationId xmlns:p14="http://schemas.microsoft.com/office/powerpoint/2010/main" val="67733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1999"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90000"/>
                </a:solidFill>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10B0E4BC-98DE-4410-9E81-51CB12A8232F}"/>
              </a:ext>
            </a:extLst>
          </p:cNvPr>
          <p:cNvSpPr txBox="1"/>
          <p:nvPr/>
        </p:nvSpPr>
        <p:spPr>
          <a:xfrm>
            <a:off x="656436" y="2291701"/>
            <a:ext cx="5053097" cy="4485843"/>
          </a:xfrm>
          <a:prstGeom prst="rect">
            <a:avLst/>
          </a:prstGeom>
          <a:noFill/>
        </p:spPr>
        <p:txBody>
          <a:bodyPr wrap="square" rtlCol="0">
            <a:spAutoFit/>
          </a:bodyPr>
          <a:lstStyle/>
          <a:p>
            <a:pPr>
              <a:spcAft>
                <a:spcPts val="300"/>
              </a:spcAft>
            </a:pPr>
            <a:r>
              <a:rPr lang="en-US" sz="2300" dirty="0">
                <a:solidFill>
                  <a:schemeClr val="bg1"/>
                </a:solidFill>
              </a:rPr>
              <a:t>The </a:t>
            </a:r>
            <a:r>
              <a:rPr lang="en-US" sz="2300" b="1" dirty="0">
                <a:solidFill>
                  <a:schemeClr val="bg1"/>
                </a:solidFill>
              </a:rPr>
              <a:t>5</a:t>
            </a:r>
            <a:r>
              <a:rPr lang="en-US" sz="2300" b="1" baseline="30000" dirty="0">
                <a:solidFill>
                  <a:schemeClr val="bg1"/>
                </a:solidFill>
              </a:rPr>
              <a:t>th</a:t>
            </a:r>
            <a:r>
              <a:rPr lang="en-US" sz="2300" dirty="0">
                <a:solidFill>
                  <a:schemeClr val="bg1"/>
                </a:solidFill>
              </a:rPr>
              <a:t> </a:t>
            </a:r>
            <a:r>
              <a:rPr lang="en-US" sz="2300" b="1" dirty="0">
                <a:solidFill>
                  <a:schemeClr val="bg1"/>
                </a:solidFill>
              </a:rPr>
              <a:t>cohort</a:t>
            </a:r>
            <a:r>
              <a:rPr lang="en-US" sz="2300" dirty="0">
                <a:solidFill>
                  <a:schemeClr val="bg1"/>
                </a:solidFill>
              </a:rPr>
              <a:t> of the </a:t>
            </a:r>
            <a:r>
              <a:rPr lang="en-US" sz="2300" b="1" i="1" dirty="0">
                <a:solidFill>
                  <a:schemeClr val="bg1"/>
                </a:solidFill>
              </a:rPr>
              <a:t>Low Observable Technician Pathway</a:t>
            </a:r>
            <a:r>
              <a:rPr lang="en-US" sz="2300" dirty="0">
                <a:solidFill>
                  <a:schemeClr val="bg1"/>
                </a:solidFill>
              </a:rPr>
              <a:t> launched on </a:t>
            </a:r>
            <a:r>
              <a:rPr lang="en-US" sz="2300" b="1" dirty="0">
                <a:solidFill>
                  <a:schemeClr val="bg1"/>
                </a:solidFill>
              </a:rPr>
              <a:t>February 20</a:t>
            </a:r>
            <a:r>
              <a:rPr lang="en-US" sz="2300" b="1" baseline="30000" dirty="0">
                <a:solidFill>
                  <a:schemeClr val="bg1"/>
                </a:solidFill>
              </a:rPr>
              <a:t>th</a:t>
            </a:r>
            <a:r>
              <a:rPr lang="en-US" sz="2300" dirty="0">
                <a:solidFill>
                  <a:schemeClr val="bg1"/>
                </a:solidFill>
              </a:rPr>
              <a:t> at the Advanced Technology Center (ATC).  </a:t>
            </a:r>
          </a:p>
          <a:p>
            <a:pPr marL="342900" indent="-342900">
              <a:spcAft>
                <a:spcPts val="600"/>
              </a:spcAft>
              <a:buFont typeface="Wingdings" panose="05000000000000000000" pitchFamily="2" charset="2"/>
              <a:buChar char="Ø"/>
            </a:pPr>
            <a:r>
              <a:rPr lang="en-US" sz="2200" dirty="0">
                <a:solidFill>
                  <a:schemeClr val="bg1"/>
                </a:solidFill>
              </a:rPr>
              <a:t>This cohort has </a:t>
            </a:r>
            <a:r>
              <a:rPr lang="en-US" sz="2200" b="1" dirty="0">
                <a:solidFill>
                  <a:schemeClr val="bg1"/>
                </a:solidFill>
              </a:rPr>
              <a:t>17 </a:t>
            </a:r>
            <a:r>
              <a:rPr lang="en-US" sz="2200" dirty="0">
                <a:solidFill>
                  <a:schemeClr val="bg1"/>
                </a:solidFill>
              </a:rPr>
              <a:t>participants who have all passed initial testing, pre-interviews, health tests and an initial background check.</a:t>
            </a:r>
          </a:p>
          <a:p>
            <a:pPr marL="342900" indent="-342900">
              <a:spcAft>
                <a:spcPts val="1200"/>
              </a:spcAft>
              <a:buFont typeface="Wingdings" panose="05000000000000000000" pitchFamily="2" charset="2"/>
              <a:buChar char="Ø"/>
            </a:pPr>
            <a:r>
              <a:rPr lang="en-US" sz="2200" dirty="0">
                <a:solidFill>
                  <a:schemeClr val="bg1"/>
                </a:solidFill>
              </a:rPr>
              <a:t>One of our graduates from the 1</a:t>
            </a:r>
            <a:r>
              <a:rPr lang="en-US" sz="2200" baseline="30000" dirty="0">
                <a:solidFill>
                  <a:schemeClr val="bg1"/>
                </a:solidFill>
              </a:rPr>
              <a:t>st</a:t>
            </a:r>
            <a:r>
              <a:rPr lang="en-US" sz="2200" dirty="0">
                <a:solidFill>
                  <a:schemeClr val="bg1"/>
                </a:solidFill>
              </a:rPr>
              <a:t>  cohort was recently promoted to a </a:t>
            </a:r>
            <a:r>
              <a:rPr lang="en-US" sz="2200" b="1" dirty="0">
                <a:solidFill>
                  <a:schemeClr val="bg1"/>
                </a:solidFill>
              </a:rPr>
              <a:t>Survivability Engineer</a:t>
            </a:r>
            <a:r>
              <a:rPr lang="en-US" sz="2200" dirty="0">
                <a:solidFill>
                  <a:schemeClr val="bg1"/>
                </a:solidFill>
              </a:rPr>
              <a:t>!</a:t>
            </a:r>
          </a:p>
          <a:p>
            <a:pPr marL="342900" indent="-342900">
              <a:spcAft>
                <a:spcPts val="1200"/>
              </a:spcAft>
              <a:buFont typeface="Wingdings" panose="05000000000000000000" pitchFamily="2" charset="2"/>
              <a:buChar char="Ø"/>
            </a:pPr>
            <a:endParaRPr lang="en-US" sz="2200" dirty="0">
              <a:solidFill>
                <a:schemeClr val="bg1"/>
              </a:solidFill>
            </a:endParaRPr>
          </a:p>
        </p:txBody>
      </p:sp>
      <p:pic>
        <p:nvPicPr>
          <p:cNvPr id="3" name="Picture 2">
            <a:extLst>
              <a:ext uri="{FF2B5EF4-FFF2-40B4-BE49-F238E27FC236}">
                <a16:creationId xmlns:a16="http://schemas.microsoft.com/office/drawing/2014/main" id="{8C5AFFF0-3FBE-4EE3-B5AA-6AD9FAD0D866}"/>
              </a:ext>
            </a:extLst>
          </p:cNvPr>
          <p:cNvPicPr>
            <a:picLocks noChangeAspect="1"/>
          </p:cNvPicPr>
          <p:nvPr/>
        </p:nvPicPr>
        <p:blipFill>
          <a:blip r:embed="rId4"/>
          <a:stretch>
            <a:fillRect/>
          </a:stretch>
        </p:blipFill>
        <p:spPr>
          <a:xfrm>
            <a:off x="5601676" y="1988124"/>
            <a:ext cx="6252164" cy="4689123"/>
          </a:xfrm>
          <a:prstGeom prst="rect">
            <a:avLst/>
          </a:prstGeom>
        </p:spPr>
      </p:pic>
      <p:pic>
        <p:nvPicPr>
          <p:cNvPr id="8" name="Picture 7">
            <a:extLst>
              <a:ext uri="{FF2B5EF4-FFF2-40B4-BE49-F238E27FC236}">
                <a16:creationId xmlns:a16="http://schemas.microsoft.com/office/drawing/2014/main" id="{FF9FB71E-82B8-432C-8919-0B59F326EE77}"/>
              </a:ext>
            </a:extLst>
          </p:cNvPr>
          <p:cNvPicPr>
            <a:picLocks noChangeAspect="1"/>
          </p:cNvPicPr>
          <p:nvPr/>
        </p:nvPicPr>
        <p:blipFill>
          <a:blip r:embed="rId5"/>
          <a:stretch>
            <a:fillRect/>
          </a:stretch>
        </p:blipFill>
        <p:spPr>
          <a:xfrm>
            <a:off x="1929512" y="-1"/>
            <a:ext cx="7636826" cy="2007033"/>
          </a:xfrm>
          <a:prstGeom prst="rect">
            <a:avLst/>
          </a:prstGeom>
        </p:spPr>
      </p:pic>
    </p:spTree>
    <p:extLst>
      <p:ext uri="{BB962C8B-B14F-4D97-AF65-F5344CB8AC3E}">
        <p14:creationId xmlns:p14="http://schemas.microsoft.com/office/powerpoint/2010/main" val="235897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90000"/>
                </a:solidFill>
                <a:latin typeface="Calibri" panose="020F0502020204030204" pitchFamily="34" charset="0"/>
                <a:cs typeface="Calibri" panose="020F0502020204030204" pitchFamily="34" charset="0"/>
              </a:rPr>
              <a:t>   All College Meetings</a:t>
            </a:r>
          </a:p>
        </p:txBody>
      </p:sp>
      <p:sp>
        <p:nvSpPr>
          <p:cNvPr id="6" name="TextBox 5">
            <a:extLst>
              <a:ext uri="{FF2B5EF4-FFF2-40B4-BE49-F238E27FC236}">
                <a16:creationId xmlns:a16="http://schemas.microsoft.com/office/drawing/2014/main" id="{10B0E4BC-98DE-4410-9E81-51CB12A8232F}"/>
              </a:ext>
            </a:extLst>
          </p:cNvPr>
          <p:cNvSpPr txBox="1"/>
          <p:nvPr/>
        </p:nvSpPr>
        <p:spPr>
          <a:xfrm>
            <a:off x="447186" y="1596688"/>
            <a:ext cx="6708526" cy="3801041"/>
          </a:xfrm>
          <a:prstGeom prst="rect">
            <a:avLst/>
          </a:prstGeom>
          <a:noFill/>
        </p:spPr>
        <p:txBody>
          <a:bodyPr wrap="square" rtlCol="0">
            <a:spAutoFit/>
          </a:bodyPr>
          <a:lstStyle/>
          <a:p>
            <a:pPr>
              <a:spcAft>
                <a:spcPts val="1200"/>
              </a:spcAft>
            </a:pPr>
            <a:r>
              <a:rPr lang="en-US" sz="2100" dirty="0">
                <a:solidFill>
                  <a:schemeClr val="bg1"/>
                </a:solidFill>
              </a:rPr>
              <a:t>I held two </a:t>
            </a:r>
            <a:r>
              <a:rPr lang="en-US" sz="2100" b="1" dirty="0">
                <a:solidFill>
                  <a:schemeClr val="bg1"/>
                </a:solidFill>
              </a:rPr>
              <a:t>All-College Staff Meetings</a:t>
            </a:r>
            <a:r>
              <a:rPr lang="en-US" sz="2100" dirty="0">
                <a:solidFill>
                  <a:schemeClr val="bg1"/>
                </a:solidFill>
              </a:rPr>
              <a:t> on Tuesday and </a:t>
            </a:r>
            <a:r>
              <a:rPr lang="en-US" sz="2100" b="1" dirty="0">
                <a:solidFill>
                  <a:schemeClr val="bg1"/>
                </a:solidFill>
              </a:rPr>
              <a:t>Feb. 27</a:t>
            </a:r>
            <a:r>
              <a:rPr lang="en-US" sz="2100" b="1" baseline="30000" dirty="0">
                <a:solidFill>
                  <a:schemeClr val="bg1"/>
                </a:solidFill>
              </a:rPr>
              <a:t>th</a:t>
            </a:r>
            <a:r>
              <a:rPr lang="en-US" sz="2100" b="1" dirty="0">
                <a:solidFill>
                  <a:schemeClr val="bg1"/>
                </a:solidFill>
              </a:rPr>
              <a:t> </a:t>
            </a:r>
            <a:r>
              <a:rPr lang="en-US" sz="2100" dirty="0">
                <a:solidFill>
                  <a:schemeClr val="bg1"/>
                </a:solidFill>
              </a:rPr>
              <a:t>at the </a:t>
            </a:r>
            <a:r>
              <a:rPr lang="en-US" sz="2100" b="1" i="1" dirty="0">
                <a:solidFill>
                  <a:schemeClr val="bg1"/>
                </a:solidFill>
              </a:rPr>
              <a:t>Canyon Country Campus </a:t>
            </a:r>
            <a:r>
              <a:rPr lang="en-US" sz="2100" dirty="0">
                <a:solidFill>
                  <a:schemeClr val="bg1"/>
                </a:solidFill>
              </a:rPr>
              <a:t>and Wednesday, </a:t>
            </a:r>
            <a:r>
              <a:rPr lang="en-US" sz="2100" b="1" dirty="0">
                <a:solidFill>
                  <a:schemeClr val="bg1"/>
                </a:solidFill>
              </a:rPr>
              <a:t>Feb.</a:t>
            </a:r>
            <a:r>
              <a:rPr lang="en-US" sz="2100" dirty="0">
                <a:solidFill>
                  <a:schemeClr val="bg1"/>
                </a:solidFill>
              </a:rPr>
              <a:t> </a:t>
            </a:r>
            <a:r>
              <a:rPr lang="en-US" sz="2100" b="1" dirty="0">
                <a:solidFill>
                  <a:schemeClr val="bg1"/>
                </a:solidFill>
              </a:rPr>
              <a:t>28</a:t>
            </a:r>
            <a:r>
              <a:rPr lang="en-US" sz="2100" b="1" baseline="30000" dirty="0">
                <a:solidFill>
                  <a:schemeClr val="bg1"/>
                </a:solidFill>
              </a:rPr>
              <a:t>th</a:t>
            </a:r>
            <a:r>
              <a:rPr lang="en-US" sz="2100" b="1" dirty="0">
                <a:solidFill>
                  <a:schemeClr val="bg1"/>
                </a:solidFill>
              </a:rPr>
              <a:t> </a:t>
            </a:r>
            <a:r>
              <a:rPr lang="en-US" sz="2100" dirty="0">
                <a:solidFill>
                  <a:schemeClr val="bg1"/>
                </a:solidFill>
              </a:rPr>
              <a:t>at the </a:t>
            </a:r>
            <a:r>
              <a:rPr lang="en-US" sz="2100" b="1" i="1" dirty="0">
                <a:solidFill>
                  <a:schemeClr val="bg1"/>
                </a:solidFill>
              </a:rPr>
              <a:t>Valencia Campus</a:t>
            </a:r>
            <a:r>
              <a:rPr lang="en-US" sz="2100" dirty="0">
                <a:solidFill>
                  <a:schemeClr val="bg1"/>
                </a:solidFill>
              </a:rPr>
              <a:t>, that showcased the many ways that COC is growing, advancing, and thriving as a trailblazer shaping the future of education.</a:t>
            </a:r>
          </a:p>
          <a:p>
            <a:pPr>
              <a:spcAft>
                <a:spcPts val="1200"/>
              </a:spcAft>
            </a:pPr>
            <a:r>
              <a:rPr lang="en-US" sz="2100" dirty="0">
                <a:solidFill>
                  <a:schemeClr val="bg1"/>
                </a:solidFill>
              </a:rPr>
              <a:t>Topics included notable achievements, ways we have pioneered new programs, and transformative innovations, as well as the latest developments in workforce training, community partnerships, ongoing efforts to reduce the cost of education, finances, facilities, legislation, and exciting plans for student development.</a:t>
            </a:r>
          </a:p>
        </p:txBody>
      </p:sp>
      <p:pic>
        <p:nvPicPr>
          <p:cNvPr id="7" name="Picture 6">
            <a:extLst>
              <a:ext uri="{FF2B5EF4-FFF2-40B4-BE49-F238E27FC236}">
                <a16:creationId xmlns:a16="http://schemas.microsoft.com/office/drawing/2014/main" id="{13DFE5CA-ED99-4D7E-926B-90134EA65C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5159" y="263682"/>
            <a:ext cx="3935107" cy="2649639"/>
          </a:xfrm>
          <a:prstGeom prst="rect">
            <a:avLst/>
          </a:prstGeom>
        </p:spPr>
      </p:pic>
      <p:pic>
        <p:nvPicPr>
          <p:cNvPr id="11" name="Picture 10">
            <a:extLst>
              <a:ext uri="{FF2B5EF4-FFF2-40B4-BE49-F238E27FC236}">
                <a16:creationId xmlns:a16="http://schemas.microsoft.com/office/drawing/2014/main" id="{496054EB-7499-44EC-BD81-2A22444039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5722" y="3429000"/>
            <a:ext cx="4898933" cy="2611889"/>
          </a:xfrm>
          <a:prstGeom prst="rect">
            <a:avLst/>
          </a:prstGeom>
        </p:spPr>
      </p:pic>
    </p:spTree>
    <p:extLst>
      <p:ext uri="{BB962C8B-B14F-4D97-AF65-F5344CB8AC3E}">
        <p14:creationId xmlns:p14="http://schemas.microsoft.com/office/powerpoint/2010/main" val="47803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36303" y="0"/>
            <a:ext cx="12191999"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Eco-Film Festival</a:t>
            </a:r>
          </a:p>
        </p:txBody>
      </p:sp>
      <p:sp>
        <p:nvSpPr>
          <p:cNvPr id="7" name="TextBox 6">
            <a:extLst>
              <a:ext uri="{FF2B5EF4-FFF2-40B4-BE49-F238E27FC236}">
                <a16:creationId xmlns:a16="http://schemas.microsoft.com/office/drawing/2014/main" id="{10B0E4BC-98DE-4410-9E81-51CB12A8232F}"/>
              </a:ext>
            </a:extLst>
          </p:cNvPr>
          <p:cNvSpPr txBox="1"/>
          <p:nvPr/>
        </p:nvSpPr>
        <p:spPr>
          <a:xfrm>
            <a:off x="798558" y="3553609"/>
            <a:ext cx="11429744" cy="2939266"/>
          </a:xfrm>
          <a:prstGeom prst="rect">
            <a:avLst/>
          </a:prstGeom>
          <a:noFill/>
        </p:spPr>
        <p:txBody>
          <a:bodyPr wrap="square" rtlCol="0">
            <a:spAutoFit/>
          </a:bodyPr>
          <a:lstStyle/>
          <a:p>
            <a:pPr>
              <a:spcAft>
                <a:spcPts val="1200"/>
              </a:spcAft>
            </a:pPr>
            <a:r>
              <a:rPr lang="en-US" sz="2300" dirty="0">
                <a:solidFill>
                  <a:schemeClr val="bg1"/>
                </a:solidFill>
              </a:rPr>
              <a:t>The </a:t>
            </a:r>
            <a:r>
              <a:rPr lang="en-US" sz="2300" b="1" dirty="0">
                <a:solidFill>
                  <a:schemeClr val="bg1"/>
                </a:solidFill>
              </a:rPr>
              <a:t>SCV Eco Alliance</a:t>
            </a:r>
            <a:r>
              <a:rPr lang="en-US" sz="2300" dirty="0">
                <a:solidFill>
                  <a:schemeClr val="bg1"/>
                </a:solidFill>
              </a:rPr>
              <a:t> hosted its first ever </a:t>
            </a:r>
            <a:r>
              <a:rPr lang="en-US" sz="2300" b="1" i="1" dirty="0">
                <a:solidFill>
                  <a:schemeClr val="bg1"/>
                </a:solidFill>
              </a:rPr>
              <a:t>Eco-Film Festival </a:t>
            </a:r>
            <a:r>
              <a:rPr lang="en-US" sz="2300" dirty="0">
                <a:solidFill>
                  <a:schemeClr val="bg1"/>
                </a:solidFill>
              </a:rPr>
              <a:t>on </a:t>
            </a:r>
            <a:r>
              <a:rPr lang="en-US" sz="2300" b="1" dirty="0">
                <a:solidFill>
                  <a:schemeClr val="bg1"/>
                </a:solidFill>
              </a:rPr>
              <a:t>Saturday, March 9</a:t>
            </a:r>
            <a:r>
              <a:rPr lang="en-US" sz="2300" b="1" baseline="30000" dirty="0">
                <a:solidFill>
                  <a:schemeClr val="bg1"/>
                </a:solidFill>
              </a:rPr>
              <a:t>th</a:t>
            </a:r>
            <a:r>
              <a:rPr lang="en-US" sz="2300" dirty="0">
                <a:solidFill>
                  <a:schemeClr val="bg1"/>
                </a:solidFill>
              </a:rPr>
              <a:t>.  </a:t>
            </a:r>
          </a:p>
          <a:p>
            <a:pPr marL="342900" indent="-342900">
              <a:spcAft>
                <a:spcPts val="1200"/>
              </a:spcAft>
              <a:buFont typeface="Wingdings" panose="05000000000000000000" pitchFamily="2" charset="2"/>
              <a:buChar char="Ø"/>
            </a:pPr>
            <a:r>
              <a:rPr lang="en-US" sz="2200" dirty="0">
                <a:solidFill>
                  <a:schemeClr val="bg1"/>
                </a:solidFill>
              </a:rPr>
              <a:t>Jeannie Chari and Cher Gilmore led the planning and organizing of the one-day event. </a:t>
            </a:r>
          </a:p>
          <a:p>
            <a:pPr marL="342900" indent="-342900">
              <a:spcAft>
                <a:spcPts val="1200"/>
              </a:spcAft>
              <a:buFont typeface="Wingdings" panose="05000000000000000000" pitchFamily="2" charset="2"/>
              <a:buChar char="Ø"/>
            </a:pPr>
            <a:r>
              <a:rPr lang="en-US" sz="2200" dirty="0">
                <a:solidFill>
                  <a:schemeClr val="bg1"/>
                </a:solidFill>
              </a:rPr>
              <a:t>The day's events introduced attendees to some of the most pressing concerns facing our environment today. The six films were followed by engaging Q&amp;A discussions. </a:t>
            </a:r>
          </a:p>
          <a:p>
            <a:pPr marL="342900" indent="-342900">
              <a:spcAft>
                <a:spcPts val="1200"/>
              </a:spcAft>
              <a:buFont typeface="Wingdings" panose="05000000000000000000" pitchFamily="2" charset="2"/>
              <a:buChar char="Ø"/>
            </a:pPr>
            <a:r>
              <a:rPr lang="en-US" sz="2200" dirty="0">
                <a:solidFill>
                  <a:schemeClr val="bg1"/>
                </a:solidFill>
              </a:rPr>
              <a:t>Resources were made available from a variety of environmental groups ( e.g., Sierra Club, SCOPE—Santa Clarita Organization for Planning and the Environment, California Native Plant Society).</a:t>
            </a:r>
          </a:p>
        </p:txBody>
      </p:sp>
      <p:pic>
        <p:nvPicPr>
          <p:cNvPr id="6" name="Picture 5">
            <a:extLst>
              <a:ext uri="{FF2B5EF4-FFF2-40B4-BE49-F238E27FC236}">
                <a16:creationId xmlns:a16="http://schemas.microsoft.com/office/drawing/2014/main" id="{142D134E-46CE-47E1-B9ED-780947CB15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64988" y="964098"/>
            <a:ext cx="3471865" cy="2340294"/>
          </a:xfrm>
          <a:prstGeom prst="rect">
            <a:avLst/>
          </a:prstGeom>
        </p:spPr>
      </p:pic>
      <p:pic>
        <p:nvPicPr>
          <p:cNvPr id="9" name="Picture 8">
            <a:extLst>
              <a:ext uri="{FF2B5EF4-FFF2-40B4-BE49-F238E27FC236}">
                <a16:creationId xmlns:a16="http://schemas.microsoft.com/office/drawing/2014/main" id="{62ACD1C2-94DA-41DD-A7ED-DD345F1BB8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8336" y="1321242"/>
            <a:ext cx="5764619" cy="1930072"/>
          </a:xfrm>
          <a:prstGeom prst="rect">
            <a:avLst/>
          </a:prstGeom>
        </p:spPr>
      </p:pic>
    </p:spTree>
    <p:extLst>
      <p:ext uri="{BB962C8B-B14F-4D97-AF65-F5344CB8AC3E}">
        <p14:creationId xmlns:p14="http://schemas.microsoft.com/office/powerpoint/2010/main" val="3611207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1999"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90000"/>
                </a:solidFill>
                <a:latin typeface="Calibri" panose="020F0502020204030204" pitchFamily="34" charset="0"/>
                <a:cs typeface="Calibri" panose="020F0502020204030204" pitchFamily="34" charset="0"/>
              </a:rPr>
              <a:t>   ICC Book Series</a:t>
            </a:r>
          </a:p>
        </p:txBody>
      </p:sp>
      <p:sp>
        <p:nvSpPr>
          <p:cNvPr id="9" name="TextBox 8">
            <a:extLst>
              <a:ext uri="{FF2B5EF4-FFF2-40B4-BE49-F238E27FC236}">
                <a16:creationId xmlns:a16="http://schemas.microsoft.com/office/drawing/2014/main" id="{4578DAAD-4FBD-4A3E-8A74-6BA69EC67850}"/>
              </a:ext>
            </a:extLst>
          </p:cNvPr>
          <p:cNvSpPr txBox="1"/>
          <p:nvPr/>
        </p:nvSpPr>
        <p:spPr>
          <a:xfrm>
            <a:off x="270865" y="1690688"/>
            <a:ext cx="5375024" cy="3654847"/>
          </a:xfrm>
          <a:prstGeom prst="rect">
            <a:avLst/>
          </a:prstGeom>
          <a:noFill/>
        </p:spPr>
        <p:txBody>
          <a:bodyPr wrap="square" rtlCol="0">
            <a:spAutoFit/>
          </a:bodyPr>
          <a:lstStyle/>
          <a:p>
            <a:pPr>
              <a:spcAft>
                <a:spcPts val="600"/>
              </a:spcAft>
            </a:pPr>
            <a:r>
              <a:rPr lang="en-US" sz="2300" dirty="0">
                <a:solidFill>
                  <a:schemeClr val="bg1"/>
                </a:solidFill>
              </a:rPr>
              <a:t>The </a:t>
            </a:r>
            <a:r>
              <a:rPr lang="en-US" sz="2300" b="1" dirty="0">
                <a:solidFill>
                  <a:schemeClr val="bg1"/>
                </a:solidFill>
              </a:rPr>
              <a:t>Intercultural Center </a:t>
            </a:r>
            <a:r>
              <a:rPr lang="en-US" sz="2300" dirty="0">
                <a:solidFill>
                  <a:schemeClr val="bg1"/>
                </a:solidFill>
              </a:rPr>
              <a:t>has begun a new Book Club series focused on raising awareness and celebrating the richness of our cultures.  </a:t>
            </a:r>
          </a:p>
          <a:p>
            <a:pPr marL="342900" indent="-342900">
              <a:spcAft>
                <a:spcPts val="300"/>
              </a:spcAft>
              <a:buFont typeface="Wingdings" panose="05000000000000000000" pitchFamily="2" charset="2"/>
              <a:buChar char="Ø"/>
            </a:pPr>
            <a:r>
              <a:rPr lang="en-US" sz="2200" dirty="0">
                <a:solidFill>
                  <a:schemeClr val="bg1"/>
                </a:solidFill>
              </a:rPr>
              <a:t>To register for a book series reach out to the moderator leading the series of your choice or use the QR Code listed on the flyer.</a:t>
            </a:r>
          </a:p>
          <a:p>
            <a:pPr marL="342900" indent="-342900">
              <a:spcAft>
                <a:spcPts val="300"/>
              </a:spcAft>
              <a:buFont typeface="Wingdings" panose="05000000000000000000" pitchFamily="2" charset="2"/>
              <a:buChar char="Ø"/>
            </a:pPr>
            <a:r>
              <a:rPr lang="en-US" sz="2200" dirty="0">
                <a:solidFill>
                  <a:schemeClr val="bg1"/>
                </a:solidFill>
              </a:rPr>
              <a:t>All books are available for pick up at the Intercultural Center.</a:t>
            </a:r>
          </a:p>
        </p:txBody>
      </p:sp>
      <p:pic>
        <p:nvPicPr>
          <p:cNvPr id="7" name="Picture 6">
            <a:extLst>
              <a:ext uri="{FF2B5EF4-FFF2-40B4-BE49-F238E27FC236}">
                <a16:creationId xmlns:a16="http://schemas.microsoft.com/office/drawing/2014/main" id="{6389F418-866B-4562-A208-ADF690C9B055}"/>
              </a:ext>
            </a:extLst>
          </p:cNvPr>
          <p:cNvPicPr>
            <a:picLocks noChangeAspect="1"/>
          </p:cNvPicPr>
          <p:nvPr/>
        </p:nvPicPr>
        <p:blipFill>
          <a:blip r:embed="rId4"/>
          <a:stretch>
            <a:fillRect/>
          </a:stretch>
        </p:blipFill>
        <p:spPr>
          <a:xfrm>
            <a:off x="6935521" y="0"/>
            <a:ext cx="5256479" cy="6858000"/>
          </a:xfrm>
          <a:prstGeom prst="rect">
            <a:avLst/>
          </a:prstGeom>
        </p:spPr>
      </p:pic>
    </p:spTree>
    <p:extLst>
      <p:ext uri="{BB962C8B-B14F-4D97-AF65-F5344CB8AC3E}">
        <p14:creationId xmlns:p14="http://schemas.microsoft.com/office/powerpoint/2010/main" val="1294339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sp>
        <p:nvSpPr>
          <p:cNvPr id="6" name="TextBox 5">
            <a:extLst>
              <a:ext uri="{FF2B5EF4-FFF2-40B4-BE49-F238E27FC236}">
                <a16:creationId xmlns:a16="http://schemas.microsoft.com/office/drawing/2014/main" id="{CA3FDF0A-DEE4-4286-91FB-37F758652927}"/>
              </a:ext>
            </a:extLst>
          </p:cNvPr>
          <p:cNvSpPr txBox="1"/>
          <p:nvPr/>
        </p:nvSpPr>
        <p:spPr>
          <a:xfrm>
            <a:off x="4122024" y="0"/>
            <a:ext cx="8318069" cy="1169551"/>
          </a:xfrm>
          <a:prstGeom prst="rect">
            <a:avLst/>
          </a:prstGeom>
          <a:noFill/>
          <a:ln>
            <a:noFill/>
          </a:ln>
        </p:spPr>
        <p:txBody>
          <a:bodyPr wrap="square" rtlCol="0">
            <a:spAutoFit/>
          </a:bodyPr>
          <a:lstStyle/>
          <a:p>
            <a:r>
              <a:rPr lang="en-US" sz="7000" b="1" dirty="0">
                <a:ln w="9525">
                  <a:solidFill>
                    <a:schemeClr val="bg1"/>
                  </a:solidFill>
                  <a:prstDash val="solid"/>
                </a:ln>
                <a:solidFill>
                  <a:schemeClr val="accent4">
                    <a:lumMod val="40000"/>
                    <a:lumOff val="60000"/>
                  </a:schemeClr>
                </a:solidFill>
                <a:latin typeface="Arial" panose="020B0604020202020204" pitchFamily="34" charset="0"/>
                <a:cs typeface="Arial" panose="020B0604020202020204" pitchFamily="34" charset="0"/>
              </a:rPr>
              <a:t>Making an Impact</a:t>
            </a:r>
            <a:endParaRPr lang="en-US" sz="7000" dirty="0">
              <a:ln w="12700">
                <a:solidFill>
                  <a:srgbClr val="7030A0"/>
                </a:solidFill>
                <a:prstDash val="solid"/>
              </a:ln>
              <a:solidFill>
                <a:schemeClr val="accent4">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377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1999"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990000"/>
                </a:solidFill>
                <a:latin typeface="Calibri" panose="020F0502020204030204" pitchFamily="34" charset="0"/>
                <a:cs typeface="Calibri" panose="020F0502020204030204" pitchFamily="34" charset="0"/>
              </a:rPr>
              <a:t>   Celebrating </a:t>
            </a:r>
            <a:r>
              <a:rPr lang="en-US" b="1" dirty="0">
                <a:solidFill>
                  <a:srgbClr val="990000"/>
                </a:solidFill>
                <a:latin typeface="Calibri" panose="020F0502020204030204" pitchFamily="34" charset="0"/>
                <a:cs typeface="Calibri" panose="020F0502020204030204" pitchFamily="34" charset="0"/>
              </a:rPr>
              <a:t>Women’s History Month</a:t>
            </a:r>
          </a:p>
        </p:txBody>
      </p:sp>
      <p:sp>
        <p:nvSpPr>
          <p:cNvPr id="7" name="TextBox 6">
            <a:extLst>
              <a:ext uri="{FF2B5EF4-FFF2-40B4-BE49-F238E27FC236}">
                <a16:creationId xmlns:a16="http://schemas.microsoft.com/office/drawing/2014/main" id="{10B0E4BC-98DE-4410-9E81-51CB12A8232F}"/>
              </a:ext>
            </a:extLst>
          </p:cNvPr>
          <p:cNvSpPr txBox="1"/>
          <p:nvPr/>
        </p:nvSpPr>
        <p:spPr>
          <a:xfrm>
            <a:off x="212907" y="1445339"/>
            <a:ext cx="6453707" cy="5186035"/>
          </a:xfrm>
          <a:prstGeom prst="rect">
            <a:avLst/>
          </a:prstGeom>
          <a:noFill/>
        </p:spPr>
        <p:txBody>
          <a:bodyPr wrap="square" rtlCol="0">
            <a:spAutoFit/>
          </a:bodyPr>
          <a:lstStyle/>
          <a:p>
            <a:pPr>
              <a:spcAft>
                <a:spcPts val="1200"/>
              </a:spcAft>
            </a:pPr>
            <a:r>
              <a:rPr lang="en-US" sz="2300" dirty="0">
                <a:solidFill>
                  <a:schemeClr val="bg1"/>
                </a:solidFill>
              </a:rPr>
              <a:t>Throughout the month of March, the </a:t>
            </a:r>
            <a:r>
              <a:rPr lang="en-US" sz="2300" b="1" dirty="0">
                <a:solidFill>
                  <a:schemeClr val="bg1"/>
                </a:solidFill>
              </a:rPr>
              <a:t>Intercultural Center </a:t>
            </a:r>
            <a:r>
              <a:rPr lang="en-US" sz="2300" dirty="0">
                <a:solidFill>
                  <a:schemeClr val="bg1"/>
                </a:solidFill>
              </a:rPr>
              <a:t>hosted a series of events to honor the historical contributions of women and celebrate their achievements, resilience, and ongoing progress during Women's History Month.  </a:t>
            </a:r>
          </a:p>
          <a:p>
            <a:pPr marL="342900" indent="-342900">
              <a:spcAft>
                <a:spcPts val="1200"/>
              </a:spcAft>
              <a:buFont typeface="Wingdings" panose="05000000000000000000" pitchFamily="2" charset="2"/>
              <a:buChar char="Ø"/>
            </a:pPr>
            <a:r>
              <a:rPr lang="en-US" sz="2200" b="1" i="1" dirty="0">
                <a:solidFill>
                  <a:schemeClr val="bg1"/>
                </a:solidFill>
              </a:rPr>
              <a:t>Rhetorical Analysis of Hip-Hop: Women in Hip-Hop </a:t>
            </a:r>
            <a:r>
              <a:rPr lang="en-US" sz="2200" dirty="0">
                <a:solidFill>
                  <a:schemeClr val="bg1"/>
                </a:solidFill>
              </a:rPr>
              <a:t>– held on Tuesday, March 5</a:t>
            </a:r>
            <a:r>
              <a:rPr lang="en-US" sz="2200" baseline="30000" dirty="0">
                <a:solidFill>
                  <a:schemeClr val="bg1"/>
                </a:solidFill>
              </a:rPr>
              <a:t>th</a:t>
            </a:r>
            <a:r>
              <a:rPr lang="en-US" sz="2200" dirty="0">
                <a:solidFill>
                  <a:schemeClr val="bg1"/>
                </a:solidFill>
              </a:rPr>
              <a:t>.</a:t>
            </a:r>
          </a:p>
          <a:p>
            <a:pPr marL="342900" indent="-342900">
              <a:spcAft>
                <a:spcPts val="1200"/>
              </a:spcAft>
              <a:buFont typeface="Wingdings" panose="05000000000000000000" pitchFamily="2" charset="2"/>
              <a:buChar char="Ø"/>
            </a:pPr>
            <a:r>
              <a:rPr lang="en-US" sz="2200" b="1" i="1" dirty="0">
                <a:solidFill>
                  <a:schemeClr val="bg1"/>
                </a:solidFill>
              </a:rPr>
              <a:t>Fight Like a Girl </a:t>
            </a:r>
            <a:r>
              <a:rPr lang="en-US" sz="2200" dirty="0">
                <a:solidFill>
                  <a:schemeClr val="bg1"/>
                </a:solidFill>
              </a:rPr>
              <a:t>– Wednesday, March 13</a:t>
            </a:r>
            <a:r>
              <a:rPr lang="en-US" sz="2200" baseline="30000" dirty="0">
                <a:solidFill>
                  <a:schemeClr val="bg1"/>
                </a:solidFill>
              </a:rPr>
              <a:t>th</a:t>
            </a:r>
            <a:r>
              <a:rPr lang="en-US" sz="2200" dirty="0">
                <a:solidFill>
                  <a:schemeClr val="bg1"/>
                </a:solidFill>
              </a:rPr>
              <a:t> @ ICC.</a:t>
            </a:r>
          </a:p>
          <a:p>
            <a:pPr marL="342900" indent="-342900">
              <a:spcAft>
                <a:spcPts val="1200"/>
              </a:spcAft>
              <a:buFont typeface="Wingdings" panose="05000000000000000000" pitchFamily="2" charset="2"/>
              <a:buChar char="Ø"/>
            </a:pPr>
            <a:r>
              <a:rPr lang="en-US" sz="2200" b="1" i="1" dirty="0">
                <a:solidFill>
                  <a:schemeClr val="bg1"/>
                </a:solidFill>
              </a:rPr>
              <a:t>Game-Changing Women in History</a:t>
            </a:r>
            <a:r>
              <a:rPr lang="en-US" sz="2200" dirty="0">
                <a:solidFill>
                  <a:schemeClr val="bg1"/>
                </a:solidFill>
              </a:rPr>
              <a:t> </a:t>
            </a:r>
            <a:r>
              <a:rPr lang="en-US" sz="2200" b="1" dirty="0">
                <a:solidFill>
                  <a:schemeClr val="bg1"/>
                </a:solidFill>
              </a:rPr>
              <a:t>– Monday, March 18</a:t>
            </a:r>
            <a:r>
              <a:rPr lang="en-US" sz="2200" b="1" baseline="30000" dirty="0">
                <a:solidFill>
                  <a:schemeClr val="bg1"/>
                </a:solidFill>
              </a:rPr>
              <a:t>th</a:t>
            </a:r>
            <a:r>
              <a:rPr lang="en-US" sz="2200" b="1" dirty="0">
                <a:solidFill>
                  <a:schemeClr val="bg1"/>
                </a:solidFill>
              </a:rPr>
              <a:t> </a:t>
            </a:r>
            <a:r>
              <a:rPr lang="en-US" sz="2200" dirty="0">
                <a:solidFill>
                  <a:schemeClr val="bg1"/>
                </a:solidFill>
              </a:rPr>
              <a:t>2pm to 3:30pm @ ICC.</a:t>
            </a:r>
          </a:p>
          <a:p>
            <a:pPr marL="342900" indent="-342900">
              <a:spcAft>
                <a:spcPts val="1200"/>
              </a:spcAft>
              <a:buFont typeface="Wingdings" panose="05000000000000000000" pitchFamily="2" charset="2"/>
              <a:buChar char="Ø"/>
            </a:pPr>
            <a:r>
              <a:rPr lang="en-US" sz="2200" b="1" i="1" dirty="0">
                <a:solidFill>
                  <a:schemeClr val="bg1"/>
                </a:solidFill>
              </a:rPr>
              <a:t>Two Dope Scientists: Black Women of Bioanthropology </a:t>
            </a:r>
            <a:r>
              <a:rPr lang="en-US" sz="2200" dirty="0">
                <a:solidFill>
                  <a:schemeClr val="bg1"/>
                </a:solidFill>
              </a:rPr>
              <a:t>– </a:t>
            </a:r>
            <a:r>
              <a:rPr lang="en-US" sz="2200" b="1" dirty="0">
                <a:solidFill>
                  <a:schemeClr val="bg1"/>
                </a:solidFill>
              </a:rPr>
              <a:t>Tuesday, March 19</a:t>
            </a:r>
            <a:r>
              <a:rPr lang="en-US" sz="2200" b="1" baseline="30000" dirty="0">
                <a:solidFill>
                  <a:schemeClr val="bg1"/>
                </a:solidFill>
              </a:rPr>
              <a:t>th</a:t>
            </a:r>
            <a:r>
              <a:rPr lang="en-US" sz="2200" b="1" dirty="0">
                <a:solidFill>
                  <a:schemeClr val="bg1"/>
                </a:solidFill>
              </a:rPr>
              <a:t> </a:t>
            </a:r>
            <a:r>
              <a:rPr lang="en-US" sz="2200" dirty="0">
                <a:solidFill>
                  <a:schemeClr val="bg1"/>
                </a:solidFill>
              </a:rPr>
              <a:t>4:30pm to 6:30pm @ICC.</a:t>
            </a:r>
          </a:p>
        </p:txBody>
      </p:sp>
      <p:pic>
        <p:nvPicPr>
          <p:cNvPr id="3" name="Picture 2">
            <a:extLst>
              <a:ext uri="{FF2B5EF4-FFF2-40B4-BE49-F238E27FC236}">
                <a16:creationId xmlns:a16="http://schemas.microsoft.com/office/drawing/2014/main" id="{2A271873-1614-42A0-8906-E366F43C09E1}"/>
              </a:ext>
            </a:extLst>
          </p:cNvPr>
          <p:cNvPicPr>
            <a:picLocks noChangeAspect="1"/>
          </p:cNvPicPr>
          <p:nvPr/>
        </p:nvPicPr>
        <p:blipFill>
          <a:blip r:embed="rId4"/>
          <a:stretch>
            <a:fillRect/>
          </a:stretch>
        </p:blipFill>
        <p:spPr>
          <a:xfrm>
            <a:off x="6826119" y="1325563"/>
            <a:ext cx="5419048" cy="1809524"/>
          </a:xfrm>
          <a:prstGeom prst="rect">
            <a:avLst/>
          </a:prstGeom>
        </p:spPr>
      </p:pic>
      <p:pic>
        <p:nvPicPr>
          <p:cNvPr id="6" name="Picture 5">
            <a:extLst>
              <a:ext uri="{FF2B5EF4-FFF2-40B4-BE49-F238E27FC236}">
                <a16:creationId xmlns:a16="http://schemas.microsoft.com/office/drawing/2014/main" id="{E0DD38F1-FCDB-48FE-9B2E-00122D0C4867}"/>
              </a:ext>
            </a:extLst>
          </p:cNvPr>
          <p:cNvPicPr>
            <a:picLocks noChangeAspect="1"/>
          </p:cNvPicPr>
          <p:nvPr/>
        </p:nvPicPr>
        <p:blipFill>
          <a:blip r:embed="rId5"/>
          <a:stretch>
            <a:fillRect/>
          </a:stretch>
        </p:blipFill>
        <p:spPr>
          <a:xfrm>
            <a:off x="6806764" y="5014734"/>
            <a:ext cx="5438403" cy="1815987"/>
          </a:xfrm>
          <a:prstGeom prst="rect">
            <a:avLst/>
          </a:prstGeom>
        </p:spPr>
      </p:pic>
      <p:pic>
        <p:nvPicPr>
          <p:cNvPr id="8" name="Picture 7">
            <a:extLst>
              <a:ext uri="{FF2B5EF4-FFF2-40B4-BE49-F238E27FC236}">
                <a16:creationId xmlns:a16="http://schemas.microsoft.com/office/drawing/2014/main" id="{0382D04B-F257-4AAA-99A3-CC26B7EC58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87861" y="3124056"/>
            <a:ext cx="1276208" cy="1890678"/>
          </a:xfrm>
          <a:prstGeom prst="rect">
            <a:avLst/>
          </a:prstGeom>
        </p:spPr>
      </p:pic>
    </p:spTree>
    <p:extLst>
      <p:ext uri="{BB962C8B-B14F-4D97-AF65-F5344CB8AC3E}">
        <p14:creationId xmlns:p14="http://schemas.microsoft.com/office/powerpoint/2010/main" val="2913341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1999"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90000"/>
                </a:solidFill>
                <a:latin typeface="Calibri" panose="020F0502020204030204" pitchFamily="34" charset="0"/>
                <a:cs typeface="Calibri" panose="020F0502020204030204" pitchFamily="34" charset="0"/>
              </a:rPr>
              <a:t>   Gen Z Presentation</a:t>
            </a:r>
          </a:p>
        </p:txBody>
      </p:sp>
      <p:sp>
        <p:nvSpPr>
          <p:cNvPr id="9" name="TextBox 8">
            <a:extLst>
              <a:ext uri="{FF2B5EF4-FFF2-40B4-BE49-F238E27FC236}">
                <a16:creationId xmlns:a16="http://schemas.microsoft.com/office/drawing/2014/main" id="{4578DAAD-4FBD-4A3E-8A74-6BA69EC67850}"/>
              </a:ext>
            </a:extLst>
          </p:cNvPr>
          <p:cNvSpPr txBox="1"/>
          <p:nvPr/>
        </p:nvSpPr>
        <p:spPr>
          <a:xfrm>
            <a:off x="238967" y="2063506"/>
            <a:ext cx="6342586" cy="3724096"/>
          </a:xfrm>
          <a:prstGeom prst="rect">
            <a:avLst/>
          </a:prstGeom>
          <a:noFill/>
        </p:spPr>
        <p:txBody>
          <a:bodyPr wrap="square" rtlCol="0">
            <a:spAutoFit/>
          </a:bodyPr>
          <a:lstStyle/>
          <a:p>
            <a:pPr>
              <a:spcAft>
                <a:spcPts val="1200"/>
              </a:spcAft>
            </a:pPr>
            <a:r>
              <a:rPr lang="en-US" sz="2300" dirty="0">
                <a:solidFill>
                  <a:schemeClr val="bg1"/>
                </a:solidFill>
              </a:rPr>
              <a:t>In honor of Women's History Month, COC hosted a virtual presentation and facilitated discussion with nationally recognized scholar, researcher, and author </a:t>
            </a:r>
            <a:r>
              <a:rPr lang="en-US" sz="2300" b="1" dirty="0">
                <a:solidFill>
                  <a:schemeClr val="bg1"/>
                </a:solidFill>
              </a:rPr>
              <a:t>Dr. Corey </a:t>
            </a:r>
            <a:r>
              <a:rPr lang="en-US" sz="2300" b="1" dirty="0" err="1">
                <a:solidFill>
                  <a:schemeClr val="bg1"/>
                </a:solidFill>
              </a:rPr>
              <a:t>Seemiller</a:t>
            </a:r>
            <a:r>
              <a:rPr lang="en-US" sz="2300" dirty="0">
                <a:solidFill>
                  <a:schemeClr val="bg1"/>
                </a:solidFill>
              </a:rPr>
              <a:t>, Professor of Leadership Studies in </a:t>
            </a:r>
            <a:r>
              <a:rPr lang="en-US" sz="2300" dirty="0" err="1">
                <a:solidFill>
                  <a:schemeClr val="bg1"/>
                </a:solidFill>
              </a:rPr>
              <a:t>Educaton</a:t>
            </a:r>
            <a:r>
              <a:rPr lang="en-US" sz="2300" dirty="0">
                <a:solidFill>
                  <a:schemeClr val="bg1"/>
                </a:solidFill>
              </a:rPr>
              <a:t> and Organizations, Wright State University, on </a:t>
            </a:r>
            <a:r>
              <a:rPr lang="en-US" sz="2300" b="1" dirty="0">
                <a:solidFill>
                  <a:schemeClr val="bg1"/>
                </a:solidFill>
              </a:rPr>
              <a:t>Thursday, March 21</a:t>
            </a:r>
            <a:r>
              <a:rPr lang="en-US" sz="2300" b="1" baseline="30000" dirty="0">
                <a:solidFill>
                  <a:schemeClr val="bg1"/>
                </a:solidFill>
              </a:rPr>
              <a:t>st</a:t>
            </a:r>
            <a:r>
              <a:rPr lang="en-US" sz="2300" dirty="0">
                <a:solidFill>
                  <a:schemeClr val="bg1"/>
                </a:solidFill>
              </a:rPr>
              <a:t>.  </a:t>
            </a:r>
          </a:p>
          <a:p>
            <a:pPr>
              <a:spcAft>
                <a:spcPts val="300"/>
              </a:spcAft>
            </a:pPr>
            <a:r>
              <a:rPr lang="en-US" sz="2200" dirty="0">
                <a:solidFill>
                  <a:schemeClr val="bg1"/>
                </a:solidFill>
              </a:rPr>
              <a:t>COC's Center for Civic and Community Engagement partnered with Cerritos College to provide this joint campus event. Dr. </a:t>
            </a:r>
            <a:r>
              <a:rPr lang="en-US" sz="2200" dirty="0" err="1">
                <a:solidFill>
                  <a:schemeClr val="bg1"/>
                </a:solidFill>
              </a:rPr>
              <a:t>Seemiller</a:t>
            </a:r>
            <a:r>
              <a:rPr lang="en-US" sz="2200" dirty="0">
                <a:solidFill>
                  <a:schemeClr val="bg1"/>
                </a:solidFill>
              </a:rPr>
              <a:t> is a leading expert in the study of Generation Z.</a:t>
            </a:r>
          </a:p>
        </p:txBody>
      </p:sp>
      <p:pic>
        <p:nvPicPr>
          <p:cNvPr id="6" name="Picture 5">
            <a:extLst>
              <a:ext uri="{FF2B5EF4-FFF2-40B4-BE49-F238E27FC236}">
                <a16:creationId xmlns:a16="http://schemas.microsoft.com/office/drawing/2014/main" id="{3537886E-A2DA-4BD1-8DBB-7061398C1B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1350" y="0"/>
            <a:ext cx="5200650" cy="6858000"/>
          </a:xfrm>
          <a:prstGeom prst="rect">
            <a:avLst/>
          </a:prstGeom>
        </p:spPr>
      </p:pic>
      <p:pic>
        <p:nvPicPr>
          <p:cNvPr id="8" name="Picture 7">
            <a:extLst>
              <a:ext uri="{FF2B5EF4-FFF2-40B4-BE49-F238E27FC236}">
                <a16:creationId xmlns:a16="http://schemas.microsoft.com/office/drawing/2014/main" id="{6189B808-02CF-46D4-B884-40FE52C555B6}"/>
              </a:ext>
            </a:extLst>
          </p:cNvPr>
          <p:cNvPicPr>
            <a:picLocks noChangeAspect="1"/>
          </p:cNvPicPr>
          <p:nvPr/>
        </p:nvPicPr>
        <p:blipFill>
          <a:blip r:embed="rId5"/>
          <a:stretch>
            <a:fillRect/>
          </a:stretch>
        </p:blipFill>
        <p:spPr>
          <a:xfrm>
            <a:off x="5543618" y="153287"/>
            <a:ext cx="1104762" cy="1723810"/>
          </a:xfrm>
          <a:prstGeom prst="rect">
            <a:avLst/>
          </a:prstGeom>
        </p:spPr>
      </p:pic>
    </p:spTree>
    <p:extLst>
      <p:ext uri="{BB962C8B-B14F-4D97-AF65-F5344CB8AC3E}">
        <p14:creationId xmlns:p14="http://schemas.microsoft.com/office/powerpoint/2010/main" val="2142529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0"/>
            <a:ext cx="12182474"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990000"/>
                </a:solidFill>
                <a:latin typeface="Calibri" panose="020F0502020204030204" pitchFamily="34" charset="0"/>
                <a:cs typeface="Calibri" panose="020F0502020204030204" pitchFamily="34" charset="0"/>
              </a:rPr>
              <a:t>   2024 Women’s Conference</a:t>
            </a:r>
            <a:endParaRPr lang="en-US" b="1" dirty="0">
              <a:solidFill>
                <a:srgbClr val="99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0B0E4BC-98DE-4410-9E81-51CB12A8232F}"/>
              </a:ext>
            </a:extLst>
          </p:cNvPr>
          <p:cNvSpPr txBox="1"/>
          <p:nvPr/>
        </p:nvSpPr>
        <p:spPr>
          <a:xfrm>
            <a:off x="710097" y="1780649"/>
            <a:ext cx="5923402" cy="3877985"/>
          </a:xfrm>
          <a:prstGeom prst="rect">
            <a:avLst/>
          </a:prstGeom>
          <a:noFill/>
        </p:spPr>
        <p:txBody>
          <a:bodyPr wrap="square" rtlCol="0">
            <a:spAutoFit/>
          </a:bodyPr>
          <a:lstStyle/>
          <a:p>
            <a:pPr>
              <a:spcAft>
                <a:spcPts val="1200"/>
              </a:spcAft>
            </a:pPr>
            <a:r>
              <a:rPr lang="en-US" sz="2200" dirty="0">
                <a:solidFill>
                  <a:schemeClr val="bg1"/>
                </a:solidFill>
              </a:rPr>
              <a:t>The </a:t>
            </a:r>
            <a:r>
              <a:rPr lang="en-US" sz="2200" b="1" i="1" dirty="0">
                <a:solidFill>
                  <a:schemeClr val="bg1"/>
                </a:solidFill>
              </a:rPr>
              <a:t>College of the Canyons Women's Conference </a:t>
            </a:r>
            <a:r>
              <a:rPr lang="en-US" sz="2200" dirty="0">
                <a:solidFill>
                  <a:schemeClr val="bg1"/>
                </a:solidFill>
              </a:rPr>
              <a:t>returned to the University Center on </a:t>
            </a:r>
            <a:r>
              <a:rPr lang="en-US" sz="2200" b="1" dirty="0">
                <a:solidFill>
                  <a:schemeClr val="bg1"/>
                </a:solidFill>
              </a:rPr>
              <a:t>Saturday, March 23</a:t>
            </a:r>
            <a:r>
              <a:rPr lang="en-US" sz="2200" b="1" baseline="30000" dirty="0">
                <a:solidFill>
                  <a:schemeClr val="bg1"/>
                </a:solidFill>
              </a:rPr>
              <a:t>rd</a:t>
            </a:r>
            <a:r>
              <a:rPr lang="en-US" sz="2200" dirty="0">
                <a:solidFill>
                  <a:schemeClr val="bg1"/>
                </a:solidFill>
              </a:rPr>
              <a:t>, to a sold-out crowd.   </a:t>
            </a:r>
          </a:p>
          <a:p>
            <a:pPr marL="342900" indent="-342900">
              <a:spcAft>
                <a:spcPts val="1200"/>
              </a:spcAft>
              <a:buFont typeface="Wingdings" panose="05000000000000000000" pitchFamily="2" charset="2"/>
              <a:buChar char="Ø"/>
            </a:pPr>
            <a:r>
              <a:rPr lang="en-US" sz="2000" dirty="0">
                <a:solidFill>
                  <a:schemeClr val="bg1"/>
                </a:solidFill>
              </a:rPr>
              <a:t>The day-long event featured a keynote speech by communication expert and confidence cultivator </a:t>
            </a:r>
            <a:r>
              <a:rPr lang="en-US" sz="2000" b="1" dirty="0">
                <a:solidFill>
                  <a:schemeClr val="bg1"/>
                </a:solidFill>
              </a:rPr>
              <a:t>Karen Laos</a:t>
            </a:r>
            <a:r>
              <a:rPr lang="en-US" sz="2000" dirty="0">
                <a:solidFill>
                  <a:schemeClr val="bg1"/>
                </a:solidFill>
              </a:rPr>
              <a:t>.</a:t>
            </a:r>
          </a:p>
          <a:p>
            <a:pPr marL="342900" indent="-342900">
              <a:spcAft>
                <a:spcPts val="600"/>
              </a:spcAft>
              <a:buFont typeface="Wingdings" panose="05000000000000000000" pitchFamily="2" charset="2"/>
              <a:buChar char="Ø"/>
            </a:pPr>
            <a:r>
              <a:rPr lang="en-US" sz="2000" dirty="0">
                <a:solidFill>
                  <a:schemeClr val="bg1"/>
                </a:solidFill>
              </a:rPr>
              <a:t>A variety of workshops, panel discussions, and guest speakers focused on the theme "Flourish" were scheduled throughout the event, which also included breakfast, lunch, and the ever-popular vendor fair. </a:t>
            </a:r>
          </a:p>
        </p:txBody>
      </p:sp>
      <p:pic>
        <p:nvPicPr>
          <p:cNvPr id="7" name="Picture 6">
            <a:extLst>
              <a:ext uri="{FF2B5EF4-FFF2-40B4-BE49-F238E27FC236}">
                <a16:creationId xmlns:a16="http://schemas.microsoft.com/office/drawing/2014/main" id="{2F8AFB32-8B4A-4D3C-B038-87A81D226062}"/>
              </a:ext>
            </a:extLst>
          </p:cNvPr>
          <p:cNvPicPr>
            <a:picLocks noChangeAspect="1"/>
          </p:cNvPicPr>
          <p:nvPr/>
        </p:nvPicPr>
        <p:blipFill>
          <a:blip r:embed="rId3"/>
          <a:stretch>
            <a:fillRect/>
          </a:stretch>
        </p:blipFill>
        <p:spPr>
          <a:xfrm>
            <a:off x="7868093" y="0"/>
            <a:ext cx="4116018" cy="1374417"/>
          </a:xfrm>
          <a:prstGeom prst="rect">
            <a:avLst/>
          </a:prstGeom>
        </p:spPr>
      </p:pic>
      <p:pic>
        <p:nvPicPr>
          <p:cNvPr id="9" name="Picture 8">
            <a:extLst>
              <a:ext uri="{FF2B5EF4-FFF2-40B4-BE49-F238E27FC236}">
                <a16:creationId xmlns:a16="http://schemas.microsoft.com/office/drawing/2014/main" id="{1C96E1BD-C774-4C73-B970-90D88D8C281D}"/>
              </a:ext>
            </a:extLst>
          </p:cNvPr>
          <p:cNvPicPr>
            <a:picLocks noChangeAspect="1"/>
          </p:cNvPicPr>
          <p:nvPr/>
        </p:nvPicPr>
        <p:blipFill>
          <a:blip r:embed="rId4"/>
          <a:stretch>
            <a:fillRect/>
          </a:stretch>
        </p:blipFill>
        <p:spPr>
          <a:xfrm>
            <a:off x="7506585" y="1310567"/>
            <a:ext cx="4687795" cy="5544615"/>
          </a:xfrm>
          <a:prstGeom prst="rect">
            <a:avLst/>
          </a:prstGeom>
        </p:spPr>
      </p:pic>
    </p:spTree>
    <p:extLst>
      <p:ext uri="{BB962C8B-B14F-4D97-AF65-F5344CB8AC3E}">
        <p14:creationId xmlns:p14="http://schemas.microsoft.com/office/powerpoint/2010/main" val="3629315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90000"/>
                </a:solidFill>
                <a:latin typeface="Calibri" panose="020F0502020204030204" pitchFamily="34" charset="0"/>
                <a:cs typeface="Calibri" panose="020F0502020204030204" pitchFamily="34" charset="0"/>
              </a:rPr>
              <a:t>   Native American Heritage</a:t>
            </a:r>
          </a:p>
        </p:txBody>
      </p:sp>
      <p:sp>
        <p:nvSpPr>
          <p:cNvPr id="7" name="TextBox 6">
            <a:extLst>
              <a:ext uri="{FF2B5EF4-FFF2-40B4-BE49-F238E27FC236}">
                <a16:creationId xmlns:a16="http://schemas.microsoft.com/office/drawing/2014/main" id="{72692479-A53A-4F0B-96F6-696CE5A15ECA}"/>
              </a:ext>
            </a:extLst>
          </p:cNvPr>
          <p:cNvSpPr txBox="1"/>
          <p:nvPr/>
        </p:nvSpPr>
        <p:spPr>
          <a:xfrm>
            <a:off x="414669" y="2174649"/>
            <a:ext cx="6740786" cy="3631763"/>
          </a:xfrm>
          <a:prstGeom prst="rect">
            <a:avLst/>
          </a:prstGeom>
          <a:noFill/>
        </p:spPr>
        <p:txBody>
          <a:bodyPr wrap="square" rtlCol="0">
            <a:spAutoFit/>
          </a:bodyPr>
          <a:lstStyle/>
          <a:p>
            <a:pPr>
              <a:spcAft>
                <a:spcPts val="1200"/>
              </a:spcAft>
            </a:pPr>
            <a:r>
              <a:rPr lang="en-US" sz="2300" dirty="0">
                <a:solidFill>
                  <a:schemeClr val="bg1"/>
                </a:solidFill>
              </a:rPr>
              <a:t>The </a:t>
            </a:r>
            <a:r>
              <a:rPr lang="en-US" sz="2300" b="1" dirty="0">
                <a:solidFill>
                  <a:schemeClr val="bg1"/>
                </a:solidFill>
              </a:rPr>
              <a:t>Intercultural Center </a:t>
            </a:r>
            <a:r>
              <a:rPr lang="en-US" sz="2300" dirty="0">
                <a:solidFill>
                  <a:schemeClr val="bg1"/>
                </a:solidFill>
              </a:rPr>
              <a:t>presented a variety of events in March in celebration of </a:t>
            </a:r>
            <a:r>
              <a:rPr lang="en-US" sz="2300" b="1" dirty="0">
                <a:solidFill>
                  <a:schemeClr val="bg1"/>
                </a:solidFill>
              </a:rPr>
              <a:t>Native American heritage</a:t>
            </a:r>
            <a:r>
              <a:rPr lang="en-US" sz="2300" dirty="0">
                <a:solidFill>
                  <a:schemeClr val="bg1"/>
                </a:solidFill>
              </a:rPr>
              <a:t>. </a:t>
            </a:r>
          </a:p>
          <a:p>
            <a:pPr marL="342900" indent="-342900">
              <a:spcAft>
                <a:spcPts val="1200"/>
              </a:spcAft>
              <a:buFont typeface="Wingdings" panose="05000000000000000000" pitchFamily="2" charset="2"/>
              <a:buChar char="Ø"/>
            </a:pPr>
            <a:r>
              <a:rPr lang="en-US" sz="2200" b="1" dirty="0">
                <a:solidFill>
                  <a:schemeClr val="bg1"/>
                </a:solidFill>
              </a:rPr>
              <a:t>Native American Literary Series </a:t>
            </a:r>
            <a:r>
              <a:rPr lang="en-US" sz="2200" dirty="0">
                <a:solidFill>
                  <a:schemeClr val="bg1"/>
                </a:solidFill>
              </a:rPr>
              <a:t>– Wednesday, March 13</a:t>
            </a:r>
            <a:r>
              <a:rPr lang="en-US" sz="2200" baseline="30000" dirty="0">
                <a:solidFill>
                  <a:schemeClr val="bg1"/>
                </a:solidFill>
              </a:rPr>
              <a:t>th</a:t>
            </a:r>
            <a:r>
              <a:rPr lang="en-US" sz="2200" dirty="0">
                <a:solidFill>
                  <a:schemeClr val="bg1"/>
                </a:solidFill>
              </a:rPr>
              <a:t>.  </a:t>
            </a:r>
            <a:r>
              <a:rPr lang="en-US" sz="2200" b="1" dirty="0">
                <a:solidFill>
                  <a:schemeClr val="bg1"/>
                </a:solidFill>
              </a:rPr>
              <a:t>And c</a:t>
            </a:r>
            <a:r>
              <a:rPr lang="en-US" sz="2200" b="1" i="1" dirty="0">
                <a:solidFill>
                  <a:schemeClr val="bg1"/>
                </a:solidFill>
              </a:rPr>
              <a:t>ontinues every other Wednesday through May 15</a:t>
            </a:r>
            <a:r>
              <a:rPr lang="en-US" sz="2200" b="1" i="1" baseline="30000" dirty="0">
                <a:solidFill>
                  <a:schemeClr val="bg1"/>
                </a:solidFill>
              </a:rPr>
              <a:t>th</a:t>
            </a:r>
            <a:r>
              <a:rPr lang="en-US" sz="2200" b="1" i="1" dirty="0">
                <a:solidFill>
                  <a:schemeClr val="bg1"/>
                </a:solidFill>
              </a:rPr>
              <a:t> </a:t>
            </a:r>
            <a:r>
              <a:rPr lang="en-US" sz="2200" dirty="0">
                <a:solidFill>
                  <a:schemeClr val="bg1"/>
                </a:solidFill>
              </a:rPr>
              <a:t>2pm to 3pm</a:t>
            </a:r>
          </a:p>
          <a:p>
            <a:pPr marL="342900" indent="-342900">
              <a:spcAft>
                <a:spcPts val="1200"/>
              </a:spcAft>
              <a:buFont typeface="Wingdings" panose="05000000000000000000" pitchFamily="2" charset="2"/>
              <a:buChar char="Ø"/>
            </a:pPr>
            <a:r>
              <a:rPr lang="en-US" sz="2200" b="1" dirty="0">
                <a:solidFill>
                  <a:schemeClr val="bg1"/>
                </a:solidFill>
              </a:rPr>
              <a:t>Native American Film Series – </a:t>
            </a:r>
            <a:r>
              <a:rPr lang="en-US" sz="2200" b="1" i="1" dirty="0">
                <a:solidFill>
                  <a:schemeClr val="bg1"/>
                </a:solidFill>
              </a:rPr>
              <a:t>Black Robe          </a:t>
            </a:r>
            <a:r>
              <a:rPr lang="en-US" sz="2200" b="1" dirty="0">
                <a:solidFill>
                  <a:schemeClr val="bg1"/>
                </a:solidFill>
              </a:rPr>
              <a:t>Thursday, March 21</a:t>
            </a:r>
            <a:r>
              <a:rPr lang="en-US" sz="2200" b="1" baseline="30000" dirty="0">
                <a:solidFill>
                  <a:schemeClr val="bg1"/>
                </a:solidFill>
              </a:rPr>
              <a:t>st</a:t>
            </a:r>
            <a:endParaRPr lang="en-US" sz="2200" dirty="0">
              <a:solidFill>
                <a:schemeClr val="bg1"/>
              </a:solidFill>
            </a:endParaRPr>
          </a:p>
          <a:p>
            <a:pPr marL="342900" indent="-342900">
              <a:spcAft>
                <a:spcPts val="1200"/>
              </a:spcAft>
              <a:buFont typeface="Wingdings" panose="05000000000000000000" pitchFamily="2" charset="2"/>
              <a:buChar char="Ø"/>
            </a:pPr>
            <a:r>
              <a:rPr lang="en-US" sz="2200" b="1" dirty="0">
                <a:solidFill>
                  <a:schemeClr val="bg1"/>
                </a:solidFill>
              </a:rPr>
              <a:t>Native American Film Series </a:t>
            </a:r>
            <a:r>
              <a:rPr lang="en-US" sz="2200" dirty="0">
                <a:solidFill>
                  <a:schemeClr val="bg1"/>
                </a:solidFill>
              </a:rPr>
              <a:t>– </a:t>
            </a:r>
            <a:r>
              <a:rPr lang="en-US" sz="2200" b="1" i="1" dirty="0">
                <a:solidFill>
                  <a:schemeClr val="bg1"/>
                </a:solidFill>
              </a:rPr>
              <a:t>Nanook of the North </a:t>
            </a:r>
            <a:r>
              <a:rPr lang="en-US" sz="2200" b="1" dirty="0">
                <a:solidFill>
                  <a:schemeClr val="bg1"/>
                </a:solidFill>
              </a:rPr>
              <a:t>Thursday, May 9</a:t>
            </a:r>
            <a:r>
              <a:rPr lang="en-US" sz="2200" b="1" baseline="30000" dirty="0">
                <a:solidFill>
                  <a:schemeClr val="bg1"/>
                </a:solidFill>
              </a:rPr>
              <a:t>th</a:t>
            </a:r>
            <a:r>
              <a:rPr lang="en-US" sz="2200" b="1" dirty="0">
                <a:solidFill>
                  <a:schemeClr val="bg1"/>
                </a:solidFill>
              </a:rPr>
              <a:t> </a:t>
            </a:r>
            <a:r>
              <a:rPr lang="en-US" sz="2200" dirty="0">
                <a:solidFill>
                  <a:schemeClr val="bg1"/>
                </a:solidFill>
              </a:rPr>
              <a:t>2pm to 4pm @ </a:t>
            </a:r>
            <a:r>
              <a:rPr lang="en-US" sz="2200" dirty="0" err="1">
                <a:solidFill>
                  <a:schemeClr val="bg1"/>
                </a:solidFill>
              </a:rPr>
              <a:t>Mentry</a:t>
            </a:r>
            <a:r>
              <a:rPr lang="en-US" sz="2200" dirty="0">
                <a:solidFill>
                  <a:schemeClr val="bg1"/>
                </a:solidFill>
              </a:rPr>
              <a:t> Hall 305</a:t>
            </a:r>
          </a:p>
        </p:txBody>
      </p:sp>
      <p:pic>
        <p:nvPicPr>
          <p:cNvPr id="3" name="Picture 2">
            <a:extLst>
              <a:ext uri="{FF2B5EF4-FFF2-40B4-BE49-F238E27FC236}">
                <a16:creationId xmlns:a16="http://schemas.microsoft.com/office/drawing/2014/main" id="{80D197B9-10FD-4BE9-B081-B3A3BC2369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5939" y="2289905"/>
            <a:ext cx="4048350" cy="2278189"/>
          </a:xfrm>
          <a:prstGeom prst="rect">
            <a:avLst/>
          </a:prstGeom>
        </p:spPr>
      </p:pic>
      <p:pic>
        <p:nvPicPr>
          <p:cNvPr id="8" name="Picture 7">
            <a:extLst>
              <a:ext uri="{FF2B5EF4-FFF2-40B4-BE49-F238E27FC236}">
                <a16:creationId xmlns:a16="http://schemas.microsoft.com/office/drawing/2014/main" id="{B13DFC3C-A8B9-4F9E-B79F-40FA43A57EB9}"/>
              </a:ext>
            </a:extLst>
          </p:cNvPr>
          <p:cNvPicPr>
            <a:picLocks noChangeAspect="1"/>
          </p:cNvPicPr>
          <p:nvPr/>
        </p:nvPicPr>
        <p:blipFill>
          <a:blip r:embed="rId5"/>
          <a:stretch>
            <a:fillRect/>
          </a:stretch>
        </p:blipFill>
        <p:spPr>
          <a:xfrm>
            <a:off x="6772952" y="0"/>
            <a:ext cx="5419048" cy="1809524"/>
          </a:xfrm>
          <a:prstGeom prst="rect">
            <a:avLst/>
          </a:prstGeom>
        </p:spPr>
      </p:pic>
    </p:spTree>
    <p:extLst>
      <p:ext uri="{BB962C8B-B14F-4D97-AF65-F5344CB8AC3E}">
        <p14:creationId xmlns:p14="http://schemas.microsoft.com/office/powerpoint/2010/main" val="90829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1999"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90000"/>
                </a:solidFill>
                <a:latin typeface="Calibri" panose="020F0502020204030204" pitchFamily="34" charset="0"/>
                <a:cs typeface="Calibri" panose="020F0502020204030204" pitchFamily="34" charset="0"/>
              </a:rPr>
              <a:t>  Festival Reaches Global Crowd</a:t>
            </a:r>
          </a:p>
        </p:txBody>
      </p:sp>
      <p:sp>
        <p:nvSpPr>
          <p:cNvPr id="7" name="TextBox 6">
            <a:extLst>
              <a:ext uri="{FF2B5EF4-FFF2-40B4-BE49-F238E27FC236}">
                <a16:creationId xmlns:a16="http://schemas.microsoft.com/office/drawing/2014/main" id="{10B0E4BC-98DE-4410-9E81-51CB12A8232F}"/>
              </a:ext>
            </a:extLst>
          </p:cNvPr>
          <p:cNvSpPr txBox="1"/>
          <p:nvPr/>
        </p:nvSpPr>
        <p:spPr>
          <a:xfrm>
            <a:off x="404295" y="1570117"/>
            <a:ext cx="6740786" cy="5186035"/>
          </a:xfrm>
          <a:prstGeom prst="rect">
            <a:avLst/>
          </a:prstGeom>
          <a:noFill/>
        </p:spPr>
        <p:txBody>
          <a:bodyPr wrap="square" rtlCol="0">
            <a:spAutoFit/>
          </a:bodyPr>
          <a:lstStyle/>
          <a:p>
            <a:pPr>
              <a:spcAft>
                <a:spcPts val="1200"/>
              </a:spcAft>
            </a:pPr>
            <a:r>
              <a:rPr lang="en-US" sz="2300" dirty="0">
                <a:solidFill>
                  <a:schemeClr val="bg1"/>
                </a:solidFill>
              </a:rPr>
              <a:t>The second annual </a:t>
            </a:r>
            <a:r>
              <a:rPr lang="en-US" sz="2300" b="1" i="1" dirty="0">
                <a:solidFill>
                  <a:schemeClr val="bg1"/>
                </a:solidFill>
              </a:rPr>
              <a:t>International Animation Festival </a:t>
            </a:r>
            <a:r>
              <a:rPr lang="en-US" sz="2300" dirty="0">
                <a:solidFill>
                  <a:schemeClr val="bg1"/>
                </a:solidFill>
              </a:rPr>
              <a:t>kicked off </a:t>
            </a:r>
            <a:r>
              <a:rPr lang="en-US" sz="2300" b="1" dirty="0">
                <a:solidFill>
                  <a:schemeClr val="bg1"/>
                </a:solidFill>
              </a:rPr>
              <a:t>Saturday, March 16</a:t>
            </a:r>
            <a:r>
              <a:rPr lang="en-US" sz="2300" b="1" baseline="30000" dirty="0">
                <a:solidFill>
                  <a:schemeClr val="bg1"/>
                </a:solidFill>
              </a:rPr>
              <a:t>th</a:t>
            </a:r>
            <a:r>
              <a:rPr lang="en-US" sz="2300" dirty="0">
                <a:solidFill>
                  <a:schemeClr val="bg1"/>
                </a:solidFill>
              </a:rPr>
              <a:t>, with more than </a:t>
            </a:r>
            <a:r>
              <a:rPr lang="en-US" sz="2300" b="1" dirty="0">
                <a:solidFill>
                  <a:schemeClr val="bg1"/>
                </a:solidFill>
              </a:rPr>
              <a:t>600</a:t>
            </a:r>
            <a:r>
              <a:rPr lang="en-US" sz="2300" dirty="0">
                <a:solidFill>
                  <a:schemeClr val="bg1"/>
                </a:solidFill>
              </a:rPr>
              <a:t> student-created films from more than </a:t>
            </a:r>
            <a:r>
              <a:rPr lang="en-US" sz="2300" b="1" dirty="0">
                <a:solidFill>
                  <a:schemeClr val="bg1"/>
                </a:solidFill>
              </a:rPr>
              <a:t>70</a:t>
            </a:r>
            <a:r>
              <a:rPr lang="en-US" sz="2300" dirty="0">
                <a:solidFill>
                  <a:schemeClr val="bg1"/>
                </a:solidFill>
              </a:rPr>
              <a:t> countries. </a:t>
            </a:r>
          </a:p>
          <a:p>
            <a:pPr marL="342900" indent="-342900">
              <a:spcAft>
                <a:spcPts val="1200"/>
              </a:spcAft>
              <a:buFont typeface="Wingdings" panose="05000000000000000000" pitchFamily="2" charset="2"/>
              <a:buChar char="Ø"/>
            </a:pPr>
            <a:r>
              <a:rPr lang="en-US" sz="2200" dirty="0">
                <a:solidFill>
                  <a:schemeClr val="bg1"/>
                </a:solidFill>
              </a:rPr>
              <a:t>Approximately </a:t>
            </a:r>
            <a:r>
              <a:rPr lang="en-US" sz="2200" b="1" dirty="0">
                <a:solidFill>
                  <a:schemeClr val="bg1"/>
                </a:solidFill>
              </a:rPr>
              <a:t>150</a:t>
            </a:r>
            <a:r>
              <a:rPr lang="en-US" sz="2200" dirty="0">
                <a:solidFill>
                  <a:schemeClr val="bg1"/>
                </a:solidFill>
              </a:rPr>
              <a:t> students attended screenings and panel discussions in </a:t>
            </a:r>
            <a:r>
              <a:rPr lang="en-US" sz="2200" dirty="0" err="1">
                <a:solidFill>
                  <a:schemeClr val="bg1"/>
                </a:solidFill>
              </a:rPr>
              <a:t>Mentry</a:t>
            </a:r>
            <a:r>
              <a:rPr lang="en-US" sz="2200" dirty="0">
                <a:solidFill>
                  <a:schemeClr val="bg1"/>
                </a:solidFill>
              </a:rPr>
              <a:t> Hall, and connected with industry professionals such as </a:t>
            </a:r>
            <a:r>
              <a:rPr lang="en-US" sz="2200" b="1" dirty="0">
                <a:solidFill>
                  <a:schemeClr val="bg1"/>
                </a:solidFill>
              </a:rPr>
              <a:t>Carlos Daniel Vasquez</a:t>
            </a:r>
            <a:r>
              <a:rPr lang="en-US" sz="2200" dirty="0">
                <a:solidFill>
                  <a:schemeClr val="bg1"/>
                </a:solidFill>
              </a:rPr>
              <a:t>, Sony Pictures Animation talent acquisition manager; </a:t>
            </a:r>
            <a:r>
              <a:rPr lang="en-US" sz="2200" b="1" dirty="0">
                <a:solidFill>
                  <a:schemeClr val="bg1"/>
                </a:solidFill>
              </a:rPr>
              <a:t>Samantha Goff</a:t>
            </a:r>
            <a:r>
              <a:rPr lang="en-US" sz="2200" dirty="0">
                <a:solidFill>
                  <a:schemeClr val="bg1"/>
                </a:solidFill>
              </a:rPr>
              <a:t>, Fourth Wall Management creative talent manager; </a:t>
            </a:r>
            <a:r>
              <a:rPr lang="en-US" sz="2200" b="1" dirty="0">
                <a:solidFill>
                  <a:schemeClr val="bg1"/>
                </a:solidFill>
              </a:rPr>
              <a:t>March Sanchez</a:t>
            </a:r>
            <a:r>
              <a:rPr lang="en-US" sz="2200" dirty="0">
                <a:solidFill>
                  <a:schemeClr val="bg1"/>
                </a:solidFill>
              </a:rPr>
              <a:t>, director and storyboard artist; and </a:t>
            </a:r>
            <a:r>
              <a:rPr lang="en-US" sz="2200" b="1" dirty="0" err="1">
                <a:solidFill>
                  <a:schemeClr val="bg1"/>
                </a:solidFill>
              </a:rPr>
              <a:t>Kataneh</a:t>
            </a:r>
            <a:r>
              <a:rPr lang="en-US" sz="2200" b="1" dirty="0">
                <a:solidFill>
                  <a:schemeClr val="bg1"/>
                </a:solidFill>
              </a:rPr>
              <a:t> </a:t>
            </a:r>
            <a:r>
              <a:rPr lang="en-US" sz="2200" b="1" dirty="0" err="1">
                <a:solidFill>
                  <a:schemeClr val="bg1"/>
                </a:solidFill>
              </a:rPr>
              <a:t>Vahdani</a:t>
            </a:r>
            <a:r>
              <a:rPr lang="en-US" sz="2200" dirty="0">
                <a:solidFill>
                  <a:schemeClr val="bg1"/>
                </a:solidFill>
              </a:rPr>
              <a:t>, director and professor.</a:t>
            </a:r>
          </a:p>
          <a:p>
            <a:pPr marL="342900" indent="-342900">
              <a:spcAft>
                <a:spcPts val="1200"/>
              </a:spcAft>
              <a:buFont typeface="Wingdings" panose="05000000000000000000" pitchFamily="2" charset="2"/>
              <a:buChar char="Ø"/>
            </a:pPr>
            <a:r>
              <a:rPr lang="en-US" sz="2200" dirty="0">
                <a:solidFill>
                  <a:schemeClr val="bg1"/>
                </a:solidFill>
              </a:rPr>
              <a:t>Submissions connected with the festival's theme of </a:t>
            </a:r>
            <a:r>
              <a:rPr lang="en-US" sz="2200" b="1" i="1" dirty="0">
                <a:solidFill>
                  <a:schemeClr val="bg1"/>
                </a:solidFill>
              </a:rPr>
              <a:t>social media issues </a:t>
            </a:r>
            <a:r>
              <a:rPr lang="en-US" sz="2200" dirty="0">
                <a:solidFill>
                  <a:schemeClr val="bg1"/>
                </a:solidFill>
              </a:rPr>
              <a:t>and their relation to topics such as mental health, politics, and daily life.</a:t>
            </a:r>
          </a:p>
        </p:txBody>
      </p:sp>
      <p:pic>
        <p:nvPicPr>
          <p:cNvPr id="3" name="Picture 2">
            <a:extLst>
              <a:ext uri="{FF2B5EF4-FFF2-40B4-BE49-F238E27FC236}">
                <a16:creationId xmlns:a16="http://schemas.microsoft.com/office/drawing/2014/main" id="{58D0A448-A3CC-4546-911F-9D49459C46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313" y="-50924"/>
            <a:ext cx="4495687" cy="1503365"/>
          </a:xfrm>
          <a:prstGeom prst="rect">
            <a:avLst/>
          </a:prstGeom>
        </p:spPr>
      </p:pic>
      <p:pic>
        <p:nvPicPr>
          <p:cNvPr id="6" name="Picture 5">
            <a:extLst>
              <a:ext uri="{FF2B5EF4-FFF2-40B4-BE49-F238E27FC236}">
                <a16:creationId xmlns:a16="http://schemas.microsoft.com/office/drawing/2014/main" id="{DD74C8CC-B3DC-4D05-8927-B50F0E558218}"/>
              </a:ext>
            </a:extLst>
          </p:cNvPr>
          <p:cNvPicPr>
            <a:picLocks noChangeAspect="1"/>
          </p:cNvPicPr>
          <p:nvPr/>
        </p:nvPicPr>
        <p:blipFill>
          <a:blip r:embed="rId5"/>
          <a:stretch>
            <a:fillRect/>
          </a:stretch>
        </p:blipFill>
        <p:spPr>
          <a:xfrm>
            <a:off x="7294885" y="1929740"/>
            <a:ext cx="4897114" cy="4466787"/>
          </a:xfrm>
          <a:prstGeom prst="rect">
            <a:avLst/>
          </a:prstGeom>
        </p:spPr>
      </p:pic>
    </p:spTree>
    <p:extLst>
      <p:ext uri="{BB962C8B-B14F-4D97-AF65-F5344CB8AC3E}">
        <p14:creationId xmlns:p14="http://schemas.microsoft.com/office/powerpoint/2010/main" val="46329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1999" cy="6858000"/>
          </a:xfrm>
        </p:spPr>
      </p:pic>
      <p:sp>
        <p:nvSpPr>
          <p:cNvPr id="5" name="Title 1"/>
          <p:cNvSpPr txBox="1">
            <a:spLocks/>
          </p:cNvSpPr>
          <p:nvPr/>
        </p:nvSpPr>
        <p:spPr>
          <a:xfrm>
            <a:off x="0" y="-163043"/>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Gillespie Field Dedicated</a:t>
            </a:r>
          </a:p>
        </p:txBody>
      </p:sp>
      <p:sp>
        <p:nvSpPr>
          <p:cNvPr id="7" name="TextBox 6">
            <a:extLst>
              <a:ext uri="{FF2B5EF4-FFF2-40B4-BE49-F238E27FC236}">
                <a16:creationId xmlns:a16="http://schemas.microsoft.com/office/drawing/2014/main" id="{10B0E4BC-98DE-4410-9E81-51CB12A8232F}"/>
              </a:ext>
            </a:extLst>
          </p:cNvPr>
          <p:cNvSpPr txBox="1"/>
          <p:nvPr/>
        </p:nvSpPr>
        <p:spPr>
          <a:xfrm>
            <a:off x="211099" y="1276062"/>
            <a:ext cx="7355575" cy="5216813"/>
          </a:xfrm>
          <a:prstGeom prst="rect">
            <a:avLst/>
          </a:prstGeom>
          <a:noFill/>
        </p:spPr>
        <p:txBody>
          <a:bodyPr wrap="square" rtlCol="0">
            <a:spAutoFit/>
          </a:bodyPr>
          <a:lstStyle/>
          <a:p>
            <a:pPr>
              <a:spcAft>
                <a:spcPts val="600"/>
              </a:spcAft>
            </a:pPr>
            <a:r>
              <a:rPr lang="en-US" sz="2200" dirty="0">
                <a:solidFill>
                  <a:schemeClr val="bg1"/>
                </a:solidFill>
              </a:rPr>
              <a:t>College of the Canyons officially unveiled </a:t>
            </a:r>
            <a:r>
              <a:rPr lang="en-US" sz="2200" b="1" dirty="0">
                <a:solidFill>
                  <a:schemeClr val="bg1"/>
                </a:solidFill>
              </a:rPr>
              <a:t>Mike Gillespie Field </a:t>
            </a:r>
            <a:r>
              <a:rPr lang="en-US" sz="2200" dirty="0">
                <a:solidFill>
                  <a:schemeClr val="bg1"/>
                </a:solidFill>
              </a:rPr>
              <a:t>in honor of the legendary baseball coach on Saturday, March 16</a:t>
            </a:r>
            <a:r>
              <a:rPr lang="en-US" sz="2200" baseline="30000" dirty="0">
                <a:solidFill>
                  <a:schemeClr val="bg1"/>
                </a:solidFill>
              </a:rPr>
              <a:t>th</a:t>
            </a:r>
            <a:r>
              <a:rPr lang="en-US" sz="2200" dirty="0">
                <a:solidFill>
                  <a:schemeClr val="bg1"/>
                </a:solidFill>
              </a:rPr>
              <a:t>. </a:t>
            </a:r>
          </a:p>
          <a:p>
            <a:pPr marL="342900" indent="-342900">
              <a:spcAft>
                <a:spcPts val="300"/>
              </a:spcAft>
              <a:buFont typeface="Wingdings" panose="05000000000000000000" pitchFamily="2" charset="2"/>
              <a:buChar char="Ø"/>
            </a:pPr>
            <a:r>
              <a:rPr lang="en-US" sz="2100" dirty="0">
                <a:solidFill>
                  <a:schemeClr val="bg1"/>
                </a:solidFill>
              </a:rPr>
              <a:t>The festivities included a luncheon in the Cougar Den and on-field ceremony prior to a Cougars baseball game against Bakersfield College.</a:t>
            </a:r>
          </a:p>
          <a:p>
            <a:pPr marL="342900" indent="-342900">
              <a:spcAft>
                <a:spcPts val="300"/>
              </a:spcAft>
              <a:buFont typeface="Wingdings" panose="05000000000000000000" pitchFamily="2" charset="2"/>
              <a:buChar char="Ø"/>
            </a:pPr>
            <a:r>
              <a:rPr lang="en-US" sz="2100" dirty="0">
                <a:solidFill>
                  <a:schemeClr val="bg1"/>
                </a:solidFill>
              </a:rPr>
              <a:t>Many of Gillespie's former players, colleagues, family members and friends attended the event.</a:t>
            </a:r>
          </a:p>
          <a:p>
            <a:pPr marL="342900" indent="-342900">
              <a:spcAft>
                <a:spcPts val="300"/>
              </a:spcAft>
              <a:buFont typeface="Wingdings" panose="05000000000000000000" pitchFamily="2" charset="2"/>
              <a:buChar char="Ø"/>
            </a:pPr>
            <a:r>
              <a:rPr lang="en-US" sz="2100" dirty="0">
                <a:solidFill>
                  <a:schemeClr val="bg1"/>
                </a:solidFill>
              </a:rPr>
              <a:t>Gillespie, who also taught English, physical education and health sciences at the college, guided the Cougars from 1971 to 1986.</a:t>
            </a:r>
          </a:p>
          <a:p>
            <a:pPr marL="342900" indent="-342900">
              <a:spcAft>
                <a:spcPts val="300"/>
              </a:spcAft>
              <a:buFont typeface="Wingdings" panose="05000000000000000000" pitchFamily="2" charset="2"/>
              <a:buChar char="Ø"/>
            </a:pPr>
            <a:r>
              <a:rPr lang="en-US" sz="2100" dirty="0">
                <a:solidFill>
                  <a:schemeClr val="bg1"/>
                </a:solidFill>
              </a:rPr>
              <a:t>He also served as athletic director and was a quarterback coach in the early days of the football program.</a:t>
            </a:r>
          </a:p>
          <a:p>
            <a:pPr marL="342900" indent="-342900">
              <a:spcAft>
                <a:spcPts val="300"/>
              </a:spcAft>
              <a:buFont typeface="Wingdings" panose="05000000000000000000" pitchFamily="2" charset="2"/>
              <a:buChar char="Ø"/>
            </a:pPr>
            <a:r>
              <a:rPr lang="en-US" sz="2100" dirty="0">
                <a:solidFill>
                  <a:schemeClr val="bg1"/>
                </a:solidFill>
              </a:rPr>
              <a:t>He compiled a 420-167 record, including three state championships and 11 conference titles.</a:t>
            </a:r>
          </a:p>
        </p:txBody>
      </p:sp>
      <p:pic>
        <p:nvPicPr>
          <p:cNvPr id="6" name="Picture 5">
            <a:extLst>
              <a:ext uri="{FF2B5EF4-FFF2-40B4-BE49-F238E27FC236}">
                <a16:creationId xmlns:a16="http://schemas.microsoft.com/office/drawing/2014/main" id="{F05CBF28-8DF9-40A8-A524-E10B0E658260}"/>
              </a:ext>
            </a:extLst>
          </p:cNvPr>
          <p:cNvPicPr>
            <a:picLocks noChangeAspect="1"/>
          </p:cNvPicPr>
          <p:nvPr/>
        </p:nvPicPr>
        <p:blipFill>
          <a:blip r:embed="rId4"/>
          <a:stretch>
            <a:fillRect/>
          </a:stretch>
        </p:blipFill>
        <p:spPr>
          <a:xfrm>
            <a:off x="7692711" y="1198234"/>
            <a:ext cx="4499288" cy="5495615"/>
          </a:xfrm>
          <a:prstGeom prst="rect">
            <a:avLst/>
          </a:prstGeom>
        </p:spPr>
      </p:pic>
    </p:spTree>
    <p:extLst>
      <p:ext uri="{BB962C8B-B14F-4D97-AF65-F5344CB8AC3E}">
        <p14:creationId xmlns:p14="http://schemas.microsoft.com/office/powerpoint/2010/main" val="3814827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1999"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90000"/>
                </a:solidFill>
                <a:latin typeface="Calibri" panose="020F0502020204030204" pitchFamily="34" charset="0"/>
                <a:cs typeface="Calibri" panose="020F0502020204030204" pitchFamily="34" charset="0"/>
              </a:rPr>
              <a:t>  Free Tax Preparation</a:t>
            </a:r>
          </a:p>
        </p:txBody>
      </p:sp>
      <p:sp>
        <p:nvSpPr>
          <p:cNvPr id="9" name="TextBox 8">
            <a:extLst>
              <a:ext uri="{FF2B5EF4-FFF2-40B4-BE49-F238E27FC236}">
                <a16:creationId xmlns:a16="http://schemas.microsoft.com/office/drawing/2014/main" id="{4578DAAD-4FBD-4A3E-8A74-6BA69EC67850}"/>
              </a:ext>
            </a:extLst>
          </p:cNvPr>
          <p:cNvSpPr txBox="1"/>
          <p:nvPr/>
        </p:nvSpPr>
        <p:spPr>
          <a:xfrm>
            <a:off x="1163999" y="2476391"/>
            <a:ext cx="10063984" cy="4054956"/>
          </a:xfrm>
          <a:prstGeom prst="rect">
            <a:avLst/>
          </a:prstGeom>
          <a:noFill/>
        </p:spPr>
        <p:txBody>
          <a:bodyPr wrap="square" rtlCol="0">
            <a:spAutoFit/>
          </a:bodyPr>
          <a:lstStyle/>
          <a:p>
            <a:pPr>
              <a:spcAft>
                <a:spcPts val="600"/>
              </a:spcAft>
            </a:pPr>
            <a:r>
              <a:rPr lang="en-US" sz="2300" dirty="0">
                <a:solidFill>
                  <a:schemeClr val="bg1"/>
                </a:solidFill>
              </a:rPr>
              <a:t>Each Saturday, the </a:t>
            </a:r>
            <a:r>
              <a:rPr lang="en-US" sz="2300" b="1" dirty="0">
                <a:solidFill>
                  <a:schemeClr val="bg1"/>
                </a:solidFill>
              </a:rPr>
              <a:t>Volunteer Income Tax Assistance (VITA) </a:t>
            </a:r>
            <a:r>
              <a:rPr lang="en-US" sz="2300" dirty="0">
                <a:solidFill>
                  <a:schemeClr val="bg1"/>
                </a:solidFill>
              </a:rPr>
              <a:t>program has been offering </a:t>
            </a:r>
            <a:r>
              <a:rPr lang="en-US" sz="2300" b="1" i="1" dirty="0">
                <a:solidFill>
                  <a:schemeClr val="bg1"/>
                </a:solidFill>
              </a:rPr>
              <a:t>free tax preparation services </a:t>
            </a:r>
            <a:r>
              <a:rPr lang="en-US" sz="2300" dirty="0">
                <a:solidFill>
                  <a:schemeClr val="bg1"/>
                </a:solidFill>
              </a:rPr>
              <a:t>to qualified low- to mid-income individuals, and those with disabilities or limited English-speaking skills.  </a:t>
            </a:r>
          </a:p>
          <a:p>
            <a:pPr marL="342900" indent="-342900">
              <a:spcAft>
                <a:spcPts val="300"/>
              </a:spcAft>
              <a:buFont typeface="Wingdings" panose="05000000000000000000" pitchFamily="2" charset="2"/>
              <a:buChar char="Ø"/>
            </a:pPr>
            <a:r>
              <a:rPr lang="en-US" sz="2200" b="1" dirty="0">
                <a:solidFill>
                  <a:schemeClr val="bg1"/>
                </a:solidFill>
              </a:rPr>
              <a:t>April 13</a:t>
            </a:r>
            <a:r>
              <a:rPr lang="en-US" sz="2200" b="1" baseline="30000" dirty="0">
                <a:solidFill>
                  <a:schemeClr val="bg1"/>
                </a:solidFill>
              </a:rPr>
              <a:t>th</a:t>
            </a:r>
            <a:r>
              <a:rPr lang="en-US" sz="2200" b="1" dirty="0">
                <a:solidFill>
                  <a:schemeClr val="bg1"/>
                </a:solidFill>
              </a:rPr>
              <a:t> </a:t>
            </a:r>
            <a:r>
              <a:rPr lang="en-US" sz="2200" dirty="0">
                <a:solidFill>
                  <a:schemeClr val="bg1"/>
                </a:solidFill>
              </a:rPr>
              <a:t>will be the last </a:t>
            </a:r>
            <a:r>
              <a:rPr lang="en-US" sz="2200" b="1" dirty="0">
                <a:solidFill>
                  <a:schemeClr val="bg1"/>
                </a:solidFill>
              </a:rPr>
              <a:t>Saturday</a:t>
            </a:r>
            <a:r>
              <a:rPr lang="en-US" sz="2200" dirty="0">
                <a:solidFill>
                  <a:schemeClr val="bg1"/>
                </a:solidFill>
              </a:rPr>
              <a:t> these services will be offered in</a:t>
            </a:r>
            <a:r>
              <a:rPr lang="en-US" sz="2200" b="1" dirty="0">
                <a:solidFill>
                  <a:schemeClr val="bg1"/>
                </a:solidFill>
              </a:rPr>
              <a:t> </a:t>
            </a:r>
            <a:r>
              <a:rPr lang="en-US" sz="2200" b="1" dirty="0" err="1">
                <a:solidFill>
                  <a:schemeClr val="bg1"/>
                </a:solidFill>
              </a:rPr>
              <a:t>Hasley</a:t>
            </a:r>
            <a:r>
              <a:rPr lang="en-US" sz="2200" b="1" dirty="0">
                <a:solidFill>
                  <a:schemeClr val="bg1"/>
                </a:solidFill>
              </a:rPr>
              <a:t> Hall 233 </a:t>
            </a:r>
            <a:r>
              <a:rPr lang="en-US" sz="2200" dirty="0">
                <a:solidFill>
                  <a:schemeClr val="bg1"/>
                </a:solidFill>
              </a:rPr>
              <a:t>and </a:t>
            </a:r>
            <a:r>
              <a:rPr lang="en-US" sz="2200" b="1" dirty="0">
                <a:solidFill>
                  <a:schemeClr val="bg1"/>
                </a:solidFill>
              </a:rPr>
              <a:t>234</a:t>
            </a:r>
            <a:r>
              <a:rPr lang="en-US" sz="2200" dirty="0">
                <a:solidFill>
                  <a:schemeClr val="bg1"/>
                </a:solidFill>
              </a:rPr>
              <a:t>.</a:t>
            </a:r>
          </a:p>
          <a:p>
            <a:pPr marL="342900" indent="-342900">
              <a:spcAft>
                <a:spcPts val="300"/>
              </a:spcAft>
              <a:buFont typeface="Wingdings" panose="05000000000000000000" pitchFamily="2" charset="2"/>
              <a:buChar char="Ø"/>
            </a:pPr>
            <a:r>
              <a:rPr lang="en-US" sz="2200" dirty="0">
                <a:solidFill>
                  <a:schemeClr val="bg1"/>
                </a:solidFill>
              </a:rPr>
              <a:t>The COC-VITA volunteer program is sponsored by the IRS and includes COC students from a wide range of academic disciplines and community members.</a:t>
            </a:r>
          </a:p>
          <a:p>
            <a:pPr marL="342900" indent="-342900">
              <a:spcAft>
                <a:spcPts val="300"/>
              </a:spcAft>
              <a:buFont typeface="Wingdings" panose="05000000000000000000" pitchFamily="2" charset="2"/>
              <a:buChar char="Ø"/>
            </a:pPr>
            <a:r>
              <a:rPr lang="en-US" sz="2200" dirty="0">
                <a:solidFill>
                  <a:schemeClr val="bg1"/>
                </a:solidFill>
              </a:rPr>
              <a:t>Volunteers work under the supervision of experienced tax practitioners to assist with quality review.</a:t>
            </a:r>
          </a:p>
          <a:p>
            <a:pPr marL="342900" indent="-342900">
              <a:buFont typeface="Wingdings" panose="05000000000000000000" pitchFamily="2" charset="2"/>
              <a:buChar char="Ø"/>
            </a:pPr>
            <a:r>
              <a:rPr lang="en-US" sz="2200" dirty="0">
                <a:solidFill>
                  <a:schemeClr val="bg1"/>
                </a:solidFill>
              </a:rPr>
              <a:t>For more information, please contact </a:t>
            </a:r>
            <a:r>
              <a:rPr lang="en-US" sz="2200" b="1" dirty="0">
                <a:solidFill>
                  <a:schemeClr val="bg1"/>
                </a:solidFill>
              </a:rPr>
              <a:t>Ali Naddafpour </a:t>
            </a:r>
            <a:r>
              <a:rPr lang="en-US" sz="2200" dirty="0">
                <a:solidFill>
                  <a:schemeClr val="bg1"/>
                </a:solidFill>
              </a:rPr>
              <a:t>at </a:t>
            </a:r>
            <a:r>
              <a:rPr lang="en-US" sz="2200" b="1" dirty="0">
                <a:solidFill>
                  <a:schemeClr val="bg1"/>
                </a:solidFill>
              </a:rPr>
              <a:t>(661) 362-3330 </a:t>
            </a:r>
            <a:r>
              <a:rPr lang="en-US" sz="2200" dirty="0">
                <a:solidFill>
                  <a:schemeClr val="bg1"/>
                </a:solidFill>
              </a:rPr>
              <a:t>or </a:t>
            </a:r>
            <a:r>
              <a:rPr lang="en-US" sz="2200" b="1" dirty="0">
                <a:solidFill>
                  <a:schemeClr val="bg1"/>
                </a:solidFill>
              </a:rPr>
              <a:t>cocvita@canyons.edu</a:t>
            </a:r>
            <a:r>
              <a:rPr lang="en-US" sz="2200" dirty="0">
                <a:solidFill>
                  <a:schemeClr val="bg1"/>
                </a:solidFill>
              </a:rPr>
              <a:t>.</a:t>
            </a:r>
          </a:p>
        </p:txBody>
      </p:sp>
      <p:pic>
        <p:nvPicPr>
          <p:cNvPr id="3" name="Picture 2">
            <a:extLst>
              <a:ext uri="{FF2B5EF4-FFF2-40B4-BE49-F238E27FC236}">
                <a16:creationId xmlns:a16="http://schemas.microsoft.com/office/drawing/2014/main" id="{C006581D-25FA-497B-B955-94DF51C4B248}"/>
              </a:ext>
            </a:extLst>
          </p:cNvPr>
          <p:cNvPicPr>
            <a:picLocks noChangeAspect="1"/>
          </p:cNvPicPr>
          <p:nvPr/>
        </p:nvPicPr>
        <p:blipFill>
          <a:blip r:embed="rId4"/>
          <a:stretch>
            <a:fillRect/>
          </a:stretch>
        </p:blipFill>
        <p:spPr>
          <a:xfrm>
            <a:off x="5394371" y="0"/>
            <a:ext cx="6797629" cy="2267909"/>
          </a:xfrm>
          <a:prstGeom prst="rect">
            <a:avLst/>
          </a:prstGeom>
        </p:spPr>
      </p:pic>
    </p:spTree>
    <p:extLst>
      <p:ext uri="{BB962C8B-B14F-4D97-AF65-F5344CB8AC3E}">
        <p14:creationId xmlns:p14="http://schemas.microsoft.com/office/powerpoint/2010/main" val="56722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1999"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New Life-Long Learning Program </a:t>
            </a:r>
          </a:p>
        </p:txBody>
      </p:sp>
      <p:sp>
        <p:nvSpPr>
          <p:cNvPr id="9" name="TextBox 8">
            <a:extLst>
              <a:ext uri="{FF2B5EF4-FFF2-40B4-BE49-F238E27FC236}">
                <a16:creationId xmlns:a16="http://schemas.microsoft.com/office/drawing/2014/main" id="{4578DAAD-4FBD-4A3E-8A74-6BA69EC67850}"/>
              </a:ext>
            </a:extLst>
          </p:cNvPr>
          <p:cNvSpPr txBox="1"/>
          <p:nvPr/>
        </p:nvSpPr>
        <p:spPr>
          <a:xfrm>
            <a:off x="495167" y="1533465"/>
            <a:ext cx="10515600" cy="5324535"/>
          </a:xfrm>
          <a:prstGeom prst="rect">
            <a:avLst/>
          </a:prstGeom>
          <a:noFill/>
        </p:spPr>
        <p:txBody>
          <a:bodyPr wrap="square" rtlCol="0">
            <a:spAutoFit/>
          </a:bodyPr>
          <a:lstStyle/>
          <a:p>
            <a:pPr>
              <a:spcAft>
                <a:spcPts val="600"/>
              </a:spcAft>
            </a:pPr>
            <a:r>
              <a:rPr lang="en-US" sz="2300" dirty="0">
                <a:solidFill>
                  <a:schemeClr val="bg1"/>
                </a:solidFill>
              </a:rPr>
              <a:t>COC will be launching a new community outreach opportunity – </a:t>
            </a:r>
            <a:r>
              <a:rPr lang="en-US" sz="2300" b="1" dirty="0">
                <a:solidFill>
                  <a:schemeClr val="bg1"/>
                </a:solidFill>
              </a:rPr>
              <a:t>Canyons Emeritus and Life-Long Learning Opportunities Program (CELLO)</a:t>
            </a:r>
            <a:r>
              <a:rPr lang="en-US" sz="2300" dirty="0">
                <a:solidFill>
                  <a:schemeClr val="bg1"/>
                </a:solidFill>
              </a:rPr>
              <a:t>.  </a:t>
            </a:r>
          </a:p>
          <a:p>
            <a:pPr marL="342900" indent="-342900">
              <a:spcAft>
                <a:spcPts val="300"/>
              </a:spcAft>
              <a:buFont typeface="Wingdings" panose="05000000000000000000" pitchFamily="2" charset="2"/>
              <a:buChar char="Ø"/>
            </a:pPr>
            <a:r>
              <a:rPr lang="en-US" sz="2200" dirty="0">
                <a:solidFill>
                  <a:schemeClr val="bg1"/>
                </a:solidFill>
              </a:rPr>
              <a:t>CELLO will offer comprehensive programming to involve experienced SCV community members in our campus community.</a:t>
            </a:r>
          </a:p>
          <a:p>
            <a:pPr marL="342900" indent="-342900">
              <a:spcAft>
                <a:spcPts val="300"/>
              </a:spcAft>
              <a:buFont typeface="Wingdings" panose="05000000000000000000" pitchFamily="2" charset="2"/>
              <a:buChar char="Ø"/>
            </a:pPr>
            <a:r>
              <a:rPr lang="en-US" sz="2200" dirty="0">
                <a:solidFill>
                  <a:schemeClr val="bg1"/>
                </a:solidFill>
              </a:rPr>
              <a:t>In addition to our 180 non-credit, free classes CELLO will provide:</a:t>
            </a:r>
          </a:p>
          <a:p>
            <a:pPr marL="800100" lvl="1" indent="-342900">
              <a:spcAft>
                <a:spcPts val="300"/>
              </a:spcAft>
              <a:buFont typeface="Courier New" panose="02070309020205020404" pitchFamily="49" charset="0"/>
              <a:buChar char="o"/>
            </a:pPr>
            <a:r>
              <a:rPr lang="en-US" sz="2200" dirty="0">
                <a:solidFill>
                  <a:schemeClr val="bg1"/>
                </a:solidFill>
              </a:rPr>
              <a:t>Visiting local museums and parks guided by our expert educators</a:t>
            </a:r>
          </a:p>
          <a:p>
            <a:pPr marL="800100" lvl="1" indent="-342900">
              <a:spcAft>
                <a:spcPts val="300"/>
              </a:spcAft>
              <a:buFont typeface="Courier New" panose="02070309020205020404" pitchFamily="49" charset="0"/>
              <a:buChar char="o"/>
            </a:pPr>
            <a:r>
              <a:rPr lang="en-US" sz="2200" dirty="0">
                <a:solidFill>
                  <a:schemeClr val="bg1"/>
                </a:solidFill>
              </a:rPr>
              <a:t>Participating as a student mentor</a:t>
            </a:r>
          </a:p>
          <a:p>
            <a:pPr marL="800100" lvl="1" indent="-342900">
              <a:spcAft>
                <a:spcPts val="300"/>
              </a:spcAft>
              <a:buFont typeface="Courier New" panose="02070309020205020404" pitchFamily="49" charset="0"/>
              <a:buChar char="o"/>
            </a:pPr>
            <a:r>
              <a:rPr lang="en-US" sz="2200" dirty="0">
                <a:solidFill>
                  <a:schemeClr val="bg1"/>
                </a:solidFill>
              </a:rPr>
              <a:t>Serving as a tutor</a:t>
            </a:r>
          </a:p>
          <a:p>
            <a:pPr marL="800100" lvl="1" indent="-342900">
              <a:spcAft>
                <a:spcPts val="300"/>
              </a:spcAft>
              <a:buFont typeface="Courier New" panose="02070309020205020404" pitchFamily="49" charset="0"/>
              <a:buChar char="o"/>
            </a:pPr>
            <a:r>
              <a:rPr lang="en-US" sz="2200" dirty="0">
                <a:solidFill>
                  <a:schemeClr val="bg1"/>
                </a:solidFill>
              </a:rPr>
              <a:t>Joining a choral group</a:t>
            </a:r>
          </a:p>
          <a:p>
            <a:pPr marL="800100" lvl="1" indent="-342900">
              <a:spcAft>
                <a:spcPts val="300"/>
              </a:spcAft>
              <a:buFont typeface="Courier New" panose="02070309020205020404" pitchFamily="49" charset="0"/>
              <a:buChar char="o"/>
            </a:pPr>
            <a:r>
              <a:rPr lang="en-US" sz="2200" dirty="0">
                <a:solidFill>
                  <a:schemeClr val="bg1"/>
                </a:solidFill>
              </a:rPr>
              <a:t>Leading events like book clubs and movie nights</a:t>
            </a:r>
          </a:p>
          <a:p>
            <a:pPr marL="800100" lvl="1" indent="-342900">
              <a:spcAft>
                <a:spcPts val="300"/>
              </a:spcAft>
              <a:buFont typeface="Courier New" panose="02070309020205020404" pitchFamily="49" charset="0"/>
              <a:buChar char="o"/>
            </a:pPr>
            <a:r>
              <a:rPr lang="en-US" sz="2200" dirty="0">
                <a:solidFill>
                  <a:schemeClr val="bg1"/>
                </a:solidFill>
              </a:rPr>
              <a:t>Dancing at social events </a:t>
            </a:r>
          </a:p>
          <a:p>
            <a:pPr marL="800100" lvl="1" indent="-342900">
              <a:spcAft>
                <a:spcPts val="300"/>
              </a:spcAft>
              <a:buFont typeface="Courier New" panose="02070309020205020404" pitchFamily="49" charset="0"/>
              <a:buChar char="o"/>
            </a:pPr>
            <a:r>
              <a:rPr lang="en-US" sz="2200" dirty="0">
                <a:solidFill>
                  <a:schemeClr val="bg1"/>
                </a:solidFill>
              </a:rPr>
              <a:t>Volunteering at our campus events like job fairs and graduation ceremonies</a:t>
            </a:r>
          </a:p>
          <a:p>
            <a:pPr marL="800100" lvl="1" indent="-342900">
              <a:spcAft>
                <a:spcPts val="300"/>
              </a:spcAft>
              <a:buFont typeface="Courier New" panose="02070309020205020404" pitchFamily="49" charset="0"/>
              <a:buChar char="o"/>
            </a:pPr>
            <a:r>
              <a:rPr lang="en-US" sz="2200" dirty="0">
                <a:solidFill>
                  <a:schemeClr val="bg1"/>
                </a:solidFill>
              </a:rPr>
              <a:t>The opportunities are endless to be involved, engaged and inspired!</a:t>
            </a:r>
          </a:p>
          <a:p>
            <a:pPr marL="342900" indent="-342900">
              <a:spcAft>
                <a:spcPts val="300"/>
              </a:spcAft>
              <a:buFont typeface="Wingdings" panose="05000000000000000000" pitchFamily="2" charset="2"/>
              <a:buChar char="Ø"/>
            </a:pPr>
            <a:endParaRPr lang="en-US" sz="2200" dirty="0">
              <a:solidFill>
                <a:schemeClr val="bg1"/>
              </a:solidFill>
            </a:endParaRPr>
          </a:p>
        </p:txBody>
      </p:sp>
    </p:spTree>
    <p:extLst>
      <p:ext uri="{BB962C8B-B14F-4D97-AF65-F5344CB8AC3E}">
        <p14:creationId xmlns:p14="http://schemas.microsoft.com/office/powerpoint/2010/main" val="1335563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952"/>
            <a:ext cx="12192000" cy="6858000"/>
          </a:xfrm>
          <a:prstGeom prst="rect">
            <a:avLst/>
          </a:prstGeom>
        </p:spPr>
      </p:pic>
      <p:sp>
        <p:nvSpPr>
          <p:cNvPr id="4" name="Date Placeholder 3"/>
          <p:cNvSpPr>
            <a:spLocks noGrp="1"/>
          </p:cNvSpPr>
          <p:nvPr>
            <p:ph type="dt" sz="half" idx="10"/>
          </p:nvPr>
        </p:nvSpPr>
        <p:spPr/>
        <p:txBody>
          <a:bodyPr/>
          <a:lstStyle/>
          <a:p>
            <a:r>
              <a:rPr lang="en-US" dirty="0"/>
              <a:t>7/7/2021</a:t>
            </a:r>
          </a:p>
        </p:txBody>
      </p:sp>
      <p:sp>
        <p:nvSpPr>
          <p:cNvPr id="6" name="Footer Placeholder 5"/>
          <p:cNvSpPr>
            <a:spLocks noGrp="1"/>
          </p:cNvSpPr>
          <p:nvPr>
            <p:ph type="ftr" sz="quarter" idx="11"/>
          </p:nvPr>
        </p:nvSpPr>
        <p:spPr/>
        <p:txBody>
          <a:bodyPr/>
          <a:lstStyle/>
          <a:p>
            <a:r>
              <a:rPr lang="en-US" dirty="0"/>
              <a:t>BOT Chancellor’s Report</a:t>
            </a:r>
          </a:p>
        </p:txBody>
      </p:sp>
      <p:sp>
        <p:nvSpPr>
          <p:cNvPr id="7" name="Slide Number Placeholder 6"/>
          <p:cNvSpPr>
            <a:spLocks noGrp="1"/>
          </p:cNvSpPr>
          <p:nvPr>
            <p:ph type="sldNum" sz="quarter" idx="12"/>
          </p:nvPr>
        </p:nvSpPr>
        <p:spPr/>
        <p:txBody>
          <a:bodyPr/>
          <a:lstStyle/>
          <a:p>
            <a:fld id="{90D7E843-1787-4205-9F70-5CA751DF39EC}" type="slidenum">
              <a:rPr lang="en-US" smtClean="0"/>
              <a:t>28</a:t>
            </a:fld>
            <a:endParaRPr lang="en-US" dirty="0"/>
          </a:p>
        </p:txBody>
      </p:sp>
      <p:pic>
        <p:nvPicPr>
          <p:cNvPr id="8" name="Picture 7"/>
          <p:cNvPicPr>
            <a:picLocks noChangeAspect="1"/>
          </p:cNvPicPr>
          <p:nvPr/>
        </p:nvPicPr>
        <p:blipFill>
          <a:blip r:embed="rId3"/>
          <a:stretch>
            <a:fillRect/>
          </a:stretch>
        </p:blipFill>
        <p:spPr>
          <a:xfrm>
            <a:off x="6179500" y="1630377"/>
            <a:ext cx="5174300" cy="1792671"/>
          </a:xfrm>
          <a:prstGeom prst="rect">
            <a:avLst/>
          </a:prstGeom>
        </p:spPr>
      </p:pic>
    </p:spTree>
    <p:extLst>
      <p:ext uri="{BB962C8B-B14F-4D97-AF65-F5344CB8AC3E}">
        <p14:creationId xmlns:p14="http://schemas.microsoft.com/office/powerpoint/2010/main" val="3495572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Spring Star Party - April 12</a:t>
            </a:r>
          </a:p>
        </p:txBody>
      </p:sp>
      <p:sp>
        <p:nvSpPr>
          <p:cNvPr id="6" name="TextBox 5">
            <a:extLst>
              <a:ext uri="{FF2B5EF4-FFF2-40B4-BE49-F238E27FC236}">
                <a16:creationId xmlns:a16="http://schemas.microsoft.com/office/drawing/2014/main" id="{10B0E4BC-98DE-4410-9E81-51CB12A8232F}"/>
              </a:ext>
            </a:extLst>
          </p:cNvPr>
          <p:cNvSpPr txBox="1"/>
          <p:nvPr/>
        </p:nvSpPr>
        <p:spPr>
          <a:xfrm>
            <a:off x="412534" y="1944861"/>
            <a:ext cx="5871307" cy="3354765"/>
          </a:xfrm>
          <a:prstGeom prst="rect">
            <a:avLst/>
          </a:prstGeom>
          <a:noFill/>
        </p:spPr>
        <p:txBody>
          <a:bodyPr wrap="square" rtlCol="0">
            <a:spAutoFit/>
          </a:bodyPr>
          <a:lstStyle/>
          <a:p>
            <a:pPr>
              <a:spcAft>
                <a:spcPts val="1200"/>
              </a:spcAft>
            </a:pPr>
            <a:r>
              <a:rPr lang="en-US" sz="2400" dirty="0">
                <a:solidFill>
                  <a:schemeClr val="bg1"/>
                </a:solidFill>
              </a:rPr>
              <a:t>The Canyon Country campus presents its </a:t>
            </a:r>
            <a:r>
              <a:rPr lang="en-US" sz="2400" b="1" dirty="0">
                <a:solidFill>
                  <a:schemeClr val="bg1"/>
                </a:solidFill>
              </a:rPr>
              <a:t>Star Party and Science Showcase </a:t>
            </a:r>
            <a:r>
              <a:rPr lang="en-US" sz="2400" dirty="0">
                <a:solidFill>
                  <a:schemeClr val="bg1"/>
                </a:solidFill>
              </a:rPr>
              <a:t>on </a:t>
            </a:r>
            <a:r>
              <a:rPr lang="en-US" sz="2400" b="1" dirty="0">
                <a:solidFill>
                  <a:schemeClr val="bg1"/>
                </a:solidFill>
              </a:rPr>
              <a:t>Friday, April 12</a:t>
            </a:r>
            <a:r>
              <a:rPr lang="en-US" sz="2400" b="1" baseline="30000" dirty="0">
                <a:solidFill>
                  <a:schemeClr val="bg1"/>
                </a:solidFill>
              </a:rPr>
              <a:t>th</a:t>
            </a:r>
            <a:r>
              <a:rPr lang="en-US" sz="2400" i="1" dirty="0">
                <a:solidFill>
                  <a:schemeClr val="bg1"/>
                </a:solidFill>
              </a:rPr>
              <a:t>. </a:t>
            </a:r>
          </a:p>
          <a:p>
            <a:pPr marL="342900" indent="-342900">
              <a:spcAft>
                <a:spcPts val="1200"/>
              </a:spcAft>
              <a:buFont typeface="Wingdings" panose="05000000000000000000" pitchFamily="2" charset="2"/>
              <a:buChar char="Ø"/>
            </a:pPr>
            <a:r>
              <a:rPr lang="en-US" sz="2400" dirty="0">
                <a:solidFill>
                  <a:schemeClr val="bg1"/>
                </a:solidFill>
              </a:rPr>
              <a:t>The popular event, part of the Science Talks Series, will feature a guest speaker (TBA), telescopes to view the night sky, science presentations, and other activities.</a:t>
            </a:r>
          </a:p>
          <a:p>
            <a:pPr marL="342900" indent="-342900">
              <a:spcAft>
                <a:spcPts val="1200"/>
              </a:spcAft>
              <a:buFont typeface="Wingdings" panose="05000000000000000000" pitchFamily="2" charset="2"/>
              <a:buChar char="Ø"/>
            </a:pPr>
            <a:r>
              <a:rPr lang="en-US" sz="2400" dirty="0">
                <a:solidFill>
                  <a:schemeClr val="bg1"/>
                </a:solidFill>
              </a:rPr>
              <a:t>The free event is scheduled 6:30 to 10 p.m. </a:t>
            </a:r>
          </a:p>
        </p:txBody>
      </p:sp>
      <p:pic>
        <p:nvPicPr>
          <p:cNvPr id="3" name="Picture 2">
            <a:extLst>
              <a:ext uri="{FF2B5EF4-FFF2-40B4-BE49-F238E27FC236}">
                <a16:creationId xmlns:a16="http://schemas.microsoft.com/office/drawing/2014/main" id="{62BCDD3D-4E2B-4D47-86B8-13BDC96EA2F1}"/>
              </a:ext>
            </a:extLst>
          </p:cNvPr>
          <p:cNvPicPr>
            <a:picLocks noChangeAspect="1"/>
          </p:cNvPicPr>
          <p:nvPr/>
        </p:nvPicPr>
        <p:blipFill>
          <a:blip r:embed="rId4"/>
          <a:stretch>
            <a:fillRect/>
          </a:stretch>
        </p:blipFill>
        <p:spPr>
          <a:xfrm>
            <a:off x="6647707" y="1325562"/>
            <a:ext cx="5532437" cy="5532437"/>
          </a:xfrm>
          <a:prstGeom prst="rect">
            <a:avLst/>
          </a:prstGeom>
        </p:spPr>
      </p:pic>
    </p:spTree>
    <p:extLst>
      <p:ext uri="{BB962C8B-B14F-4D97-AF65-F5344CB8AC3E}">
        <p14:creationId xmlns:p14="http://schemas.microsoft.com/office/powerpoint/2010/main" val="2686589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Faculty Member Receives Top Honor</a:t>
            </a:r>
          </a:p>
        </p:txBody>
      </p:sp>
      <p:sp>
        <p:nvSpPr>
          <p:cNvPr id="6" name="TextBox 5">
            <a:extLst>
              <a:ext uri="{FF2B5EF4-FFF2-40B4-BE49-F238E27FC236}">
                <a16:creationId xmlns:a16="http://schemas.microsoft.com/office/drawing/2014/main" id="{10B0E4BC-98DE-4410-9E81-51CB12A8232F}"/>
              </a:ext>
            </a:extLst>
          </p:cNvPr>
          <p:cNvSpPr txBox="1"/>
          <p:nvPr/>
        </p:nvSpPr>
        <p:spPr>
          <a:xfrm>
            <a:off x="327980" y="1474958"/>
            <a:ext cx="6997854" cy="4878259"/>
          </a:xfrm>
          <a:prstGeom prst="rect">
            <a:avLst/>
          </a:prstGeom>
          <a:noFill/>
        </p:spPr>
        <p:txBody>
          <a:bodyPr wrap="square" rtlCol="0">
            <a:spAutoFit/>
          </a:bodyPr>
          <a:lstStyle/>
          <a:p>
            <a:pPr>
              <a:spcAft>
                <a:spcPts val="600"/>
              </a:spcAft>
            </a:pPr>
            <a:r>
              <a:rPr lang="en-US" sz="2200" b="1" dirty="0">
                <a:solidFill>
                  <a:schemeClr val="bg1"/>
                </a:solidFill>
              </a:rPr>
              <a:t>Patty Robinson</a:t>
            </a:r>
            <a:r>
              <a:rPr lang="en-US" sz="2200" dirty="0">
                <a:solidFill>
                  <a:schemeClr val="bg1"/>
                </a:solidFill>
              </a:rPr>
              <a:t>, along with colleague, </a:t>
            </a:r>
            <a:r>
              <a:rPr lang="en-US" sz="2200" b="1" dirty="0">
                <a:solidFill>
                  <a:schemeClr val="bg1"/>
                </a:solidFill>
              </a:rPr>
              <a:t>Kimberly Rosenfeld </a:t>
            </a:r>
            <a:r>
              <a:rPr lang="en-US" sz="2200" dirty="0">
                <a:solidFill>
                  <a:schemeClr val="bg1"/>
                </a:solidFill>
              </a:rPr>
              <a:t>from Cerritos College, gave a presentation on </a:t>
            </a:r>
            <a:r>
              <a:rPr lang="en-US" sz="2200" b="1" i="1" dirty="0">
                <a:solidFill>
                  <a:schemeClr val="bg1"/>
                </a:solidFill>
              </a:rPr>
              <a:t>Hidden Stewards of Democracy: Untapping the Strength of California’s Community Colleges to Advance Civic Equity Among the Nation’s Most Marginalized Students </a:t>
            </a:r>
            <a:r>
              <a:rPr lang="en-US" sz="2200" dirty="0">
                <a:solidFill>
                  <a:schemeClr val="bg1"/>
                </a:solidFill>
              </a:rPr>
              <a:t>at this year’s </a:t>
            </a:r>
            <a:r>
              <a:rPr lang="en-US" sz="2200" b="1" dirty="0">
                <a:solidFill>
                  <a:schemeClr val="bg1"/>
                </a:solidFill>
              </a:rPr>
              <a:t>American Association of Colleges and Universities </a:t>
            </a:r>
            <a:r>
              <a:rPr lang="en-US" sz="2200" dirty="0">
                <a:solidFill>
                  <a:schemeClr val="bg1"/>
                </a:solidFill>
              </a:rPr>
              <a:t>(</a:t>
            </a:r>
            <a:r>
              <a:rPr lang="en-US" sz="2200" b="1" dirty="0">
                <a:solidFill>
                  <a:schemeClr val="bg1"/>
                </a:solidFill>
              </a:rPr>
              <a:t>AAC&amp;C) Annual Meting, Jan. 17</a:t>
            </a:r>
            <a:r>
              <a:rPr lang="en-US" sz="2200" b="1" baseline="30000" dirty="0">
                <a:solidFill>
                  <a:schemeClr val="bg1"/>
                </a:solidFill>
              </a:rPr>
              <a:t>th</a:t>
            </a:r>
            <a:r>
              <a:rPr lang="en-US" sz="2200" b="1" dirty="0">
                <a:solidFill>
                  <a:schemeClr val="bg1"/>
                </a:solidFill>
              </a:rPr>
              <a:t>-19</a:t>
            </a:r>
            <a:r>
              <a:rPr lang="en-US" sz="2200" b="1" baseline="30000" dirty="0">
                <a:solidFill>
                  <a:schemeClr val="bg1"/>
                </a:solidFill>
              </a:rPr>
              <a:t>th</a:t>
            </a:r>
            <a:r>
              <a:rPr lang="en-US" sz="2200" b="1" dirty="0">
                <a:solidFill>
                  <a:schemeClr val="bg1"/>
                </a:solidFill>
              </a:rPr>
              <a:t> </a:t>
            </a:r>
            <a:r>
              <a:rPr lang="en-US" sz="2200" dirty="0">
                <a:solidFill>
                  <a:schemeClr val="bg1"/>
                </a:solidFill>
              </a:rPr>
              <a:t>in Washington DC. </a:t>
            </a:r>
          </a:p>
          <a:p>
            <a:pPr marL="342900" indent="-342900">
              <a:spcAft>
                <a:spcPts val="600"/>
              </a:spcAft>
              <a:buFont typeface="Wingdings" panose="05000000000000000000" pitchFamily="2" charset="2"/>
              <a:buChar char="Ø"/>
            </a:pPr>
            <a:r>
              <a:rPr lang="en-US" sz="2100" dirty="0">
                <a:solidFill>
                  <a:schemeClr val="bg1"/>
                </a:solidFill>
              </a:rPr>
              <a:t>Patty and Kimberly focused on the critical need for the nation’s community colleges, especially California’s community colleges, to return to their “</a:t>
            </a:r>
            <a:r>
              <a:rPr lang="en-US" sz="2100" b="1" dirty="0">
                <a:solidFill>
                  <a:schemeClr val="bg1"/>
                </a:solidFill>
              </a:rPr>
              <a:t>civic mission</a:t>
            </a:r>
            <a:r>
              <a:rPr lang="en-US" sz="2100" dirty="0">
                <a:solidFill>
                  <a:schemeClr val="bg1"/>
                </a:solidFill>
              </a:rPr>
              <a:t>” and to advance the principles of democracy through practices of liberal education. </a:t>
            </a:r>
          </a:p>
          <a:p>
            <a:pPr marL="342900" indent="-342900">
              <a:spcAft>
                <a:spcPts val="1200"/>
              </a:spcAft>
              <a:buFont typeface="Wingdings" panose="05000000000000000000" pitchFamily="2" charset="2"/>
              <a:buChar char="Ø"/>
            </a:pPr>
            <a:r>
              <a:rPr lang="en-US" sz="2100" dirty="0">
                <a:solidFill>
                  <a:schemeClr val="bg1"/>
                </a:solidFill>
              </a:rPr>
              <a:t>Practices accessible through transfer, career education, and co-curricular activities found throughout higher education.</a:t>
            </a:r>
          </a:p>
        </p:txBody>
      </p:sp>
      <p:pic>
        <p:nvPicPr>
          <p:cNvPr id="7" name="Picture 6">
            <a:extLst>
              <a:ext uri="{FF2B5EF4-FFF2-40B4-BE49-F238E27FC236}">
                <a16:creationId xmlns:a16="http://schemas.microsoft.com/office/drawing/2014/main" id="{1595EF48-6D2B-478F-A541-F64A3CD16BE3}"/>
              </a:ext>
            </a:extLst>
          </p:cNvPr>
          <p:cNvPicPr>
            <a:picLocks noChangeAspect="1"/>
          </p:cNvPicPr>
          <p:nvPr/>
        </p:nvPicPr>
        <p:blipFill>
          <a:blip r:embed="rId4"/>
          <a:stretch>
            <a:fillRect/>
          </a:stretch>
        </p:blipFill>
        <p:spPr>
          <a:xfrm>
            <a:off x="7473287" y="1325563"/>
            <a:ext cx="4718713" cy="2651990"/>
          </a:xfrm>
          <a:prstGeom prst="rect">
            <a:avLst/>
          </a:prstGeom>
        </p:spPr>
      </p:pic>
      <p:pic>
        <p:nvPicPr>
          <p:cNvPr id="8" name="Picture 7">
            <a:extLst>
              <a:ext uri="{FF2B5EF4-FFF2-40B4-BE49-F238E27FC236}">
                <a16:creationId xmlns:a16="http://schemas.microsoft.com/office/drawing/2014/main" id="{2041A9FF-C726-441B-9EDE-C2C3BF1D81F9}"/>
              </a:ext>
            </a:extLst>
          </p:cNvPr>
          <p:cNvPicPr>
            <a:picLocks noChangeAspect="1"/>
          </p:cNvPicPr>
          <p:nvPr/>
        </p:nvPicPr>
        <p:blipFill>
          <a:blip r:embed="rId5"/>
          <a:stretch>
            <a:fillRect/>
          </a:stretch>
        </p:blipFill>
        <p:spPr>
          <a:xfrm>
            <a:off x="8523986" y="3989301"/>
            <a:ext cx="3139712" cy="2944623"/>
          </a:xfrm>
          <a:prstGeom prst="rect">
            <a:avLst/>
          </a:prstGeom>
        </p:spPr>
      </p:pic>
    </p:spTree>
    <p:extLst>
      <p:ext uri="{BB962C8B-B14F-4D97-AF65-F5344CB8AC3E}">
        <p14:creationId xmlns:p14="http://schemas.microsoft.com/office/powerpoint/2010/main" val="3081934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A Day for Children</a:t>
            </a:r>
          </a:p>
        </p:txBody>
      </p:sp>
      <p:sp>
        <p:nvSpPr>
          <p:cNvPr id="6" name="TextBox 5">
            <a:extLst>
              <a:ext uri="{FF2B5EF4-FFF2-40B4-BE49-F238E27FC236}">
                <a16:creationId xmlns:a16="http://schemas.microsoft.com/office/drawing/2014/main" id="{10B0E4BC-98DE-4410-9E81-51CB12A8232F}"/>
              </a:ext>
            </a:extLst>
          </p:cNvPr>
          <p:cNvSpPr txBox="1"/>
          <p:nvPr/>
        </p:nvSpPr>
        <p:spPr>
          <a:xfrm>
            <a:off x="630360" y="4154750"/>
            <a:ext cx="11451771" cy="1969770"/>
          </a:xfrm>
          <a:prstGeom prst="rect">
            <a:avLst/>
          </a:prstGeom>
          <a:noFill/>
        </p:spPr>
        <p:txBody>
          <a:bodyPr wrap="square" rtlCol="0">
            <a:spAutoFit/>
          </a:bodyPr>
          <a:lstStyle/>
          <a:p>
            <a:pPr>
              <a:spcAft>
                <a:spcPts val="1200"/>
              </a:spcAft>
            </a:pPr>
            <a:r>
              <a:rPr lang="en-US" sz="2300" dirty="0">
                <a:solidFill>
                  <a:schemeClr val="bg1"/>
                </a:solidFill>
              </a:rPr>
              <a:t>The Department of Early Childhood Education invites you and your children to celebrate the </a:t>
            </a:r>
            <a:r>
              <a:rPr lang="en-US" sz="2300" b="1" dirty="0">
                <a:solidFill>
                  <a:schemeClr val="bg1"/>
                </a:solidFill>
              </a:rPr>
              <a:t>Week of the Young Child </a:t>
            </a:r>
            <a:r>
              <a:rPr lang="en-US" sz="2300" dirty="0">
                <a:solidFill>
                  <a:schemeClr val="bg1"/>
                </a:solidFill>
              </a:rPr>
              <a:t>with a </a:t>
            </a:r>
            <a:r>
              <a:rPr lang="en-US" sz="2300" b="1" i="1" dirty="0">
                <a:solidFill>
                  <a:schemeClr val="bg1"/>
                </a:solidFill>
              </a:rPr>
              <a:t>Play Day </a:t>
            </a:r>
            <a:r>
              <a:rPr lang="en-US" sz="2300" dirty="0">
                <a:solidFill>
                  <a:schemeClr val="bg1"/>
                </a:solidFill>
              </a:rPr>
              <a:t>on </a:t>
            </a:r>
            <a:r>
              <a:rPr lang="en-US" sz="2300" b="1" dirty="0">
                <a:solidFill>
                  <a:schemeClr val="bg1"/>
                </a:solidFill>
              </a:rPr>
              <a:t>Saturday, April 13</a:t>
            </a:r>
            <a:r>
              <a:rPr lang="en-US" sz="2300" b="1" baseline="30000" dirty="0">
                <a:solidFill>
                  <a:schemeClr val="bg1"/>
                </a:solidFill>
              </a:rPr>
              <a:t>th</a:t>
            </a:r>
            <a:r>
              <a:rPr lang="en-US" sz="2300" dirty="0">
                <a:solidFill>
                  <a:schemeClr val="bg1"/>
                </a:solidFill>
              </a:rPr>
              <a:t>.  </a:t>
            </a:r>
          </a:p>
          <a:p>
            <a:pPr marL="342900" indent="-342900">
              <a:buFont typeface="Wingdings" panose="05000000000000000000" pitchFamily="2" charset="2"/>
              <a:buChar char="Ø"/>
            </a:pPr>
            <a:r>
              <a:rPr lang="en-US" sz="2200" dirty="0">
                <a:solidFill>
                  <a:schemeClr val="bg1"/>
                </a:solidFill>
              </a:rPr>
              <a:t>Scheduled 10 a.m. to 2 p.m. at the Valencia campus, the event will include a variety of games and activities.</a:t>
            </a:r>
          </a:p>
          <a:p>
            <a:pPr marL="342900" indent="-342900">
              <a:buFont typeface="Wingdings" panose="05000000000000000000" pitchFamily="2" charset="2"/>
              <a:buChar char="Ø"/>
            </a:pPr>
            <a:r>
              <a:rPr lang="en-US" sz="2200" dirty="0">
                <a:solidFill>
                  <a:schemeClr val="bg1"/>
                </a:solidFill>
              </a:rPr>
              <a:t>For more information, please contact Wendy Ruiz @ </a:t>
            </a:r>
            <a:r>
              <a:rPr lang="en-US" sz="2200" b="1" dirty="0">
                <a:solidFill>
                  <a:schemeClr val="bg1"/>
                </a:solidFill>
              </a:rPr>
              <a:t>wendy.ruiz@canyons.edu</a:t>
            </a:r>
            <a:r>
              <a:rPr lang="en-US" sz="2200" dirty="0">
                <a:solidFill>
                  <a:schemeClr val="bg1"/>
                </a:solidFill>
              </a:rPr>
              <a:t>.</a:t>
            </a:r>
          </a:p>
        </p:txBody>
      </p:sp>
      <p:pic>
        <p:nvPicPr>
          <p:cNvPr id="7" name="Picture 6">
            <a:extLst>
              <a:ext uri="{FF2B5EF4-FFF2-40B4-BE49-F238E27FC236}">
                <a16:creationId xmlns:a16="http://schemas.microsoft.com/office/drawing/2014/main" id="{CDF074CA-A8BD-4E46-8D6E-64D30BB963E7}"/>
              </a:ext>
            </a:extLst>
          </p:cNvPr>
          <p:cNvPicPr>
            <a:picLocks noChangeAspect="1"/>
          </p:cNvPicPr>
          <p:nvPr/>
        </p:nvPicPr>
        <p:blipFill>
          <a:blip r:embed="rId4"/>
          <a:stretch>
            <a:fillRect/>
          </a:stretch>
        </p:blipFill>
        <p:spPr>
          <a:xfrm>
            <a:off x="2950120" y="1325563"/>
            <a:ext cx="6291759" cy="2100939"/>
          </a:xfrm>
          <a:prstGeom prst="rect">
            <a:avLst/>
          </a:prstGeom>
        </p:spPr>
      </p:pic>
      <p:pic>
        <p:nvPicPr>
          <p:cNvPr id="8" name="Picture 7">
            <a:extLst>
              <a:ext uri="{FF2B5EF4-FFF2-40B4-BE49-F238E27FC236}">
                <a16:creationId xmlns:a16="http://schemas.microsoft.com/office/drawing/2014/main" id="{8D6A720D-939A-4FB3-9EE4-02E90F95CF62}"/>
              </a:ext>
            </a:extLst>
          </p:cNvPr>
          <p:cNvPicPr>
            <a:picLocks noChangeAspect="1"/>
          </p:cNvPicPr>
          <p:nvPr/>
        </p:nvPicPr>
        <p:blipFill>
          <a:blip r:embed="rId5"/>
          <a:stretch>
            <a:fillRect/>
          </a:stretch>
        </p:blipFill>
        <p:spPr>
          <a:xfrm>
            <a:off x="120502" y="40562"/>
            <a:ext cx="2664183" cy="1999661"/>
          </a:xfrm>
          <a:prstGeom prst="rect">
            <a:avLst/>
          </a:prstGeom>
        </p:spPr>
      </p:pic>
      <p:pic>
        <p:nvPicPr>
          <p:cNvPr id="9" name="Picture 8">
            <a:extLst>
              <a:ext uri="{FF2B5EF4-FFF2-40B4-BE49-F238E27FC236}">
                <a16:creationId xmlns:a16="http://schemas.microsoft.com/office/drawing/2014/main" id="{425C694A-0DE9-46AD-A16F-A8730051EC67}"/>
              </a:ext>
            </a:extLst>
          </p:cNvPr>
          <p:cNvPicPr>
            <a:picLocks noChangeAspect="1"/>
          </p:cNvPicPr>
          <p:nvPr/>
        </p:nvPicPr>
        <p:blipFill>
          <a:blip r:embed="rId6"/>
          <a:stretch>
            <a:fillRect/>
          </a:stretch>
        </p:blipFill>
        <p:spPr>
          <a:xfrm>
            <a:off x="9704369" y="240068"/>
            <a:ext cx="1932599" cy="2572735"/>
          </a:xfrm>
          <a:prstGeom prst="rect">
            <a:avLst/>
          </a:prstGeom>
        </p:spPr>
      </p:pic>
      <p:pic>
        <p:nvPicPr>
          <p:cNvPr id="10" name="Picture 9">
            <a:extLst>
              <a:ext uri="{FF2B5EF4-FFF2-40B4-BE49-F238E27FC236}">
                <a16:creationId xmlns:a16="http://schemas.microsoft.com/office/drawing/2014/main" id="{B0A20782-1687-45DC-A680-F6B1BE9866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5032" y="2264470"/>
            <a:ext cx="2229653" cy="1667555"/>
          </a:xfrm>
          <a:prstGeom prst="rect">
            <a:avLst/>
          </a:prstGeom>
        </p:spPr>
      </p:pic>
    </p:spTree>
    <p:extLst>
      <p:ext uri="{BB962C8B-B14F-4D97-AF65-F5344CB8AC3E}">
        <p14:creationId xmlns:p14="http://schemas.microsoft.com/office/powerpoint/2010/main" val="3647131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Silver Spur</a:t>
            </a:r>
          </a:p>
        </p:txBody>
      </p:sp>
      <p:sp>
        <p:nvSpPr>
          <p:cNvPr id="6" name="TextBox 5">
            <a:extLst>
              <a:ext uri="{FF2B5EF4-FFF2-40B4-BE49-F238E27FC236}">
                <a16:creationId xmlns:a16="http://schemas.microsoft.com/office/drawing/2014/main" id="{10B0E4BC-98DE-4410-9E81-51CB12A8232F}"/>
              </a:ext>
            </a:extLst>
          </p:cNvPr>
          <p:cNvSpPr txBox="1"/>
          <p:nvPr/>
        </p:nvSpPr>
        <p:spPr>
          <a:xfrm>
            <a:off x="587829" y="4184551"/>
            <a:ext cx="11451771" cy="2308324"/>
          </a:xfrm>
          <a:prstGeom prst="rect">
            <a:avLst/>
          </a:prstGeom>
          <a:noFill/>
        </p:spPr>
        <p:txBody>
          <a:bodyPr wrap="square" rtlCol="0">
            <a:spAutoFit/>
          </a:bodyPr>
          <a:lstStyle/>
          <a:p>
            <a:pPr>
              <a:spcAft>
                <a:spcPts val="1200"/>
              </a:spcAft>
            </a:pPr>
            <a:r>
              <a:rPr lang="en-US" sz="2300" dirty="0">
                <a:solidFill>
                  <a:schemeClr val="bg1"/>
                </a:solidFill>
              </a:rPr>
              <a:t>The College of the Canyons Foundation will honor </a:t>
            </a:r>
            <a:r>
              <a:rPr lang="en-US" sz="2300" b="1" dirty="0">
                <a:solidFill>
                  <a:schemeClr val="bg1"/>
                </a:solidFill>
              </a:rPr>
              <a:t>Steve Corn </a:t>
            </a:r>
            <a:r>
              <a:rPr lang="en-US" sz="2300" dirty="0">
                <a:solidFill>
                  <a:schemeClr val="bg1"/>
                </a:solidFill>
              </a:rPr>
              <a:t>with the </a:t>
            </a:r>
            <a:r>
              <a:rPr lang="en-US" sz="2300" b="1" i="1" dirty="0">
                <a:solidFill>
                  <a:schemeClr val="bg1"/>
                </a:solidFill>
              </a:rPr>
              <a:t>Silver Spur Award for Community Service</a:t>
            </a:r>
            <a:r>
              <a:rPr lang="en-US" sz="2300" dirty="0">
                <a:solidFill>
                  <a:schemeClr val="bg1"/>
                </a:solidFill>
              </a:rPr>
              <a:t> in recognition of his longtime college support and community service.  </a:t>
            </a:r>
          </a:p>
          <a:p>
            <a:pPr marL="342900" indent="-342900">
              <a:buFont typeface="Wingdings" panose="05000000000000000000" pitchFamily="2" charset="2"/>
              <a:buChar char="Ø"/>
            </a:pPr>
            <a:r>
              <a:rPr lang="en-US" sz="2200" dirty="0">
                <a:solidFill>
                  <a:schemeClr val="bg1"/>
                </a:solidFill>
              </a:rPr>
              <a:t>The </a:t>
            </a:r>
            <a:r>
              <a:rPr lang="en-US" sz="2200" b="1" i="1" dirty="0">
                <a:solidFill>
                  <a:schemeClr val="bg1"/>
                </a:solidFill>
              </a:rPr>
              <a:t>32</a:t>
            </a:r>
            <a:r>
              <a:rPr lang="en-US" sz="2200" b="1" i="1" baseline="30000" dirty="0">
                <a:solidFill>
                  <a:schemeClr val="bg1"/>
                </a:solidFill>
              </a:rPr>
              <a:t>nd</a:t>
            </a:r>
            <a:r>
              <a:rPr lang="en-US" sz="2200" b="1" i="1" dirty="0">
                <a:solidFill>
                  <a:schemeClr val="bg1"/>
                </a:solidFill>
              </a:rPr>
              <a:t> Annual Silver Spur Celebration </a:t>
            </a:r>
            <a:r>
              <a:rPr lang="en-US" sz="2200" dirty="0">
                <a:solidFill>
                  <a:schemeClr val="bg1"/>
                </a:solidFill>
              </a:rPr>
              <a:t>is scheduled </a:t>
            </a:r>
            <a:r>
              <a:rPr lang="en-US" sz="2200" b="1" dirty="0">
                <a:solidFill>
                  <a:schemeClr val="bg1"/>
                </a:solidFill>
              </a:rPr>
              <a:t>Saturday, April 13</a:t>
            </a:r>
            <a:r>
              <a:rPr lang="en-US" sz="2200" b="1" baseline="30000" dirty="0">
                <a:solidFill>
                  <a:schemeClr val="bg1"/>
                </a:solidFill>
              </a:rPr>
              <a:t>th</a:t>
            </a:r>
            <a:r>
              <a:rPr lang="en-US" sz="2200" b="1" dirty="0">
                <a:solidFill>
                  <a:schemeClr val="bg1"/>
                </a:solidFill>
              </a:rPr>
              <a:t> </a:t>
            </a:r>
            <a:r>
              <a:rPr lang="en-US" sz="2200" dirty="0">
                <a:solidFill>
                  <a:schemeClr val="bg1"/>
                </a:solidFill>
              </a:rPr>
              <a:t>at </a:t>
            </a:r>
            <a:r>
              <a:rPr lang="en-US" sz="2200" b="1" dirty="0">
                <a:solidFill>
                  <a:schemeClr val="bg1"/>
                </a:solidFill>
              </a:rPr>
              <a:t>Westlake Village Inn</a:t>
            </a:r>
            <a:r>
              <a:rPr lang="en-US" sz="2200" dirty="0">
                <a:solidFill>
                  <a:schemeClr val="bg1"/>
                </a:solidFill>
              </a:rPr>
              <a:t>.</a:t>
            </a:r>
          </a:p>
          <a:p>
            <a:pPr marL="342900" indent="-342900">
              <a:buFont typeface="Wingdings" panose="05000000000000000000" pitchFamily="2" charset="2"/>
              <a:buChar char="Ø"/>
            </a:pPr>
            <a:r>
              <a:rPr lang="en-US" sz="2200" dirty="0">
                <a:solidFill>
                  <a:schemeClr val="bg1"/>
                </a:solidFill>
              </a:rPr>
              <a:t>For more information, contact the College of the Canyons Foundation at (661) 362-3434 or email </a:t>
            </a:r>
            <a:r>
              <a:rPr lang="en-US" sz="2200" b="1" dirty="0">
                <a:solidFill>
                  <a:schemeClr val="bg1"/>
                </a:solidFill>
              </a:rPr>
              <a:t>cocfoundation@canyons.edu</a:t>
            </a:r>
            <a:r>
              <a:rPr lang="en-US" sz="2200" dirty="0">
                <a:solidFill>
                  <a:schemeClr val="bg1"/>
                </a:solidFill>
              </a:rPr>
              <a:t>.</a:t>
            </a:r>
          </a:p>
        </p:txBody>
      </p:sp>
      <p:pic>
        <p:nvPicPr>
          <p:cNvPr id="3" name="Picture 2">
            <a:extLst>
              <a:ext uri="{FF2B5EF4-FFF2-40B4-BE49-F238E27FC236}">
                <a16:creationId xmlns:a16="http://schemas.microsoft.com/office/drawing/2014/main" id="{44EA56A8-B441-457B-A05C-809D4A2D95EE}"/>
              </a:ext>
            </a:extLst>
          </p:cNvPr>
          <p:cNvPicPr>
            <a:picLocks noChangeAspect="1"/>
          </p:cNvPicPr>
          <p:nvPr/>
        </p:nvPicPr>
        <p:blipFill>
          <a:blip r:embed="rId4"/>
          <a:stretch>
            <a:fillRect/>
          </a:stretch>
        </p:blipFill>
        <p:spPr>
          <a:xfrm>
            <a:off x="2367973" y="1325563"/>
            <a:ext cx="7456054" cy="2493480"/>
          </a:xfrm>
          <a:prstGeom prst="rect">
            <a:avLst/>
          </a:prstGeom>
        </p:spPr>
      </p:pic>
    </p:spTree>
    <p:extLst>
      <p:ext uri="{BB962C8B-B14F-4D97-AF65-F5344CB8AC3E}">
        <p14:creationId xmlns:p14="http://schemas.microsoft.com/office/powerpoint/2010/main" val="1149514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56629"/>
            <a:ext cx="12192000" cy="6858000"/>
          </a:xfrm>
        </p:spPr>
      </p:pic>
      <p:sp>
        <p:nvSpPr>
          <p:cNvPr id="5" name="Title 1"/>
          <p:cNvSpPr txBox="1">
            <a:spLocks/>
          </p:cNvSpPr>
          <p:nvPr/>
        </p:nvSpPr>
        <p:spPr>
          <a:xfrm>
            <a:off x="0" y="-56629"/>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Explore the Possibilities</a:t>
            </a:r>
          </a:p>
        </p:txBody>
      </p:sp>
      <p:sp>
        <p:nvSpPr>
          <p:cNvPr id="6" name="TextBox 5">
            <a:extLst>
              <a:ext uri="{FF2B5EF4-FFF2-40B4-BE49-F238E27FC236}">
                <a16:creationId xmlns:a16="http://schemas.microsoft.com/office/drawing/2014/main" id="{10B0E4BC-98DE-4410-9E81-51CB12A8232F}"/>
              </a:ext>
            </a:extLst>
          </p:cNvPr>
          <p:cNvSpPr txBox="1"/>
          <p:nvPr/>
        </p:nvSpPr>
        <p:spPr>
          <a:xfrm>
            <a:off x="325988" y="1619106"/>
            <a:ext cx="5555654" cy="4832092"/>
          </a:xfrm>
          <a:prstGeom prst="rect">
            <a:avLst/>
          </a:prstGeom>
          <a:noFill/>
        </p:spPr>
        <p:txBody>
          <a:bodyPr wrap="square" rtlCol="0">
            <a:spAutoFit/>
          </a:bodyPr>
          <a:lstStyle/>
          <a:p>
            <a:pPr>
              <a:spcAft>
                <a:spcPts val="1200"/>
              </a:spcAft>
            </a:pPr>
            <a:r>
              <a:rPr lang="en-US" sz="2200" b="1" dirty="0">
                <a:solidFill>
                  <a:schemeClr val="bg1"/>
                </a:solidFill>
              </a:rPr>
              <a:t>Discover Day </a:t>
            </a:r>
            <a:r>
              <a:rPr lang="en-US" sz="2200" dirty="0">
                <a:solidFill>
                  <a:schemeClr val="bg1"/>
                </a:solidFill>
              </a:rPr>
              <a:t>returns to the Valencia campus </a:t>
            </a:r>
            <a:r>
              <a:rPr lang="en-US" sz="2200" b="1" dirty="0">
                <a:solidFill>
                  <a:schemeClr val="bg1"/>
                </a:solidFill>
              </a:rPr>
              <a:t>Saturday, April 20</a:t>
            </a:r>
            <a:r>
              <a:rPr lang="en-US" sz="2200" b="1" baseline="30000" dirty="0">
                <a:solidFill>
                  <a:schemeClr val="bg1"/>
                </a:solidFill>
              </a:rPr>
              <a:t>th</a:t>
            </a:r>
            <a:r>
              <a:rPr lang="en-US" sz="2200" dirty="0">
                <a:solidFill>
                  <a:schemeClr val="bg1"/>
                </a:solidFill>
              </a:rPr>
              <a:t>, offering current and prospective students workshops, information and resources about campus services, academic programs, and student life</a:t>
            </a:r>
            <a:r>
              <a:rPr lang="en-US" sz="2100" dirty="0">
                <a:solidFill>
                  <a:schemeClr val="bg1"/>
                </a:solidFill>
              </a:rPr>
              <a:t>. </a:t>
            </a:r>
          </a:p>
          <a:p>
            <a:pPr marL="342900" indent="-342900">
              <a:spcAft>
                <a:spcPts val="1200"/>
              </a:spcAft>
              <a:buFont typeface="Wingdings" panose="05000000000000000000" pitchFamily="2" charset="2"/>
              <a:buChar char="Ø"/>
            </a:pPr>
            <a:r>
              <a:rPr lang="en-US" sz="2100" dirty="0">
                <a:solidFill>
                  <a:schemeClr val="bg1"/>
                </a:solidFill>
              </a:rPr>
              <a:t>Complimentary food from The Habit will be available while supplies last. </a:t>
            </a:r>
          </a:p>
          <a:p>
            <a:pPr marL="342900" indent="-342900">
              <a:spcAft>
                <a:spcPts val="1200"/>
              </a:spcAft>
              <a:buFont typeface="Wingdings" panose="05000000000000000000" pitchFamily="2" charset="2"/>
              <a:buChar char="Ø"/>
            </a:pPr>
            <a:r>
              <a:rPr lang="en-US" sz="2100" dirty="0">
                <a:solidFill>
                  <a:schemeClr val="bg1"/>
                </a:solidFill>
              </a:rPr>
              <a:t>The event is scheduled 9am to 1pm in the outdoor area between Canyons Hall and the Student Center.</a:t>
            </a:r>
          </a:p>
          <a:p>
            <a:pPr marL="342900" indent="-342900">
              <a:spcAft>
                <a:spcPts val="1200"/>
              </a:spcAft>
              <a:buFont typeface="Wingdings" panose="05000000000000000000" pitchFamily="2" charset="2"/>
              <a:buChar char="Ø"/>
            </a:pPr>
            <a:r>
              <a:rPr lang="en-US" sz="2100" dirty="0">
                <a:solidFill>
                  <a:schemeClr val="bg1"/>
                </a:solidFill>
              </a:rPr>
              <a:t>For more information: </a:t>
            </a:r>
            <a:r>
              <a:rPr lang="en-US" sz="2100" b="1" dirty="0">
                <a:solidFill>
                  <a:schemeClr val="bg1"/>
                </a:solidFill>
              </a:rPr>
              <a:t>https://www.canyons.edu/studentservices/enrollmentservices/discoverday/</a:t>
            </a:r>
          </a:p>
        </p:txBody>
      </p:sp>
      <p:pic>
        <p:nvPicPr>
          <p:cNvPr id="3" name="Picture 2">
            <a:extLst>
              <a:ext uri="{FF2B5EF4-FFF2-40B4-BE49-F238E27FC236}">
                <a16:creationId xmlns:a16="http://schemas.microsoft.com/office/drawing/2014/main" id="{F9F70D30-AF75-4AF5-A0AC-C973CE8AE279}"/>
              </a:ext>
            </a:extLst>
          </p:cNvPr>
          <p:cNvPicPr>
            <a:picLocks noChangeAspect="1"/>
          </p:cNvPicPr>
          <p:nvPr/>
        </p:nvPicPr>
        <p:blipFill>
          <a:blip r:embed="rId4"/>
          <a:stretch>
            <a:fillRect/>
          </a:stretch>
        </p:blipFill>
        <p:spPr>
          <a:xfrm>
            <a:off x="6822571" y="1268934"/>
            <a:ext cx="5419048" cy="1809524"/>
          </a:xfrm>
          <a:prstGeom prst="rect">
            <a:avLst/>
          </a:prstGeom>
        </p:spPr>
      </p:pic>
      <p:pic>
        <p:nvPicPr>
          <p:cNvPr id="8" name="Picture 7">
            <a:extLst>
              <a:ext uri="{FF2B5EF4-FFF2-40B4-BE49-F238E27FC236}">
                <a16:creationId xmlns:a16="http://schemas.microsoft.com/office/drawing/2014/main" id="{681EDCEB-4203-4833-94E1-BBFB08447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2269" y="3060721"/>
            <a:ext cx="2919731" cy="1948863"/>
          </a:xfrm>
          <a:prstGeom prst="rect">
            <a:avLst/>
          </a:prstGeom>
        </p:spPr>
      </p:pic>
      <p:pic>
        <p:nvPicPr>
          <p:cNvPr id="10" name="Picture 9">
            <a:extLst>
              <a:ext uri="{FF2B5EF4-FFF2-40B4-BE49-F238E27FC236}">
                <a16:creationId xmlns:a16="http://schemas.microsoft.com/office/drawing/2014/main" id="{18C017FD-2F05-4617-B6EA-36AEAFFBAA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4620015"/>
            <a:ext cx="3263842" cy="2178551"/>
          </a:xfrm>
          <a:prstGeom prst="rect">
            <a:avLst/>
          </a:prstGeom>
        </p:spPr>
      </p:pic>
    </p:spTree>
    <p:extLst>
      <p:ext uri="{BB962C8B-B14F-4D97-AF65-F5344CB8AC3E}">
        <p14:creationId xmlns:p14="http://schemas.microsoft.com/office/powerpoint/2010/main" val="51253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Santa Clarita Job Fair</a:t>
            </a:r>
          </a:p>
        </p:txBody>
      </p:sp>
      <p:sp>
        <p:nvSpPr>
          <p:cNvPr id="6" name="TextBox 5">
            <a:extLst>
              <a:ext uri="{FF2B5EF4-FFF2-40B4-BE49-F238E27FC236}">
                <a16:creationId xmlns:a16="http://schemas.microsoft.com/office/drawing/2014/main" id="{10B0E4BC-98DE-4410-9E81-51CB12A8232F}"/>
              </a:ext>
            </a:extLst>
          </p:cNvPr>
          <p:cNvSpPr txBox="1"/>
          <p:nvPr/>
        </p:nvSpPr>
        <p:spPr>
          <a:xfrm>
            <a:off x="481806" y="4016837"/>
            <a:ext cx="11710194" cy="1769715"/>
          </a:xfrm>
          <a:prstGeom prst="rect">
            <a:avLst/>
          </a:prstGeom>
          <a:noFill/>
        </p:spPr>
        <p:txBody>
          <a:bodyPr wrap="square" rtlCol="0">
            <a:spAutoFit/>
          </a:bodyPr>
          <a:lstStyle/>
          <a:p>
            <a:pPr>
              <a:spcAft>
                <a:spcPts val="1200"/>
              </a:spcAft>
            </a:pPr>
            <a:r>
              <a:rPr lang="en-US" sz="2300" dirty="0">
                <a:solidFill>
                  <a:schemeClr val="bg1"/>
                </a:solidFill>
              </a:rPr>
              <a:t>College of the Canyons will once again host the </a:t>
            </a:r>
            <a:r>
              <a:rPr lang="en-US" sz="2300" b="1" dirty="0">
                <a:solidFill>
                  <a:schemeClr val="bg1"/>
                </a:solidFill>
              </a:rPr>
              <a:t>Santa Clarita Job Fair </a:t>
            </a:r>
            <a:r>
              <a:rPr lang="en-US" sz="2300" dirty="0">
                <a:solidFill>
                  <a:schemeClr val="bg1"/>
                </a:solidFill>
              </a:rPr>
              <a:t>on </a:t>
            </a:r>
            <a:r>
              <a:rPr lang="en-US" sz="2300" b="1" dirty="0">
                <a:solidFill>
                  <a:schemeClr val="bg1"/>
                </a:solidFill>
              </a:rPr>
              <a:t>Friday, April 26</a:t>
            </a:r>
            <a:r>
              <a:rPr lang="en-US" sz="2300" b="1" baseline="30000" dirty="0">
                <a:solidFill>
                  <a:schemeClr val="bg1"/>
                </a:solidFill>
              </a:rPr>
              <a:t>th</a:t>
            </a:r>
            <a:r>
              <a:rPr lang="en-US" sz="2300" dirty="0">
                <a:solidFill>
                  <a:schemeClr val="bg1"/>
                </a:solidFill>
              </a:rPr>
              <a:t>.   </a:t>
            </a:r>
          </a:p>
          <a:p>
            <a:pPr marL="342900" indent="-342900">
              <a:spcAft>
                <a:spcPts val="1200"/>
              </a:spcAft>
              <a:buFont typeface="Wingdings" panose="05000000000000000000" pitchFamily="2" charset="2"/>
              <a:buChar char="Ø"/>
            </a:pPr>
            <a:r>
              <a:rPr lang="en-US" sz="2200" dirty="0">
                <a:solidFill>
                  <a:schemeClr val="bg1"/>
                </a:solidFill>
              </a:rPr>
              <a:t>The free event is scheduled 10am to 2pm in the West Gymnasium at the Valencia campus.</a:t>
            </a:r>
          </a:p>
          <a:p>
            <a:pPr marL="342900" indent="-342900">
              <a:spcAft>
                <a:spcPts val="600"/>
              </a:spcAft>
              <a:buFont typeface="Wingdings" panose="05000000000000000000" pitchFamily="2" charset="2"/>
              <a:buChar char="Ø"/>
            </a:pPr>
            <a:r>
              <a:rPr lang="en-US" sz="2200" dirty="0">
                <a:solidFill>
                  <a:schemeClr val="bg1"/>
                </a:solidFill>
              </a:rPr>
              <a:t>The event is open to all and presented in partnership with the City of Santa Clarita, SCV Chamber of Commerce, America's Job Center of California, and SCV Economic Development Corp. </a:t>
            </a:r>
          </a:p>
        </p:txBody>
      </p:sp>
      <p:pic>
        <p:nvPicPr>
          <p:cNvPr id="3" name="Picture 2">
            <a:extLst>
              <a:ext uri="{FF2B5EF4-FFF2-40B4-BE49-F238E27FC236}">
                <a16:creationId xmlns:a16="http://schemas.microsoft.com/office/drawing/2014/main" id="{3C14FE2C-7EA9-4EB0-BC66-71F34D813FB6}"/>
              </a:ext>
            </a:extLst>
          </p:cNvPr>
          <p:cNvPicPr>
            <a:picLocks noChangeAspect="1"/>
          </p:cNvPicPr>
          <p:nvPr/>
        </p:nvPicPr>
        <p:blipFill>
          <a:blip r:embed="rId4"/>
          <a:stretch>
            <a:fillRect/>
          </a:stretch>
        </p:blipFill>
        <p:spPr>
          <a:xfrm>
            <a:off x="2883438" y="1437700"/>
            <a:ext cx="6425124" cy="2145472"/>
          </a:xfrm>
          <a:prstGeom prst="rect">
            <a:avLst/>
          </a:prstGeom>
        </p:spPr>
      </p:pic>
    </p:spTree>
    <p:extLst>
      <p:ext uri="{BB962C8B-B14F-4D97-AF65-F5344CB8AC3E}">
        <p14:creationId xmlns:p14="http://schemas.microsoft.com/office/powerpoint/2010/main" val="386704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356"/>
            <a:ext cx="12192000" cy="6857644"/>
          </a:xfrm>
        </p:spPr>
      </p:pic>
      <p:sp>
        <p:nvSpPr>
          <p:cNvPr id="5" name="Title 1">
            <a:extLst>
              <a:ext uri="{FF2B5EF4-FFF2-40B4-BE49-F238E27FC236}">
                <a16:creationId xmlns:a16="http://schemas.microsoft.com/office/drawing/2014/main" id="{D3449519-E889-450C-A7DA-780371F418A5}"/>
              </a:ext>
            </a:extLst>
          </p:cNvPr>
          <p:cNvSpPr txBox="1">
            <a:spLocks/>
          </p:cNvSpPr>
          <p:nvPr/>
        </p:nvSpPr>
        <p:spPr>
          <a:xfrm>
            <a:off x="0" y="122805"/>
            <a:ext cx="7222085" cy="235656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500" b="1" dirty="0">
                <a:ln w="9525">
                  <a:solidFill>
                    <a:schemeClr val="bg1"/>
                  </a:solidFill>
                  <a:prstDash val="solid"/>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a Great Spring!</a:t>
            </a:r>
            <a:endParaRPr lang="en-US" sz="75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52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90000"/>
                </a:solidFill>
                <a:latin typeface="Calibri" panose="020F0502020204030204" pitchFamily="34" charset="0"/>
                <a:cs typeface="Calibri" panose="020F0502020204030204" pitchFamily="34" charset="0"/>
              </a:rPr>
              <a:t> PLACE Collaboratory Book Launch </a:t>
            </a:r>
          </a:p>
        </p:txBody>
      </p:sp>
      <p:sp>
        <p:nvSpPr>
          <p:cNvPr id="6" name="TextBox 5">
            <a:extLst>
              <a:ext uri="{FF2B5EF4-FFF2-40B4-BE49-F238E27FC236}">
                <a16:creationId xmlns:a16="http://schemas.microsoft.com/office/drawing/2014/main" id="{10B0E4BC-98DE-4410-9E81-51CB12A8232F}"/>
              </a:ext>
            </a:extLst>
          </p:cNvPr>
          <p:cNvSpPr txBox="1"/>
          <p:nvPr/>
        </p:nvSpPr>
        <p:spPr>
          <a:xfrm>
            <a:off x="168490" y="1333411"/>
            <a:ext cx="7859091" cy="5186035"/>
          </a:xfrm>
          <a:prstGeom prst="rect">
            <a:avLst/>
          </a:prstGeom>
          <a:noFill/>
        </p:spPr>
        <p:txBody>
          <a:bodyPr wrap="square" rtlCol="0">
            <a:spAutoFit/>
          </a:bodyPr>
          <a:lstStyle/>
          <a:p>
            <a:pPr>
              <a:spcAft>
                <a:spcPts val="600"/>
              </a:spcAft>
            </a:pPr>
            <a:r>
              <a:rPr lang="en-US" sz="2200" dirty="0">
                <a:solidFill>
                  <a:schemeClr val="bg1"/>
                </a:solidFill>
              </a:rPr>
              <a:t>COC’s </a:t>
            </a:r>
            <a:r>
              <a:rPr lang="en-US" sz="2200" b="1" dirty="0">
                <a:solidFill>
                  <a:schemeClr val="bg1"/>
                </a:solidFill>
              </a:rPr>
              <a:t>PLACE</a:t>
            </a:r>
            <a:r>
              <a:rPr lang="en-US" sz="2200" dirty="0">
                <a:solidFill>
                  <a:schemeClr val="bg1"/>
                </a:solidFill>
              </a:rPr>
              <a:t> (</a:t>
            </a:r>
            <a:r>
              <a:rPr lang="en-US" sz="2200" i="1" dirty="0">
                <a:solidFill>
                  <a:schemeClr val="bg1"/>
                </a:solidFill>
              </a:rPr>
              <a:t>Partnerships for Listening &amp; Action by Communities and Educators</a:t>
            </a:r>
            <a:r>
              <a:rPr lang="en-US" sz="2200" dirty="0">
                <a:solidFill>
                  <a:schemeClr val="bg1"/>
                </a:solidFill>
              </a:rPr>
              <a:t>) Action Team celebrated with authors </a:t>
            </a:r>
            <a:r>
              <a:rPr lang="en-US" sz="2200" b="1" dirty="0">
                <a:solidFill>
                  <a:schemeClr val="bg1"/>
                </a:solidFill>
              </a:rPr>
              <a:t>David Scobey</a:t>
            </a:r>
            <a:r>
              <a:rPr lang="en-US" sz="2200" dirty="0">
                <a:solidFill>
                  <a:schemeClr val="bg1"/>
                </a:solidFill>
              </a:rPr>
              <a:t>, Director, Bringing Theory to Practice and </a:t>
            </a:r>
            <a:r>
              <a:rPr lang="en-US" sz="2200" b="1" dirty="0">
                <a:solidFill>
                  <a:schemeClr val="bg1"/>
                </a:solidFill>
              </a:rPr>
              <a:t>Kate Griffin</a:t>
            </a:r>
            <a:r>
              <a:rPr lang="en-US" sz="2200" dirty="0">
                <a:solidFill>
                  <a:schemeClr val="bg1"/>
                </a:solidFill>
              </a:rPr>
              <a:t>, Associate Director, Bringing Theory to Practice, on </a:t>
            </a:r>
            <a:r>
              <a:rPr lang="en-US" sz="2200" b="1" dirty="0">
                <a:solidFill>
                  <a:schemeClr val="bg1"/>
                </a:solidFill>
              </a:rPr>
              <a:t>January 29</a:t>
            </a:r>
            <a:r>
              <a:rPr lang="en-US" sz="2200" b="1" baseline="30000" dirty="0">
                <a:solidFill>
                  <a:schemeClr val="bg1"/>
                </a:solidFill>
              </a:rPr>
              <a:t>th</a:t>
            </a:r>
            <a:r>
              <a:rPr lang="en-US" sz="2200" dirty="0">
                <a:solidFill>
                  <a:schemeClr val="bg1"/>
                </a:solidFill>
              </a:rPr>
              <a:t>, the official book launch of </a:t>
            </a:r>
            <a:r>
              <a:rPr lang="en-US" sz="2200" b="1" i="1" dirty="0">
                <a:solidFill>
                  <a:schemeClr val="bg1"/>
                </a:solidFill>
              </a:rPr>
              <a:t>The PLACE Collaboratory: Higher Education, Community Engagement, and the Public Humanities</a:t>
            </a:r>
            <a:r>
              <a:rPr lang="en-US" sz="2200" dirty="0">
                <a:solidFill>
                  <a:schemeClr val="bg1"/>
                </a:solidFill>
              </a:rPr>
              <a:t>. </a:t>
            </a:r>
          </a:p>
          <a:p>
            <a:pPr marL="342900" indent="-342900">
              <a:spcAft>
                <a:spcPts val="600"/>
              </a:spcAft>
              <a:buFont typeface="Wingdings" panose="05000000000000000000" pitchFamily="2" charset="2"/>
              <a:buChar char="Ø"/>
            </a:pPr>
            <a:r>
              <a:rPr lang="en-US" sz="2100" dirty="0">
                <a:solidFill>
                  <a:schemeClr val="bg1"/>
                </a:solidFill>
              </a:rPr>
              <a:t>As part of the </a:t>
            </a:r>
            <a:r>
              <a:rPr lang="en-US" sz="2100" b="1" i="1" dirty="0">
                <a:solidFill>
                  <a:schemeClr val="bg1"/>
                </a:solidFill>
              </a:rPr>
              <a:t>3-year Mellon Foundation Grant</a:t>
            </a:r>
            <a:r>
              <a:rPr lang="en-US" sz="2100" dirty="0">
                <a:solidFill>
                  <a:schemeClr val="bg1"/>
                </a:solidFill>
              </a:rPr>
              <a:t>, Patty Robinson and Jessica Edmond, COC project-co leads, worked with an outstanding team of students and community partners, including </a:t>
            </a:r>
            <a:r>
              <a:rPr lang="en-US" sz="2100" b="1" dirty="0">
                <a:solidFill>
                  <a:schemeClr val="bg1"/>
                </a:solidFill>
              </a:rPr>
              <a:t>Bridge to Home </a:t>
            </a:r>
            <a:r>
              <a:rPr lang="en-US" sz="2100" dirty="0">
                <a:solidFill>
                  <a:schemeClr val="bg1"/>
                </a:solidFill>
              </a:rPr>
              <a:t>and the </a:t>
            </a:r>
            <a:r>
              <a:rPr lang="en-US" sz="2100" b="1" dirty="0">
                <a:solidFill>
                  <a:schemeClr val="bg1"/>
                </a:solidFill>
              </a:rPr>
              <a:t>SCV Housing Committee</a:t>
            </a:r>
            <a:r>
              <a:rPr lang="en-US" sz="2100" dirty="0">
                <a:solidFill>
                  <a:schemeClr val="bg1"/>
                </a:solidFill>
              </a:rPr>
              <a:t>, as co-creators addressing numerous community issues. </a:t>
            </a:r>
          </a:p>
          <a:p>
            <a:pPr marL="342900" indent="-342900">
              <a:spcAft>
                <a:spcPts val="1200"/>
              </a:spcAft>
              <a:buFont typeface="Wingdings" panose="05000000000000000000" pitchFamily="2" charset="2"/>
              <a:buChar char="Ø"/>
            </a:pPr>
            <a:r>
              <a:rPr lang="en-US" sz="2100" dirty="0">
                <a:solidFill>
                  <a:schemeClr val="bg1"/>
                </a:solidFill>
              </a:rPr>
              <a:t>COC was the </a:t>
            </a:r>
            <a:r>
              <a:rPr lang="en-US" sz="2100" b="1" i="1" dirty="0">
                <a:solidFill>
                  <a:schemeClr val="bg1"/>
                </a:solidFill>
              </a:rPr>
              <a:t>only community college </a:t>
            </a:r>
            <a:r>
              <a:rPr lang="en-US" sz="2100" dirty="0">
                <a:solidFill>
                  <a:schemeClr val="bg1"/>
                </a:solidFill>
              </a:rPr>
              <a:t>to take part in this nationwide venture and discussed local projects with other campuses, including UNC-Greensboro, Rutgers-Newark, UM-Baltimore Campus, Pitzer College, USC, and UCLA.</a:t>
            </a:r>
          </a:p>
        </p:txBody>
      </p:sp>
      <p:pic>
        <p:nvPicPr>
          <p:cNvPr id="3" name="Picture 2">
            <a:extLst>
              <a:ext uri="{FF2B5EF4-FFF2-40B4-BE49-F238E27FC236}">
                <a16:creationId xmlns:a16="http://schemas.microsoft.com/office/drawing/2014/main" id="{CD49A9A7-AE4A-4B6E-8E9A-8DFECB2D5108}"/>
              </a:ext>
            </a:extLst>
          </p:cNvPr>
          <p:cNvPicPr>
            <a:picLocks noChangeAspect="1"/>
          </p:cNvPicPr>
          <p:nvPr/>
        </p:nvPicPr>
        <p:blipFill>
          <a:blip r:embed="rId4"/>
          <a:stretch>
            <a:fillRect/>
          </a:stretch>
        </p:blipFill>
        <p:spPr>
          <a:xfrm>
            <a:off x="9735312" y="0"/>
            <a:ext cx="2456688" cy="6858000"/>
          </a:xfrm>
          <a:prstGeom prst="rect">
            <a:avLst/>
          </a:prstGeom>
        </p:spPr>
      </p:pic>
      <p:pic>
        <p:nvPicPr>
          <p:cNvPr id="9" name="Picture 8">
            <a:extLst>
              <a:ext uri="{FF2B5EF4-FFF2-40B4-BE49-F238E27FC236}">
                <a16:creationId xmlns:a16="http://schemas.microsoft.com/office/drawing/2014/main" id="{65132331-FCF8-4F7D-994E-8B56C520B104}"/>
              </a:ext>
            </a:extLst>
          </p:cNvPr>
          <p:cNvPicPr>
            <a:picLocks noChangeAspect="1"/>
          </p:cNvPicPr>
          <p:nvPr/>
        </p:nvPicPr>
        <p:blipFill>
          <a:blip r:embed="rId5"/>
          <a:stretch>
            <a:fillRect/>
          </a:stretch>
        </p:blipFill>
        <p:spPr>
          <a:xfrm>
            <a:off x="7927187" y="728238"/>
            <a:ext cx="2164268" cy="2700762"/>
          </a:xfrm>
          <a:prstGeom prst="rect">
            <a:avLst/>
          </a:prstGeom>
        </p:spPr>
      </p:pic>
      <p:pic>
        <p:nvPicPr>
          <p:cNvPr id="10" name="Picture 9">
            <a:extLst>
              <a:ext uri="{FF2B5EF4-FFF2-40B4-BE49-F238E27FC236}">
                <a16:creationId xmlns:a16="http://schemas.microsoft.com/office/drawing/2014/main" id="{4D42C06C-171A-47AD-B297-5007D2A647B6}"/>
              </a:ext>
            </a:extLst>
          </p:cNvPr>
          <p:cNvPicPr>
            <a:picLocks noChangeAspect="1"/>
          </p:cNvPicPr>
          <p:nvPr/>
        </p:nvPicPr>
        <p:blipFill>
          <a:blip r:embed="rId6"/>
          <a:stretch>
            <a:fillRect/>
          </a:stretch>
        </p:blipFill>
        <p:spPr>
          <a:xfrm>
            <a:off x="7449114" y="3528903"/>
            <a:ext cx="2286198" cy="3286029"/>
          </a:xfrm>
          <a:prstGeom prst="rect">
            <a:avLst/>
          </a:prstGeom>
        </p:spPr>
      </p:pic>
    </p:spTree>
    <p:extLst>
      <p:ext uri="{BB962C8B-B14F-4D97-AF65-F5344CB8AC3E}">
        <p14:creationId xmlns:p14="http://schemas.microsoft.com/office/powerpoint/2010/main" val="188675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Renard Thomas Honored</a:t>
            </a:r>
          </a:p>
        </p:txBody>
      </p:sp>
      <p:sp>
        <p:nvSpPr>
          <p:cNvPr id="7" name="TextBox 6">
            <a:extLst>
              <a:ext uri="{FF2B5EF4-FFF2-40B4-BE49-F238E27FC236}">
                <a16:creationId xmlns:a16="http://schemas.microsoft.com/office/drawing/2014/main" id="{147285F3-8781-452F-B1E6-C38A57D516D1}"/>
              </a:ext>
            </a:extLst>
          </p:cNvPr>
          <p:cNvSpPr txBox="1"/>
          <p:nvPr/>
        </p:nvSpPr>
        <p:spPr>
          <a:xfrm>
            <a:off x="1288869" y="3575007"/>
            <a:ext cx="9873545" cy="3016210"/>
          </a:xfrm>
          <a:prstGeom prst="rect">
            <a:avLst/>
          </a:prstGeom>
          <a:noFill/>
        </p:spPr>
        <p:txBody>
          <a:bodyPr wrap="square" rtlCol="0">
            <a:spAutoFit/>
          </a:bodyPr>
          <a:lstStyle/>
          <a:p>
            <a:pPr>
              <a:spcAft>
                <a:spcPts val="600"/>
              </a:spcAft>
            </a:pPr>
            <a:r>
              <a:rPr lang="en-US" sz="2200" b="1" dirty="0">
                <a:solidFill>
                  <a:schemeClr val="bg1"/>
                </a:solidFill>
              </a:rPr>
              <a:t>Renard Thomas</a:t>
            </a:r>
            <a:r>
              <a:rPr lang="en-US" sz="2200" dirty="0">
                <a:solidFill>
                  <a:schemeClr val="bg1"/>
                </a:solidFill>
              </a:rPr>
              <a:t>, director of the Veterans Resource Center, was honored during the Single Mothers Outreach's </a:t>
            </a:r>
            <a:r>
              <a:rPr lang="en-US" sz="2200" b="1" i="1" dirty="0">
                <a:solidFill>
                  <a:schemeClr val="bg1"/>
                </a:solidFill>
              </a:rPr>
              <a:t>Empowering </a:t>
            </a:r>
            <a:r>
              <a:rPr lang="en-US" sz="2200" b="1" i="1" dirty="0" err="1">
                <a:solidFill>
                  <a:schemeClr val="bg1"/>
                </a:solidFill>
              </a:rPr>
              <a:t>HeArts</a:t>
            </a:r>
            <a:r>
              <a:rPr lang="en-US" sz="2200" b="1" i="1" dirty="0">
                <a:solidFill>
                  <a:schemeClr val="bg1"/>
                </a:solidFill>
              </a:rPr>
              <a:t> Gala </a:t>
            </a:r>
            <a:r>
              <a:rPr lang="en-US" sz="2200" dirty="0">
                <a:solidFill>
                  <a:schemeClr val="bg1"/>
                </a:solidFill>
              </a:rPr>
              <a:t>on </a:t>
            </a:r>
            <a:r>
              <a:rPr lang="en-US" sz="2200" b="1" dirty="0">
                <a:solidFill>
                  <a:schemeClr val="bg1"/>
                </a:solidFill>
              </a:rPr>
              <a:t>Friday, Feb. 23</a:t>
            </a:r>
            <a:r>
              <a:rPr lang="en-US" sz="2200" b="1" baseline="30000" dirty="0">
                <a:solidFill>
                  <a:schemeClr val="bg1"/>
                </a:solidFill>
              </a:rPr>
              <a:t>rd</a:t>
            </a:r>
            <a:r>
              <a:rPr lang="en-US" sz="2200" dirty="0">
                <a:solidFill>
                  <a:schemeClr val="bg1"/>
                </a:solidFill>
              </a:rPr>
              <a:t>.</a:t>
            </a:r>
          </a:p>
          <a:p>
            <a:pPr marL="342900" indent="-342900">
              <a:spcAft>
                <a:spcPts val="600"/>
              </a:spcAft>
              <a:buFont typeface="Wingdings" panose="05000000000000000000" pitchFamily="2" charset="2"/>
              <a:buChar char="Ø"/>
            </a:pPr>
            <a:r>
              <a:rPr lang="en-US" sz="2100" dirty="0">
                <a:solidFill>
                  <a:schemeClr val="bg1"/>
                </a:solidFill>
              </a:rPr>
              <a:t>Thomas and five fellow honorees had their stories shared in the form of a unique piece of art created by a local artist.</a:t>
            </a:r>
          </a:p>
          <a:p>
            <a:pPr marL="342900" indent="-342900">
              <a:spcAft>
                <a:spcPts val="1200"/>
              </a:spcAft>
              <a:buFont typeface="Wingdings" panose="05000000000000000000" pitchFamily="2" charset="2"/>
              <a:buChar char="Ø"/>
            </a:pPr>
            <a:r>
              <a:rPr lang="en-US" sz="2100" dirty="0">
                <a:solidFill>
                  <a:schemeClr val="bg1"/>
                </a:solidFill>
              </a:rPr>
              <a:t>Upon meeting and engaging with their paired honoree, each artist designed an appropriate composition in their field of artistic expertise.</a:t>
            </a:r>
          </a:p>
          <a:p>
            <a:pPr marL="342900" indent="-342900">
              <a:spcAft>
                <a:spcPts val="1200"/>
              </a:spcAft>
              <a:buFont typeface="Wingdings" panose="05000000000000000000" pitchFamily="2" charset="2"/>
              <a:buChar char="Ø"/>
            </a:pPr>
            <a:r>
              <a:rPr lang="en-US" sz="2100" dirty="0">
                <a:solidFill>
                  <a:schemeClr val="bg1"/>
                </a:solidFill>
              </a:rPr>
              <a:t>The annual fundraising event celebrated single parents who have changed lives and shaped their communities. The event was held at </a:t>
            </a:r>
            <a:r>
              <a:rPr lang="en-US" sz="2100" b="1" dirty="0">
                <a:solidFill>
                  <a:schemeClr val="bg1"/>
                </a:solidFill>
              </a:rPr>
              <a:t>Sand Canyon Country Club</a:t>
            </a:r>
            <a:r>
              <a:rPr lang="en-US" sz="2100" dirty="0">
                <a:solidFill>
                  <a:schemeClr val="bg1"/>
                </a:solidFill>
              </a:rPr>
              <a:t>.</a:t>
            </a:r>
          </a:p>
        </p:txBody>
      </p:sp>
      <p:pic>
        <p:nvPicPr>
          <p:cNvPr id="8" name="Picture 7">
            <a:extLst>
              <a:ext uri="{FF2B5EF4-FFF2-40B4-BE49-F238E27FC236}">
                <a16:creationId xmlns:a16="http://schemas.microsoft.com/office/drawing/2014/main" id="{3984255A-CF45-422D-813E-5D13599F9804}"/>
              </a:ext>
            </a:extLst>
          </p:cNvPr>
          <p:cNvPicPr>
            <a:picLocks noChangeAspect="1"/>
          </p:cNvPicPr>
          <p:nvPr/>
        </p:nvPicPr>
        <p:blipFill>
          <a:blip r:embed="rId4"/>
          <a:stretch>
            <a:fillRect/>
          </a:stretch>
        </p:blipFill>
        <p:spPr>
          <a:xfrm>
            <a:off x="3077567" y="1325563"/>
            <a:ext cx="6296147" cy="2103437"/>
          </a:xfrm>
          <a:prstGeom prst="rect">
            <a:avLst/>
          </a:prstGeom>
        </p:spPr>
      </p:pic>
    </p:spTree>
    <p:extLst>
      <p:ext uri="{BB962C8B-B14F-4D97-AF65-F5344CB8AC3E}">
        <p14:creationId xmlns:p14="http://schemas.microsoft.com/office/powerpoint/2010/main" val="370615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COC Recognized for Student Engagement</a:t>
            </a:r>
          </a:p>
        </p:txBody>
      </p:sp>
      <p:sp>
        <p:nvSpPr>
          <p:cNvPr id="6" name="TextBox 5">
            <a:extLst>
              <a:ext uri="{FF2B5EF4-FFF2-40B4-BE49-F238E27FC236}">
                <a16:creationId xmlns:a16="http://schemas.microsoft.com/office/drawing/2014/main" id="{10B0E4BC-98DE-4410-9E81-51CB12A8232F}"/>
              </a:ext>
            </a:extLst>
          </p:cNvPr>
          <p:cNvSpPr txBox="1"/>
          <p:nvPr/>
        </p:nvSpPr>
        <p:spPr>
          <a:xfrm>
            <a:off x="583161" y="2166074"/>
            <a:ext cx="7362634" cy="4216539"/>
          </a:xfrm>
          <a:prstGeom prst="rect">
            <a:avLst/>
          </a:prstGeom>
          <a:noFill/>
        </p:spPr>
        <p:txBody>
          <a:bodyPr wrap="square" rtlCol="0">
            <a:spAutoFit/>
          </a:bodyPr>
          <a:lstStyle/>
          <a:p>
            <a:pPr>
              <a:spcAft>
                <a:spcPts val="1200"/>
              </a:spcAft>
            </a:pPr>
            <a:r>
              <a:rPr lang="en-US" sz="2400" dirty="0">
                <a:solidFill>
                  <a:schemeClr val="bg1"/>
                </a:solidFill>
              </a:rPr>
              <a:t>College of the Canyons has earned </a:t>
            </a:r>
            <a:r>
              <a:rPr lang="en-US" sz="2400" b="1" dirty="0">
                <a:solidFill>
                  <a:schemeClr val="bg1"/>
                </a:solidFill>
              </a:rPr>
              <a:t>ALL IN's</a:t>
            </a:r>
            <a:r>
              <a:rPr lang="en-US" sz="2400" dirty="0">
                <a:solidFill>
                  <a:schemeClr val="bg1"/>
                </a:solidFill>
              </a:rPr>
              <a:t> </a:t>
            </a:r>
            <a:r>
              <a:rPr lang="en-US" sz="2400" b="1" i="1" dirty="0">
                <a:solidFill>
                  <a:schemeClr val="bg1"/>
                </a:solidFill>
              </a:rPr>
              <a:t>Highly Established Action Plan </a:t>
            </a:r>
            <a:r>
              <a:rPr lang="en-US" sz="2400" dirty="0">
                <a:solidFill>
                  <a:schemeClr val="bg1"/>
                </a:solidFill>
              </a:rPr>
              <a:t>recognition</a:t>
            </a:r>
            <a:r>
              <a:rPr lang="en-US" sz="2400" b="1" i="1" dirty="0">
                <a:solidFill>
                  <a:schemeClr val="bg1"/>
                </a:solidFill>
              </a:rPr>
              <a:t> </a:t>
            </a:r>
            <a:r>
              <a:rPr lang="en-US" sz="2400" dirty="0">
                <a:solidFill>
                  <a:schemeClr val="bg1"/>
                </a:solidFill>
              </a:rPr>
              <a:t>for developing a nonpartisan democratic engagement action plan rubric. </a:t>
            </a:r>
          </a:p>
          <a:p>
            <a:pPr marL="342900" indent="-342900">
              <a:spcAft>
                <a:spcPts val="1200"/>
              </a:spcAft>
              <a:buFont typeface="Wingdings" panose="05000000000000000000" pitchFamily="2" charset="2"/>
              <a:buChar char="Ø"/>
            </a:pPr>
            <a:r>
              <a:rPr lang="en-US" sz="2400" dirty="0">
                <a:solidFill>
                  <a:schemeClr val="bg1"/>
                </a:solidFill>
              </a:rPr>
              <a:t>College of the Canyons is one of </a:t>
            </a:r>
            <a:r>
              <a:rPr lang="en-US" sz="2400" b="1" dirty="0">
                <a:solidFill>
                  <a:schemeClr val="bg1"/>
                </a:solidFill>
              </a:rPr>
              <a:t>93</a:t>
            </a:r>
            <a:r>
              <a:rPr lang="en-US" sz="2400" dirty="0">
                <a:solidFill>
                  <a:schemeClr val="bg1"/>
                </a:solidFill>
              </a:rPr>
              <a:t> campuses nationwide that earned the </a:t>
            </a:r>
            <a:r>
              <a:rPr lang="en-US" sz="2400" b="1" i="1" dirty="0">
                <a:solidFill>
                  <a:schemeClr val="bg1"/>
                </a:solidFill>
              </a:rPr>
              <a:t>ALL IN Campus Democracy Challenge  </a:t>
            </a:r>
            <a:r>
              <a:rPr lang="en-US" sz="2400" dirty="0">
                <a:solidFill>
                  <a:schemeClr val="bg1"/>
                </a:solidFill>
              </a:rPr>
              <a:t>recognition for the 2024 election cycle.</a:t>
            </a:r>
          </a:p>
          <a:p>
            <a:pPr marL="342900" indent="-342900">
              <a:spcAft>
                <a:spcPts val="1200"/>
              </a:spcAft>
              <a:buFont typeface="Wingdings" panose="05000000000000000000" pitchFamily="2" charset="2"/>
              <a:buChar char="Ø"/>
            </a:pPr>
            <a:r>
              <a:rPr lang="en-US" sz="2400" dirty="0">
                <a:solidFill>
                  <a:schemeClr val="bg1"/>
                </a:solidFill>
              </a:rPr>
              <a:t>ALL IN empowers colleges and universities to achieve excellence in nonpartisan student democratic engagement</a:t>
            </a:r>
          </a:p>
          <a:p>
            <a:pPr marL="342900" indent="-342900">
              <a:spcAft>
                <a:spcPts val="1200"/>
              </a:spcAft>
              <a:buFont typeface="Wingdings" panose="05000000000000000000" pitchFamily="2" charset="2"/>
              <a:buChar char="Ø"/>
            </a:pPr>
            <a:endParaRPr lang="en-US" sz="2200" dirty="0"/>
          </a:p>
        </p:txBody>
      </p:sp>
      <p:pic>
        <p:nvPicPr>
          <p:cNvPr id="3" name="Picture 2">
            <a:extLst>
              <a:ext uri="{FF2B5EF4-FFF2-40B4-BE49-F238E27FC236}">
                <a16:creationId xmlns:a16="http://schemas.microsoft.com/office/drawing/2014/main" id="{87F6E271-9D98-4CCA-B3BD-B0DEF825F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8956" y="1437208"/>
            <a:ext cx="3663044" cy="5309147"/>
          </a:xfrm>
          <a:prstGeom prst="rect">
            <a:avLst/>
          </a:prstGeom>
        </p:spPr>
      </p:pic>
    </p:spTree>
    <p:extLst>
      <p:ext uri="{BB962C8B-B14F-4D97-AF65-F5344CB8AC3E}">
        <p14:creationId xmlns:p14="http://schemas.microsoft.com/office/powerpoint/2010/main" val="102900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COC Faculty Nominated by NASA Team Students</a:t>
            </a:r>
          </a:p>
        </p:txBody>
      </p:sp>
      <p:sp>
        <p:nvSpPr>
          <p:cNvPr id="6" name="TextBox 5">
            <a:extLst>
              <a:ext uri="{FF2B5EF4-FFF2-40B4-BE49-F238E27FC236}">
                <a16:creationId xmlns:a16="http://schemas.microsoft.com/office/drawing/2014/main" id="{10B0E4BC-98DE-4410-9E81-51CB12A8232F}"/>
              </a:ext>
            </a:extLst>
          </p:cNvPr>
          <p:cNvSpPr txBox="1"/>
          <p:nvPr/>
        </p:nvSpPr>
        <p:spPr>
          <a:xfrm>
            <a:off x="328122" y="1652652"/>
            <a:ext cx="6979275" cy="5309146"/>
          </a:xfrm>
          <a:prstGeom prst="rect">
            <a:avLst/>
          </a:prstGeom>
          <a:noFill/>
        </p:spPr>
        <p:txBody>
          <a:bodyPr wrap="square" rtlCol="0">
            <a:spAutoFit/>
          </a:bodyPr>
          <a:lstStyle/>
          <a:p>
            <a:pPr>
              <a:spcAft>
                <a:spcPts val="1200"/>
              </a:spcAft>
            </a:pPr>
            <a:r>
              <a:rPr lang="en-US" sz="2300" dirty="0">
                <a:solidFill>
                  <a:schemeClr val="bg1"/>
                </a:solidFill>
              </a:rPr>
              <a:t>For the second year in a row, COC faculty member, </a:t>
            </a:r>
            <a:r>
              <a:rPr lang="en-US" sz="2300" b="1" dirty="0">
                <a:solidFill>
                  <a:schemeClr val="bg1"/>
                </a:solidFill>
              </a:rPr>
              <a:t>Teresa Ciardi </a:t>
            </a:r>
            <a:r>
              <a:rPr lang="en-US" sz="2300" dirty="0">
                <a:solidFill>
                  <a:schemeClr val="bg1"/>
                </a:solidFill>
              </a:rPr>
              <a:t>was nominated for this year’s </a:t>
            </a:r>
            <a:r>
              <a:rPr lang="en-US" sz="2300" b="1" i="1" dirty="0">
                <a:solidFill>
                  <a:schemeClr val="bg1"/>
                </a:solidFill>
              </a:rPr>
              <a:t>2024 SCV Woman of the Year</a:t>
            </a:r>
            <a:r>
              <a:rPr lang="en-US" sz="2300" dirty="0">
                <a:solidFill>
                  <a:schemeClr val="bg1"/>
                </a:solidFill>
              </a:rPr>
              <a:t> by her NASA Team students! </a:t>
            </a:r>
          </a:p>
          <a:p>
            <a:pPr marL="342900" indent="-342900">
              <a:spcAft>
                <a:spcPts val="1200"/>
              </a:spcAft>
              <a:buFont typeface="Wingdings" panose="05000000000000000000" pitchFamily="2" charset="2"/>
              <a:buChar char="Ø"/>
            </a:pPr>
            <a:r>
              <a:rPr lang="en-US" sz="2200" dirty="0">
                <a:solidFill>
                  <a:schemeClr val="bg1"/>
                </a:solidFill>
              </a:rPr>
              <a:t>Current and past honorees of the </a:t>
            </a:r>
            <a:r>
              <a:rPr lang="en-US" sz="2200" b="1" i="1" dirty="0">
                <a:solidFill>
                  <a:schemeClr val="bg1"/>
                </a:solidFill>
              </a:rPr>
              <a:t>Santa Clarita Valley Man &amp; Woman of the Year Awards</a:t>
            </a:r>
            <a:r>
              <a:rPr lang="en-US" sz="2200" b="1" dirty="0">
                <a:solidFill>
                  <a:schemeClr val="bg1"/>
                </a:solidFill>
              </a:rPr>
              <a:t> </a:t>
            </a:r>
            <a:r>
              <a:rPr lang="en-US" sz="2200" dirty="0">
                <a:solidFill>
                  <a:schemeClr val="bg1"/>
                </a:solidFill>
              </a:rPr>
              <a:t>gathered together on Wednesday, </a:t>
            </a:r>
            <a:r>
              <a:rPr lang="en-US" sz="2200" b="1" dirty="0">
                <a:solidFill>
                  <a:schemeClr val="bg1"/>
                </a:solidFill>
              </a:rPr>
              <a:t>March 6</a:t>
            </a:r>
            <a:r>
              <a:rPr lang="en-US" sz="2200" b="1" baseline="30000" dirty="0">
                <a:solidFill>
                  <a:schemeClr val="bg1"/>
                </a:solidFill>
              </a:rPr>
              <a:t>th</a:t>
            </a:r>
            <a:r>
              <a:rPr lang="en-US" sz="2200" b="1" dirty="0">
                <a:solidFill>
                  <a:schemeClr val="bg1"/>
                </a:solidFill>
              </a:rPr>
              <a:t> </a:t>
            </a:r>
            <a:r>
              <a:rPr lang="en-US" sz="2200" dirty="0">
                <a:solidFill>
                  <a:schemeClr val="bg1"/>
                </a:solidFill>
              </a:rPr>
              <a:t>for an evening of celebration at </a:t>
            </a:r>
            <a:r>
              <a:rPr lang="en-US" sz="2200" dirty="0" err="1">
                <a:solidFill>
                  <a:schemeClr val="bg1"/>
                </a:solidFill>
              </a:rPr>
              <a:t>the“Paparazzi</a:t>
            </a:r>
            <a:r>
              <a:rPr lang="en-US" sz="2200" dirty="0">
                <a:solidFill>
                  <a:schemeClr val="bg1"/>
                </a:solidFill>
              </a:rPr>
              <a:t> Party” event .</a:t>
            </a:r>
          </a:p>
          <a:p>
            <a:pPr marL="342900" indent="-342900">
              <a:spcAft>
                <a:spcPts val="1200"/>
              </a:spcAft>
              <a:buFont typeface="Wingdings" panose="05000000000000000000" pitchFamily="2" charset="2"/>
              <a:buChar char="Ø"/>
            </a:pPr>
            <a:r>
              <a:rPr lang="en-US" sz="2200" dirty="0">
                <a:solidFill>
                  <a:schemeClr val="bg1"/>
                </a:solidFill>
              </a:rPr>
              <a:t>Teresa is one of 34 nominees - 17 women and 17 men.</a:t>
            </a:r>
          </a:p>
          <a:p>
            <a:pPr marL="342900" indent="-342900">
              <a:spcAft>
                <a:spcPts val="1200"/>
              </a:spcAft>
              <a:buFont typeface="Wingdings" panose="05000000000000000000" pitchFamily="2" charset="2"/>
              <a:buChar char="Ø"/>
            </a:pPr>
            <a:r>
              <a:rPr lang="en-US" sz="2200" dirty="0">
                <a:solidFill>
                  <a:schemeClr val="bg1"/>
                </a:solidFill>
              </a:rPr>
              <a:t>This year’s Man &amp; Woman of the Year will be announced at the </a:t>
            </a:r>
            <a:r>
              <a:rPr lang="en-US" sz="2200" b="1" dirty="0">
                <a:solidFill>
                  <a:schemeClr val="bg1"/>
                </a:solidFill>
              </a:rPr>
              <a:t>Gala</a:t>
            </a:r>
            <a:r>
              <a:rPr lang="en-US" sz="2200" dirty="0">
                <a:solidFill>
                  <a:schemeClr val="bg1"/>
                </a:solidFill>
              </a:rPr>
              <a:t> event on </a:t>
            </a:r>
            <a:r>
              <a:rPr lang="en-US" sz="2200" b="1" dirty="0">
                <a:solidFill>
                  <a:schemeClr val="bg1"/>
                </a:solidFill>
              </a:rPr>
              <a:t>May 3</a:t>
            </a:r>
            <a:r>
              <a:rPr lang="en-US" sz="2200" b="1" baseline="30000" dirty="0">
                <a:solidFill>
                  <a:schemeClr val="bg1"/>
                </a:solidFill>
              </a:rPr>
              <a:t>rd</a:t>
            </a:r>
            <a:r>
              <a:rPr lang="en-US" sz="2200" b="1" dirty="0">
                <a:solidFill>
                  <a:schemeClr val="bg1"/>
                </a:solidFill>
              </a:rPr>
              <a:t> </a:t>
            </a:r>
            <a:r>
              <a:rPr lang="en-US" sz="2200" dirty="0">
                <a:solidFill>
                  <a:schemeClr val="bg1"/>
                </a:solidFill>
              </a:rPr>
              <a:t>at the Hyatt Regency Valencia. </a:t>
            </a:r>
          </a:p>
          <a:p>
            <a:pPr marL="342900" indent="-342900">
              <a:spcAft>
                <a:spcPts val="1200"/>
              </a:spcAft>
              <a:buFont typeface="Wingdings" panose="05000000000000000000" pitchFamily="2" charset="2"/>
              <a:buChar char="Ø"/>
            </a:pPr>
            <a:r>
              <a:rPr lang="en-US" sz="2200" dirty="0">
                <a:solidFill>
                  <a:schemeClr val="bg1"/>
                </a:solidFill>
              </a:rPr>
              <a:t>Congratulations Teresa!</a:t>
            </a:r>
          </a:p>
          <a:p>
            <a:pPr marL="342900" indent="-342900">
              <a:spcAft>
                <a:spcPts val="1200"/>
              </a:spcAft>
              <a:buFont typeface="Wingdings" panose="05000000000000000000" pitchFamily="2" charset="2"/>
              <a:buChar char="Ø"/>
            </a:pPr>
            <a:endParaRPr lang="en-US" sz="2200" dirty="0"/>
          </a:p>
        </p:txBody>
      </p:sp>
      <p:pic>
        <p:nvPicPr>
          <p:cNvPr id="8" name="Picture 7">
            <a:extLst>
              <a:ext uri="{FF2B5EF4-FFF2-40B4-BE49-F238E27FC236}">
                <a16:creationId xmlns:a16="http://schemas.microsoft.com/office/drawing/2014/main" id="{264D61B2-6B89-4695-9512-44C34279C2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0647" y="1596647"/>
            <a:ext cx="4195415" cy="1464025"/>
          </a:xfrm>
          <a:prstGeom prst="rect">
            <a:avLst/>
          </a:prstGeom>
        </p:spPr>
      </p:pic>
      <p:pic>
        <p:nvPicPr>
          <p:cNvPr id="7" name="Picture 6">
            <a:extLst>
              <a:ext uri="{FF2B5EF4-FFF2-40B4-BE49-F238E27FC236}">
                <a16:creationId xmlns:a16="http://schemas.microsoft.com/office/drawing/2014/main" id="{E0BA9E20-D75B-4CC7-B966-65E9C32CB4C8}"/>
              </a:ext>
            </a:extLst>
          </p:cNvPr>
          <p:cNvPicPr>
            <a:picLocks noChangeAspect="1"/>
          </p:cNvPicPr>
          <p:nvPr/>
        </p:nvPicPr>
        <p:blipFill>
          <a:blip r:embed="rId5"/>
          <a:stretch>
            <a:fillRect/>
          </a:stretch>
        </p:blipFill>
        <p:spPr>
          <a:xfrm>
            <a:off x="8193272" y="3331756"/>
            <a:ext cx="3160528" cy="3160528"/>
          </a:xfrm>
          <a:prstGeom prst="rect">
            <a:avLst/>
          </a:prstGeom>
        </p:spPr>
      </p:pic>
    </p:spTree>
    <p:extLst>
      <p:ext uri="{BB962C8B-B14F-4D97-AF65-F5344CB8AC3E}">
        <p14:creationId xmlns:p14="http://schemas.microsoft.com/office/powerpoint/2010/main" val="358803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Herrick Inducted into Hall of Fame</a:t>
            </a:r>
          </a:p>
        </p:txBody>
      </p:sp>
      <p:sp>
        <p:nvSpPr>
          <p:cNvPr id="8" name="TextBox 7">
            <a:extLst>
              <a:ext uri="{FF2B5EF4-FFF2-40B4-BE49-F238E27FC236}">
                <a16:creationId xmlns:a16="http://schemas.microsoft.com/office/drawing/2014/main" id="{10F10C28-1B47-4DF2-9A4C-8A06B22192D2}"/>
              </a:ext>
            </a:extLst>
          </p:cNvPr>
          <p:cNvSpPr txBox="1"/>
          <p:nvPr/>
        </p:nvSpPr>
        <p:spPr>
          <a:xfrm>
            <a:off x="255182" y="1866825"/>
            <a:ext cx="6624084" cy="4047262"/>
          </a:xfrm>
          <a:prstGeom prst="rect">
            <a:avLst/>
          </a:prstGeom>
          <a:noFill/>
        </p:spPr>
        <p:txBody>
          <a:bodyPr wrap="square" rtlCol="0">
            <a:spAutoFit/>
          </a:bodyPr>
          <a:lstStyle/>
          <a:p>
            <a:pPr>
              <a:spcAft>
                <a:spcPts val="1200"/>
              </a:spcAft>
            </a:pPr>
            <a:r>
              <a:rPr lang="en-US" sz="2200" b="1" dirty="0">
                <a:solidFill>
                  <a:schemeClr val="bg1"/>
                </a:solidFill>
              </a:rPr>
              <a:t>Greg Herrick</a:t>
            </a:r>
            <a:r>
              <a:rPr lang="en-US" sz="2200" dirty="0">
                <a:solidFill>
                  <a:schemeClr val="bg1"/>
                </a:solidFill>
              </a:rPr>
              <a:t>, the former longtime College of the Canyons women’s basketball coach who recorded 611 career wins while winning 16 conference titles, was inducted into the </a:t>
            </a:r>
            <a:r>
              <a:rPr lang="en-US" sz="2200" b="1" i="1" dirty="0">
                <a:solidFill>
                  <a:schemeClr val="bg1"/>
                </a:solidFill>
              </a:rPr>
              <a:t>California Community College Women’s Basketball Coaches Association Hall of Fame </a:t>
            </a:r>
            <a:r>
              <a:rPr lang="en-US" sz="2200" dirty="0">
                <a:solidFill>
                  <a:schemeClr val="bg1"/>
                </a:solidFill>
              </a:rPr>
              <a:t>during the organization’s annual Banquet of Champions at Mt. San Antonio College on Wednesday, March 13</a:t>
            </a:r>
            <a:r>
              <a:rPr lang="en-US" sz="2200" baseline="30000" dirty="0">
                <a:solidFill>
                  <a:schemeClr val="bg1"/>
                </a:solidFill>
              </a:rPr>
              <a:t>th</a:t>
            </a:r>
            <a:r>
              <a:rPr lang="en-US" sz="2200" dirty="0">
                <a:solidFill>
                  <a:schemeClr val="bg1"/>
                </a:solidFill>
              </a:rPr>
              <a:t>. </a:t>
            </a:r>
          </a:p>
          <a:p>
            <a:pPr marL="342900" indent="-342900">
              <a:spcAft>
                <a:spcPts val="600"/>
              </a:spcAft>
              <a:buFont typeface="Wingdings" panose="05000000000000000000" pitchFamily="2" charset="2"/>
              <a:buChar char="Ø"/>
            </a:pPr>
            <a:r>
              <a:rPr lang="en-US" sz="2200" dirty="0">
                <a:solidFill>
                  <a:schemeClr val="bg1"/>
                </a:solidFill>
              </a:rPr>
              <a:t>Herrick retired in 2022 as one of the most successful head coaches in the association's history.</a:t>
            </a:r>
          </a:p>
          <a:p>
            <a:pPr marL="342900" indent="-342900">
              <a:spcAft>
                <a:spcPts val="1200"/>
              </a:spcAft>
              <a:buFont typeface="Wingdings" panose="05000000000000000000" pitchFamily="2" charset="2"/>
              <a:buChar char="Ø"/>
            </a:pPr>
            <a:r>
              <a:rPr lang="en-US" sz="2200" dirty="0">
                <a:solidFill>
                  <a:schemeClr val="bg1"/>
                </a:solidFill>
              </a:rPr>
              <a:t>His teams also made 24 postseason appearances, including 21 straight appearances from 1994 to 2014. </a:t>
            </a:r>
          </a:p>
        </p:txBody>
      </p:sp>
      <p:pic>
        <p:nvPicPr>
          <p:cNvPr id="3" name="Picture 2">
            <a:extLst>
              <a:ext uri="{FF2B5EF4-FFF2-40B4-BE49-F238E27FC236}">
                <a16:creationId xmlns:a16="http://schemas.microsoft.com/office/drawing/2014/main" id="{28643089-6C38-41A9-A2A2-16665934516B}"/>
              </a:ext>
            </a:extLst>
          </p:cNvPr>
          <p:cNvPicPr>
            <a:picLocks noChangeAspect="1"/>
          </p:cNvPicPr>
          <p:nvPr/>
        </p:nvPicPr>
        <p:blipFill>
          <a:blip r:embed="rId4"/>
          <a:stretch>
            <a:fillRect/>
          </a:stretch>
        </p:blipFill>
        <p:spPr>
          <a:xfrm>
            <a:off x="7239050" y="2431714"/>
            <a:ext cx="4804094" cy="2777762"/>
          </a:xfrm>
          <a:prstGeom prst="rect">
            <a:avLst/>
          </a:prstGeom>
        </p:spPr>
      </p:pic>
    </p:spTree>
    <p:extLst>
      <p:ext uri="{BB962C8B-B14F-4D97-AF65-F5344CB8AC3E}">
        <p14:creationId xmlns:p14="http://schemas.microsoft.com/office/powerpoint/2010/main" val="2202488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5" name="Title 1"/>
          <p:cNvSpPr txBox="1">
            <a:spLocks/>
          </p:cNvSpPr>
          <p:nvPr/>
        </p:nvSpPr>
        <p:spPr>
          <a:xfrm>
            <a:off x="0" y="0"/>
            <a:ext cx="121920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90000"/>
                </a:solidFill>
                <a:latin typeface="Calibri" panose="020F0502020204030204" pitchFamily="34" charset="0"/>
                <a:cs typeface="Calibri" panose="020F0502020204030204" pitchFamily="34" charset="0"/>
              </a:rPr>
              <a:t> Instructor to Represent COC in Iceland</a:t>
            </a:r>
          </a:p>
        </p:txBody>
      </p:sp>
      <p:sp>
        <p:nvSpPr>
          <p:cNvPr id="7" name="TextBox 6">
            <a:extLst>
              <a:ext uri="{FF2B5EF4-FFF2-40B4-BE49-F238E27FC236}">
                <a16:creationId xmlns:a16="http://schemas.microsoft.com/office/drawing/2014/main" id="{147285F3-8781-452F-B1E6-C38A57D516D1}"/>
              </a:ext>
            </a:extLst>
          </p:cNvPr>
          <p:cNvSpPr txBox="1"/>
          <p:nvPr/>
        </p:nvSpPr>
        <p:spPr>
          <a:xfrm>
            <a:off x="1054953" y="3580771"/>
            <a:ext cx="9873545" cy="2831544"/>
          </a:xfrm>
          <a:prstGeom prst="rect">
            <a:avLst/>
          </a:prstGeom>
          <a:noFill/>
        </p:spPr>
        <p:txBody>
          <a:bodyPr wrap="square" rtlCol="0">
            <a:spAutoFit/>
          </a:bodyPr>
          <a:lstStyle/>
          <a:p>
            <a:pPr>
              <a:spcAft>
                <a:spcPts val="600"/>
              </a:spcAft>
            </a:pPr>
            <a:r>
              <a:rPr lang="en-US" sz="2200" b="1" dirty="0">
                <a:solidFill>
                  <a:schemeClr val="bg1"/>
                </a:solidFill>
              </a:rPr>
              <a:t>Holly Hitt-Zuniga</a:t>
            </a:r>
            <a:r>
              <a:rPr lang="en-US" sz="2200" dirty="0">
                <a:solidFill>
                  <a:schemeClr val="bg1"/>
                </a:solidFill>
              </a:rPr>
              <a:t>, an architecture and interior design instructor at College of the Canyons, has been selected to represent the college and the </a:t>
            </a:r>
            <a:r>
              <a:rPr lang="en-US" sz="2200" i="1" dirty="0">
                <a:solidFill>
                  <a:schemeClr val="bg1"/>
                </a:solidFill>
              </a:rPr>
              <a:t>National Science Foundation’s Center for Renewable Energy Advanced Technological Education </a:t>
            </a:r>
            <a:r>
              <a:rPr lang="en-US" sz="2200" dirty="0">
                <a:solidFill>
                  <a:schemeClr val="bg1"/>
                </a:solidFill>
              </a:rPr>
              <a:t>(CREATE) in Iceland as part of a 10-person delegation of educators participating in an international education program focused on clean energy and electric transportation.</a:t>
            </a:r>
          </a:p>
          <a:p>
            <a:pPr>
              <a:spcAft>
                <a:spcPts val="600"/>
              </a:spcAft>
            </a:pPr>
            <a:r>
              <a:rPr lang="en-US" sz="2100" dirty="0">
                <a:solidFill>
                  <a:schemeClr val="bg1"/>
                </a:solidFill>
              </a:rPr>
              <a:t>The CREATE delegation will research the convergence of clean energy and electric transportation technologies by meeting with faculty from the University of Reykjavik, industry representatives, and Icelandic energy leaders and policy makers.</a:t>
            </a:r>
          </a:p>
        </p:txBody>
      </p:sp>
      <p:pic>
        <p:nvPicPr>
          <p:cNvPr id="3" name="Picture 2">
            <a:extLst>
              <a:ext uri="{FF2B5EF4-FFF2-40B4-BE49-F238E27FC236}">
                <a16:creationId xmlns:a16="http://schemas.microsoft.com/office/drawing/2014/main" id="{2B7058B6-FB2C-4BF9-A8D0-380413279527}"/>
              </a:ext>
            </a:extLst>
          </p:cNvPr>
          <p:cNvPicPr>
            <a:picLocks noChangeAspect="1"/>
          </p:cNvPicPr>
          <p:nvPr/>
        </p:nvPicPr>
        <p:blipFill>
          <a:blip r:embed="rId4"/>
          <a:stretch>
            <a:fillRect/>
          </a:stretch>
        </p:blipFill>
        <p:spPr>
          <a:xfrm>
            <a:off x="5128448" y="1325562"/>
            <a:ext cx="5419048" cy="1809524"/>
          </a:xfrm>
          <a:prstGeom prst="rect">
            <a:avLst/>
          </a:prstGeom>
        </p:spPr>
      </p:pic>
      <p:pic>
        <p:nvPicPr>
          <p:cNvPr id="9" name="Picture 8">
            <a:extLst>
              <a:ext uri="{FF2B5EF4-FFF2-40B4-BE49-F238E27FC236}">
                <a16:creationId xmlns:a16="http://schemas.microsoft.com/office/drawing/2014/main" id="{22F34820-CD88-485A-9BBF-671617F71575}"/>
              </a:ext>
            </a:extLst>
          </p:cNvPr>
          <p:cNvPicPr>
            <a:picLocks noChangeAspect="1"/>
          </p:cNvPicPr>
          <p:nvPr/>
        </p:nvPicPr>
        <p:blipFill>
          <a:blip r:embed="rId5"/>
          <a:stretch>
            <a:fillRect/>
          </a:stretch>
        </p:blipFill>
        <p:spPr>
          <a:xfrm>
            <a:off x="1873660" y="1544461"/>
            <a:ext cx="2815298" cy="1876865"/>
          </a:xfrm>
          <a:prstGeom prst="rect">
            <a:avLst/>
          </a:prstGeom>
        </p:spPr>
      </p:pic>
    </p:spTree>
    <p:extLst>
      <p:ext uri="{BB962C8B-B14F-4D97-AF65-F5344CB8AC3E}">
        <p14:creationId xmlns:p14="http://schemas.microsoft.com/office/powerpoint/2010/main" val="407937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10378</TotalTime>
  <Words>2766</Words>
  <Application>Microsoft Office PowerPoint</Application>
  <PresentationFormat>Widescreen</PresentationFormat>
  <Paragraphs>153</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the Canyons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Mclaughlin, James</dc:creator>
  <cp:lastModifiedBy>Mclaughlin, James</cp:lastModifiedBy>
  <cp:revision>408</cp:revision>
  <cp:lastPrinted>2024-03-26T17:56:45Z</cp:lastPrinted>
  <dcterms:created xsi:type="dcterms:W3CDTF">2021-01-04T22:49:05Z</dcterms:created>
  <dcterms:modified xsi:type="dcterms:W3CDTF">2024-03-26T20:57:32Z</dcterms:modified>
</cp:coreProperties>
</file>