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407" r:id="rId3"/>
    <p:sldId id="427" r:id="rId4"/>
    <p:sldId id="428" r:id="rId5"/>
    <p:sldId id="429" r:id="rId6"/>
    <p:sldId id="395" r:id="rId7"/>
    <p:sldId id="308" r:id="rId8"/>
    <p:sldId id="440" r:id="rId9"/>
    <p:sldId id="411" r:id="rId10"/>
    <p:sldId id="441" r:id="rId11"/>
    <p:sldId id="442" r:id="rId12"/>
    <p:sldId id="405" r:id="rId13"/>
    <p:sldId id="414" r:id="rId14"/>
    <p:sldId id="415" r:id="rId15"/>
    <p:sldId id="418" r:id="rId16"/>
    <p:sldId id="430" r:id="rId17"/>
    <p:sldId id="431" r:id="rId18"/>
    <p:sldId id="432" r:id="rId19"/>
    <p:sldId id="433" r:id="rId20"/>
    <p:sldId id="434" r:id="rId21"/>
    <p:sldId id="435" r:id="rId22"/>
    <p:sldId id="436" r:id="rId23"/>
    <p:sldId id="437" r:id="rId24"/>
    <p:sldId id="425" r:id="rId25"/>
    <p:sldId id="409" r:id="rId26"/>
    <p:sldId id="410" r:id="rId27"/>
    <p:sldId id="382" r:id="rId28"/>
    <p:sldId id="443" r:id="rId29"/>
    <p:sldId id="413" r:id="rId30"/>
    <p:sldId id="444" r:id="rId31"/>
    <p:sldId id="445" r:id="rId32"/>
    <p:sldId id="447" r:id="rId33"/>
    <p:sldId id="446" r:id="rId34"/>
    <p:sldId id="448" r:id="rId35"/>
    <p:sldId id="378" r:id="rId36"/>
    <p:sldId id="408" r:id="rId37"/>
    <p:sldId id="449" r:id="rId38"/>
    <p:sldId id="274" r:id="rId39"/>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90"/>
      </p:cViewPr>
      <p:guideLst/>
    </p:cSldViewPr>
  </p:slideViewPr>
  <p:notesTextViewPr>
    <p:cViewPr>
      <p:scale>
        <a:sx n="3" d="2"/>
        <a:sy n="3" d="2"/>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laughlin, James" userId="b2f0f48c-e85b-49dc-9e10-b47820dab9df" providerId="ADAL" clId="{8FD682C9-4196-4ECD-9362-A60F0DB66EAB}"/>
    <pc:docChg chg="modSld">
      <pc:chgData name="Mclaughlin, James" userId="b2f0f48c-e85b-49dc-9e10-b47820dab9df" providerId="ADAL" clId="{8FD682C9-4196-4ECD-9362-A60F0DB66EAB}" dt="2022-09-27T23:19:33.029" v="9" actId="20577"/>
      <pc:docMkLst>
        <pc:docMk/>
      </pc:docMkLst>
      <pc:sldChg chg="modSp">
        <pc:chgData name="Mclaughlin, James" userId="b2f0f48c-e85b-49dc-9e10-b47820dab9df" providerId="ADAL" clId="{8FD682C9-4196-4ECD-9362-A60F0DB66EAB}" dt="2022-09-27T23:19:33.029" v="9" actId="20577"/>
        <pc:sldMkLst>
          <pc:docMk/>
          <pc:sldMk cId="1586584422" sldId="395"/>
        </pc:sldMkLst>
        <pc:spChg chg="mod">
          <ac:chgData name="Mclaughlin, James" userId="b2f0f48c-e85b-49dc-9e10-b47820dab9df" providerId="ADAL" clId="{8FD682C9-4196-4ECD-9362-A60F0DB66EAB}" dt="2022-09-27T23:19:33.029" v="9" actId="20577"/>
          <ac:spMkLst>
            <pc:docMk/>
            <pc:sldMk cId="1586584422" sldId="395"/>
            <ac:spMk id="1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3FCA443D-E487-405A-9A4D-10A83C2D5220}" type="datetimeFigureOut">
              <a:rPr lang="en-US" smtClean="0"/>
              <a:t>9/27/2022</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A7C2EC57-1D57-4C8F-882A-95193458DCE1}" type="slidenum">
              <a:rPr lang="en-US" smtClean="0"/>
              <a:t>‹#›</a:t>
            </a:fld>
            <a:endParaRPr lang="en-US" dirty="0"/>
          </a:p>
        </p:txBody>
      </p:sp>
    </p:spTree>
    <p:extLst>
      <p:ext uri="{BB962C8B-B14F-4D97-AF65-F5344CB8AC3E}">
        <p14:creationId xmlns:p14="http://schemas.microsoft.com/office/powerpoint/2010/main" val="130809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54DC9E-CAAA-456F-ACDD-9BCBF748919B}" type="slidenum">
              <a:rPr lang="en-US" smtClean="0"/>
              <a:t>6</a:t>
            </a:fld>
            <a:endParaRPr lang="en-US" dirty="0"/>
          </a:p>
        </p:txBody>
      </p:sp>
      <p:sp>
        <p:nvSpPr>
          <p:cNvPr id="5" name="Date Placeholder 4"/>
          <p:cNvSpPr>
            <a:spLocks noGrp="1"/>
          </p:cNvSpPr>
          <p:nvPr>
            <p:ph type="dt" idx="11"/>
          </p:nvPr>
        </p:nvSpPr>
        <p:spPr/>
        <p:txBody>
          <a:bodyPr/>
          <a:lstStyle/>
          <a:p>
            <a:r>
              <a:rPr lang="en-US" dirty="0"/>
              <a:t>4/11/2017</a:t>
            </a:r>
          </a:p>
        </p:txBody>
      </p:sp>
    </p:spTree>
    <p:extLst>
      <p:ext uri="{BB962C8B-B14F-4D97-AF65-F5344CB8AC3E}">
        <p14:creationId xmlns:p14="http://schemas.microsoft.com/office/powerpoint/2010/main" val="2441559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9/27/2022</a:t>
            </a:r>
            <a:endParaRPr lang="en-US" dirty="0"/>
          </a:p>
        </p:txBody>
      </p:sp>
      <p:sp>
        <p:nvSpPr>
          <p:cNvPr id="5" name="Footer Placeholder 4"/>
          <p:cNvSpPr>
            <a:spLocks noGrp="1"/>
          </p:cNvSpPr>
          <p:nvPr>
            <p:ph type="ftr" sz="quarter" idx="11"/>
          </p:nvPr>
        </p:nvSpPr>
        <p:spPr/>
        <p:txBody>
          <a:bodyPr/>
          <a:lstStyle/>
          <a:p>
            <a:r>
              <a:rPr lang="en-US" dirty="0"/>
              <a:t>BOT Chancellor’s Report</a:t>
            </a:r>
          </a:p>
        </p:txBody>
      </p:sp>
      <p:sp>
        <p:nvSpPr>
          <p:cNvPr id="6" name="Slide Number Placeholder 5"/>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2596503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9/27/2022</a:t>
            </a:r>
            <a:endParaRPr lang="en-US" dirty="0"/>
          </a:p>
        </p:txBody>
      </p:sp>
      <p:sp>
        <p:nvSpPr>
          <p:cNvPr id="5" name="Footer Placeholder 4"/>
          <p:cNvSpPr>
            <a:spLocks noGrp="1"/>
          </p:cNvSpPr>
          <p:nvPr>
            <p:ph type="ftr" sz="quarter" idx="11"/>
          </p:nvPr>
        </p:nvSpPr>
        <p:spPr/>
        <p:txBody>
          <a:bodyPr/>
          <a:lstStyle/>
          <a:p>
            <a:r>
              <a:rPr lang="en-US" dirty="0"/>
              <a:t>BOT Chancellor’s Report</a:t>
            </a:r>
          </a:p>
        </p:txBody>
      </p:sp>
      <p:sp>
        <p:nvSpPr>
          <p:cNvPr id="6" name="Slide Number Placeholder 5"/>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2655158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9/27/2022</a:t>
            </a:r>
            <a:endParaRPr lang="en-US" dirty="0"/>
          </a:p>
        </p:txBody>
      </p:sp>
      <p:sp>
        <p:nvSpPr>
          <p:cNvPr id="5" name="Footer Placeholder 4"/>
          <p:cNvSpPr>
            <a:spLocks noGrp="1"/>
          </p:cNvSpPr>
          <p:nvPr>
            <p:ph type="ftr" sz="quarter" idx="11"/>
          </p:nvPr>
        </p:nvSpPr>
        <p:spPr/>
        <p:txBody>
          <a:bodyPr/>
          <a:lstStyle/>
          <a:p>
            <a:r>
              <a:rPr lang="en-US" dirty="0"/>
              <a:t>BOT Chancellor’s Report</a:t>
            </a:r>
          </a:p>
        </p:txBody>
      </p:sp>
      <p:sp>
        <p:nvSpPr>
          <p:cNvPr id="6" name="Slide Number Placeholder 5"/>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2170846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9/14/2022</a:t>
            </a:r>
            <a:endParaRPr lang="en-US" dirty="0"/>
          </a:p>
        </p:txBody>
      </p:sp>
      <p:sp>
        <p:nvSpPr>
          <p:cNvPr id="5" name="Footer Placeholder 4"/>
          <p:cNvSpPr>
            <a:spLocks noGrp="1"/>
          </p:cNvSpPr>
          <p:nvPr>
            <p:ph type="ftr" sz="quarter" idx="11"/>
          </p:nvPr>
        </p:nvSpPr>
        <p:spPr/>
        <p:txBody>
          <a:bodyPr/>
          <a:lstStyle/>
          <a:p>
            <a:r>
              <a:rPr lang="en-US" dirty="0"/>
              <a:t>BOT Chancellor’s Report</a:t>
            </a:r>
          </a:p>
        </p:txBody>
      </p:sp>
      <p:sp>
        <p:nvSpPr>
          <p:cNvPr id="6" name="Slide Number Placeholder 5"/>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3168709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9/14/2022</a:t>
            </a:r>
            <a:endParaRPr lang="en-US" dirty="0"/>
          </a:p>
        </p:txBody>
      </p:sp>
      <p:sp>
        <p:nvSpPr>
          <p:cNvPr id="5" name="Footer Placeholder 4"/>
          <p:cNvSpPr>
            <a:spLocks noGrp="1"/>
          </p:cNvSpPr>
          <p:nvPr>
            <p:ph type="ftr" sz="quarter" idx="11"/>
          </p:nvPr>
        </p:nvSpPr>
        <p:spPr/>
        <p:txBody>
          <a:bodyPr/>
          <a:lstStyle/>
          <a:p>
            <a:r>
              <a:rPr lang="en-US" dirty="0"/>
              <a:t>BOT Chancellor’s Report</a:t>
            </a:r>
          </a:p>
        </p:txBody>
      </p:sp>
      <p:sp>
        <p:nvSpPr>
          <p:cNvPr id="6" name="Slide Number Placeholder 5"/>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1747588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9/14/2022</a:t>
            </a:r>
            <a:endParaRPr lang="en-US" dirty="0"/>
          </a:p>
        </p:txBody>
      </p:sp>
      <p:sp>
        <p:nvSpPr>
          <p:cNvPr id="5" name="Footer Placeholder 4"/>
          <p:cNvSpPr>
            <a:spLocks noGrp="1"/>
          </p:cNvSpPr>
          <p:nvPr>
            <p:ph type="ftr" sz="quarter" idx="11"/>
          </p:nvPr>
        </p:nvSpPr>
        <p:spPr/>
        <p:txBody>
          <a:bodyPr/>
          <a:lstStyle/>
          <a:p>
            <a:r>
              <a:rPr lang="en-US" dirty="0"/>
              <a:t>BOT Chancellor’s Report</a:t>
            </a:r>
          </a:p>
        </p:txBody>
      </p:sp>
      <p:sp>
        <p:nvSpPr>
          <p:cNvPr id="6" name="Slide Number Placeholder 5"/>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3302904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9/14/2022</a:t>
            </a:r>
            <a:endParaRPr lang="en-US" dirty="0"/>
          </a:p>
        </p:txBody>
      </p:sp>
      <p:sp>
        <p:nvSpPr>
          <p:cNvPr id="6" name="Footer Placeholder 5"/>
          <p:cNvSpPr>
            <a:spLocks noGrp="1"/>
          </p:cNvSpPr>
          <p:nvPr>
            <p:ph type="ftr" sz="quarter" idx="11"/>
          </p:nvPr>
        </p:nvSpPr>
        <p:spPr/>
        <p:txBody>
          <a:bodyPr/>
          <a:lstStyle/>
          <a:p>
            <a:r>
              <a:rPr lang="en-US" dirty="0"/>
              <a:t>BOT Chancellor’s Report</a:t>
            </a:r>
          </a:p>
        </p:txBody>
      </p:sp>
      <p:sp>
        <p:nvSpPr>
          <p:cNvPr id="7" name="Slide Number Placeholder 6"/>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2319935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9/14/2022</a:t>
            </a:r>
            <a:endParaRPr lang="en-US" dirty="0"/>
          </a:p>
        </p:txBody>
      </p:sp>
      <p:sp>
        <p:nvSpPr>
          <p:cNvPr id="8" name="Footer Placeholder 7"/>
          <p:cNvSpPr>
            <a:spLocks noGrp="1"/>
          </p:cNvSpPr>
          <p:nvPr>
            <p:ph type="ftr" sz="quarter" idx="11"/>
          </p:nvPr>
        </p:nvSpPr>
        <p:spPr/>
        <p:txBody>
          <a:bodyPr/>
          <a:lstStyle/>
          <a:p>
            <a:r>
              <a:rPr lang="en-US" dirty="0"/>
              <a:t>BOT Chancellor’s Report</a:t>
            </a:r>
          </a:p>
        </p:txBody>
      </p:sp>
      <p:sp>
        <p:nvSpPr>
          <p:cNvPr id="9" name="Slide Number Placeholder 8"/>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1377343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9/14/2022</a:t>
            </a:r>
            <a:endParaRPr lang="en-US" dirty="0"/>
          </a:p>
        </p:txBody>
      </p:sp>
      <p:sp>
        <p:nvSpPr>
          <p:cNvPr id="4" name="Footer Placeholder 3"/>
          <p:cNvSpPr>
            <a:spLocks noGrp="1"/>
          </p:cNvSpPr>
          <p:nvPr>
            <p:ph type="ftr" sz="quarter" idx="11"/>
          </p:nvPr>
        </p:nvSpPr>
        <p:spPr/>
        <p:txBody>
          <a:bodyPr/>
          <a:lstStyle/>
          <a:p>
            <a:r>
              <a:rPr lang="en-US" dirty="0"/>
              <a:t>BOT Chancellor’s Report</a:t>
            </a:r>
          </a:p>
        </p:txBody>
      </p:sp>
      <p:sp>
        <p:nvSpPr>
          <p:cNvPr id="5" name="Slide Number Placeholder 4"/>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1691152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9/14/2022</a:t>
            </a:r>
            <a:endParaRPr lang="en-US" dirty="0"/>
          </a:p>
        </p:txBody>
      </p:sp>
      <p:sp>
        <p:nvSpPr>
          <p:cNvPr id="3" name="Footer Placeholder 2"/>
          <p:cNvSpPr>
            <a:spLocks noGrp="1"/>
          </p:cNvSpPr>
          <p:nvPr>
            <p:ph type="ftr" sz="quarter" idx="11"/>
          </p:nvPr>
        </p:nvSpPr>
        <p:spPr/>
        <p:txBody>
          <a:bodyPr/>
          <a:lstStyle/>
          <a:p>
            <a:r>
              <a:rPr lang="en-US" dirty="0"/>
              <a:t>BOT Chancellor’s Report</a:t>
            </a:r>
          </a:p>
        </p:txBody>
      </p:sp>
      <p:sp>
        <p:nvSpPr>
          <p:cNvPr id="4" name="Slide Number Placeholder 3"/>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3128496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9/14/2022</a:t>
            </a:r>
            <a:endParaRPr lang="en-US" dirty="0"/>
          </a:p>
        </p:txBody>
      </p:sp>
      <p:sp>
        <p:nvSpPr>
          <p:cNvPr id="6" name="Footer Placeholder 5"/>
          <p:cNvSpPr>
            <a:spLocks noGrp="1"/>
          </p:cNvSpPr>
          <p:nvPr>
            <p:ph type="ftr" sz="quarter" idx="11"/>
          </p:nvPr>
        </p:nvSpPr>
        <p:spPr/>
        <p:txBody>
          <a:bodyPr/>
          <a:lstStyle/>
          <a:p>
            <a:r>
              <a:rPr lang="en-US" dirty="0"/>
              <a:t>BOT Chancellor’s Report</a:t>
            </a:r>
          </a:p>
        </p:txBody>
      </p:sp>
      <p:sp>
        <p:nvSpPr>
          <p:cNvPr id="7" name="Slide Number Placeholder 6"/>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4032884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9/27/2022</a:t>
            </a:r>
            <a:endParaRPr lang="en-US" dirty="0"/>
          </a:p>
        </p:txBody>
      </p:sp>
      <p:sp>
        <p:nvSpPr>
          <p:cNvPr id="5" name="Footer Placeholder 4"/>
          <p:cNvSpPr>
            <a:spLocks noGrp="1"/>
          </p:cNvSpPr>
          <p:nvPr>
            <p:ph type="ftr" sz="quarter" idx="11"/>
          </p:nvPr>
        </p:nvSpPr>
        <p:spPr/>
        <p:txBody>
          <a:bodyPr/>
          <a:lstStyle/>
          <a:p>
            <a:r>
              <a:rPr lang="en-US" dirty="0"/>
              <a:t>BOT Chancellor’s Report</a:t>
            </a:r>
          </a:p>
        </p:txBody>
      </p:sp>
      <p:sp>
        <p:nvSpPr>
          <p:cNvPr id="6" name="Slide Number Placeholder 5"/>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3986635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9/14/2022</a:t>
            </a:r>
            <a:endParaRPr lang="en-US" dirty="0"/>
          </a:p>
        </p:txBody>
      </p:sp>
      <p:sp>
        <p:nvSpPr>
          <p:cNvPr id="6" name="Footer Placeholder 5"/>
          <p:cNvSpPr>
            <a:spLocks noGrp="1"/>
          </p:cNvSpPr>
          <p:nvPr>
            <p:ph type="ftr" sz="quarter" idx="11"/>
          </p:nvPr>
        </p:nvSpPr>
        <p:spPr/>
        <p:txBody>
          <a:bodyPr/>
          <a:lstStyle/>
          <a:p>
            <a:r>
              <a:rPr lang="en-US" dirty="0"/>
              <a:t>BOT Chancellor’s Report</a:t>
            </a:r>
          </a:p>
        </p:txBody>
      </p:sp>
      <p:sp>
        <p:nvSpPr>
          <p:cNvPr id="7" name="Slide Number Placeholder 6"/>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3805404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9/14/2022</a:t>
            </a:r>
            <a:endParaRPr lang="en-US" dirty="0"/>
          </a:p>
        </p:txBody>
      </p:sp>
      <p:sp>
        <p:nvSpPr>
          <p:cNvPr id="5" name="Footer Placeholder 4"/>
          <p:cNvSpPr>
            <a:spLocks noGrp="1"/>
          </p:cNvSpPr>
          <p:nvPr>
            <p:ph type="ftr" sz="quarter" idx="11"/>
          </p:nvPr>
        </p:nvSpPr>
        <p:spPr/>
        <p:txBody>
          <a:bodyPr/>
          <a:lstStyle/>
          <a:p>
            <a:r>
              <a:rPr lang="en-US" dirty="0"/>
              <a:t>BOT Chancellor’s Report</a:t>
            </a:r>
          </a:p>
        </p:txBody>
      </p:sp>
      <p:sp>
        <p:nvSpPr>
          <p:cNvPr id="6" name="Slide Number Placeholder 5"/>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1817514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9/14/2022</a:t>
            </a:r>
            <a:endParaRPr lang="en-US" dirty="0"/>
          </a:p>
        </p:txBody>
      </p:sp>
      <p:sp>
        <p:nvSpPr>
          <p:cNvPr id="5" name="Footer Placeholder 4"/>
          <p:cNvSpPr>
            <a:spLocks noGrp="1"/>
          </p:cNvSpPr>
          <p:nvPr>
            <p:ph type="ftr" sz="quarter" idx="11"/>
          </p:nvPr>
        </p:nvSpPr>
        <p:spPr/>
        <p:txBody>
          <a:bodyPr/>
          <a:lstStyle/>
          <a:p>
            <a:r>
              <a:rPr lang="en-US" dirty="0"/>
              <a:t>BOT Chancellor’s Report</a:t>
            </a:r>
          </a:p>
        </p:txBody>
      </p:sp>
      <p:sp>
        <p:nvSpPr>
          <p:cNvPr id="6" name="Slide Number Placeholder 5"/>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335797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9/27/2022</a:t>
            </a:r>
            <a:endParaRPr lang="en-US" dirty="0"/>
          </a:p>
        </p:txBody>
      </p:sp>
      <p:sp>
        <p:nvSpPr>
          <p:cNvPr id="5" name="Footer Placeholder 4"/>
          <p:cNvSpPr>
            <a:spLocks noGrp="1"/>
          </p:cNvSpPr>
          <p:nvPr>
            <p:ph type="ftr" sz="quarter" idx="11"/>
          </p:nvPr>
        </p:nvSpPr>
        <p:spPr/>
        <p:txBody>
          <a:bodyPr/>
          <a:lstStyle/>
          <a:p>
            <a:r>
              <a:rPr lang="en-US" dirty="0"/>
              <a:t>BOT Chancellor’s Report</a:t>
            </a:r>
          </a:p>
        </p:txBody>
      </p:sp>
      <p:sp>
        <p:nvSpPr>
          <p:cNvPr id="6" name="Slide Number Placeholder 5"/>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3261554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9/27/2022</a:t>
            </a:r>
            <a:endParaRPr lang="en-US" dirty="0"/>
          </a:p>
        </p:txBody>
      </p:sp>
      <p:sp>
        <p:nvSpPr>
          <p:cNvPr id="6" name="Footer Placeholder 5"/>
          <p:cNvSpPr>
            <a:spLocks noGrp="1"/>
          </p:cNvSpPr>
          <p:nvPr>
            <p:ph type="ftr" sz="quarter" idx="11"/>
          </p:nvPr>
        </p:nvSpPr>
        <p:spPr/>
        <p:txBody>
          <a:bodyPr/>
          <a:lstStyle/>
          <a:p>
            <a:r>
              <a:rPr lang="en-US" dirty="0"/>
              <a:t>BOT Chancellor’s Report</a:t>
            </a:r>
          </a:p>
        </p:txBody>
      </p:sp>
      <p:sp>
        <p:nvSpPr>
          <p:cNvPr id="7" name="Slide Number Placeholder 6"/>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167248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9/27/2022</a:t>
            </a:r>
            <a:endParaRPr lang="en-US" dirty="0"/>
          </a:p>
        </p:txBody>
      </p:sp>
      <p:sp>
        <p:nvSpPr>
          <p:cNvPr id="8" name="Footer Placeholder 7"/>
          <p:cNvSpPr>
            <a:spLocks noGrp="1"/>
          </p:cNvSpPr>
          <p:nvPr>
            <p:ph type="ftr" sz="quarter" idx="11"/>
          </p:nvPr>
        </p:nvSpPr>
        <p:spPr/>
        <p:txBody>
          <a:bodyPr/>
          <a:lstStyle/>
          <a:p>
            <a:r>
              <a:rPr lang="en-US" dirty="0"/>
              <a:t>BOT Chancellor’s Report</a:t>
            </a:r>
          </a:p>
        </p:txBody>
      </p:sp>
      <p:sp>
        <p:nvSpPr>
          <p:cNvPr id="9" name="Slide Number Placeholder 8"/>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874660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9/27/2022</a:t>
            </a:r>
            <a:endParaRPr lang="en-US" dirty="0"/>
          </a:p>
        </p:txBody>
      </p:sp>
      <p:sp>
        <p:nvSpPr>
          <p:cNvPr id="4" name="Footer Placeholder 3"/>
          <p:cNvSpPr>
            <a:spLocks noGrp="1"/>
          </p:cNvSpPr>
          <p:nvPr>
            <p:ph type="ftr" sz="quarter" idx="11"/>
          </p:nvPr>
        </p:nvSpPr>
        <p:spPr/>
        <p:txBody>
          <a:bodyPr/>
          <a:lstStyle/>
          <a:p>
            <a:r>
              <a:rPr lang="en-US" dirty="0"/>
              <a:t>BOT Chancellor’s Report</a:t>
            </a:r>
          </a:p>
        </p:txBody>
      </p:sp>
      <p:sp>
        <p:nvSpPr>
          <p:cNvPr id="5" name="Slide Number Placeholder 4"/>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1612084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9/27/2022</a:t>
            </a:r>
            <a:endParaRPr lang="en-US" dirty="0"/>
          </a:p>
        </p:txBody>
      </p:sp>
      <p:sp>
        <p:nvSpPr>
          <p:cNvPr id="3" name="Footer Placeholder 2"/>
          <p:cNvSpPr>
            <a:spLocks noGrp="1"/>
          </p:cNvSpPr>
          <p:nvPr>
            <p:ph type="ftr" sz="quarter" idx="11"/>
          </p:nvPr>
        </p:nvSpPr>
        <p:spPr/>
        <p:txBody>
          <a:bodyPr/>
          <a:lstStyle/>
          <a:p>
            <a:r>
              <a:rPr lang="en-US" dirty="0"/>
              <a:t>BOT Chancellor’s Report</a:t>
            </a:r>
          </a:p>
        </p:txBody>
      </p:sp>
      <p:sp>
        <p:nvSpPr>
          <p:cNvPr id="4" name="Slide Number Placeholder 3"/>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373606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9/27/2022</a:t>
            </a:r>
            <a:endParaRPr lang="en-US" dirty="0"/>
          </a:p>
        </p:txBody>
      </p:sp>
      <p:sp>
        <p:nvSpPr>
          <p:cNvPr id="6" name="Footer Placeholder 5"/>
          <p:cNvSpPr>
            <a:spLocks noGrp="1"/>
          </p:cNvSpPr>
          <p:nvPr>
            <p:ph type="ftr" sz="quarter" idx="11"/>
          </p:nvPr>
        </p:nvSpPr>
        <p:spPr/>
        <p:txBody>
          <a:bodyPr/>
          <a:lstStyle/>
          <a:p>
            <a:r>
              <a:rPr lang="en-US" dirty="0"/>
              <a:t>BOT Chancellor’s Report</a:t>
            </a:r>
          </a:p>
        </p:txBody>
      </p:sp>
      <p:sp>
        <p:nvSpPr>
          <p:cNvPr id="7" name="Slide Number Placeholder 6"/>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4271506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9/27/2022</a:t>
            </a:r>
            <a:endParaRPr lang="en-US" dirty="0"/>
          </a:p>
        </p:txBody>
      </p:sp>
      <p:sp>
        <p:nvSpPr>
          <p:cNvPr id="6" name="Footer Placeholder 5"/>
          <p:cNvSpPr>
            <a:spLocks noGrp="1"/>
          </p:cNvSpPr>
          <p:nvPr>
            <p:ph type="ftr" sz="quarter" idx="11"/>
          </p:nvPr>
        </p:nvSpPr>
        <p:spPr/>
        <p:txBody>
          <a:bodyPr/>
          <a:lstStyle/>
          <a:p>
            <a:r>
              <a:rPr lang="en-US" dirty="0"/>
              <a:t>BOT Chancellor’s Report</a:t>
            </a:r>
          </a:p>
        </p:txBody>
      </p:sp>
      <p:sp>
        <p:nvSpPr>
          <p:cNvPr id="7" name="Slide Number Placeholder 6"/>
          <p:cNvSpPr>
            <a:spLocks noGrp="1"/>
          </p:cNvSpPr>
          <p:nvPr>
            <p:ph type="sldNum" sz="quarter" idx="12"/>
          </p:nvPr>
        </p:nvSpPr>
        <p:spPr/>
        <p:txBody>
          <a:bodyPr/>
          <a:lstStyle/>
          <a:p>
            <a:fld id="{90D7E843-1787-4205-9F70-5CA751DF39EC}" type="slidenum">
              <a:rPr lang="en-US" smtClean="0"/>
              <a:t>‹#›</a:t>
            </a:fld>
            <a:endParaRPr lang="en-US" dirty="0"/>
          </a:p>
        </p:txBody>
      </p:sp>
    </p:spTree>
    <p:extLst>
      <p:ext uri="{BB962C8B-B14F-4D97-AF65-F5344CB8AC3E}">
        <p14:creationId xmlns:p14="http://schemas.microsoft.com/office/powerpoint/2010/main" val="1630182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9/27/2022</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BOT Chancellor’s Report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7E843-1787-4205-9F70-5CA751DF39EC}" type="slidenum">
              <a:rPr lang="en-US" smtClean="0"/>
              <a:t>‹#›</a:t>
            </a:fld>
            <a:endParaRPr lang="en-US" dirty="0"/>
          </a:p>
        </p:txBody>
      </p:sp>
    </p:spTree>
    <p:extLst>
      <p:ext uri="{BB962C8B-B14F-4D97-AF65-F5344CB8AC3E}">
        <p14:creationId xmlns:p14="http://schemas.microsoft.com/office/powerpoint/2010/main" val="916986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9/14/2022</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BOT Chancellor’s Report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7E843-1787-4205-9F70-5CA751DF39EC}" type="slidenum">
              <a:rPr lang="en-US" smtClean="0"/>
              <a:t>‹#›</a:t>
            </a:fld>
            <a:endParaRPr lang="en-US" dirty="0"/>
          </a:p>
        </p:txBody>
      </p:sp>
    </p:spTree>
    <p:extLst>
      <p:ext uri="{BB962C8B-B14F-4D97-AF65-F5344CB8AC3E}">
        <p14:creationId xmlns:p14="http://schemas.microsoft.com/office/powerpoint/2010/main" val="42931218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jpg"/><Relationship Id="rId1" Type="http://schemas.openxmlformats.org/officeDocument/2006/relationships/slideLayout" Target="../slideLayouts/slideLayout18.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g"/><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jpg"/><Relationship Id="rId1" Type="http://schemas.openxmlformats.org/officeDocument/2006/relationships/slideLayout" Target="../slideLayouts/slideLayout18.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4" y="0"/>
            <a:ext cx="12181170" cy="6858000"/>
          </a:xfrm>
          <a:prstGeom prst="rect">
            <a:avLst/>
          </a:prstGeom>
        </p:spPr>
      </p:pic>
      <p:sp>
        <p:nvSpPr>
          <p:cNvPr id="7" name="Slide Number Placeholder 6"/>
          <p:cNvSpPr>
            <a:spLocks noGrp="1"/>
          </p:cNvSpPr>
          <p:nvPr>
            <p:ph type="sldNum" sz="quarter" idx="12"/>
          </p:nvPr>
        </p:nvSpPr>
        <p:spPr/>
        <p:txBody>
          <a:bodyPr/>
          <a:lstStyle/>
          <a:p>
            <a:fld id="{90D7E843-1787-4205-9F70-5CA751DF39EC}" type="slidenum">
              <a:rPr lang="en-US" smtClean="0"/>
              <a:t>1</a:t>
            </a:fld>
            <a:endParaRPr lang="en-US" dirty="0"/>
          </a:p>
        </p:txBody>
      </p:sp>
      <p:sp>
        <p:nvSpPr>
          <p:cNvPr id="9" name="TextBox 8"/>
          <p:cNvSpPr txBox="1"/>
          <p:nvPr/>
        </p:nvSpPr>
        <p:spPr>
          <a:xfrm>
            <a:off x="5202255" y="240284"/>
            <a:ext cx="6816690" cy="2400657"/>
          </a:xfrm>
          <a:prstGeom prst="rect">
            <a:avLst/>
          </a:prstGeom>
          <a:noFill/>
        </p:spPr>
        <p:txBody>
          <a:bodyPr wrap="square" rtlCol="0">
            <a:spAutoFit/>
          </a:bodyPr>
          <a:lstStyle/>
          <a:p>
            <a:pPr algn="r"/>
            <a:endParaRPr lang="en-US" sz="6000" dirty="0">
              <a:solidFill>
                <a:schemeClr val="bg1"/>
              </a:solidFill>
            </a:endParaRPr>
          </a:p>
          <a:p>
            <a:pPr algn="r"/>
            <a:r>
              <a:rPr lang="en-US" sz="3000" b="1" dirty="0">
                <a:solidFill>
                  <a:schemeClr val="bg1"/>
                </a:solidFill>
              </a:rPr>
              <a:t>Foundation Board of Directors </a:t>
            </a:r>
          </a:p>
          <a:p>
            <a:pPr algn="r"/>
            <a:r>
              <a:rPr lang="en-US" sz="3000" b="1" dirty="0">
                <a:solidFill>
                  <a:schemeClr val="bg1"/>
                </a:solidFill>
              </a:rPr>
              <a:t>September 27, 2022</a:t>
            </a:r>
          </a:p>
          <a:p>
            <a:pPr algn="r"/>
            <a:endParaRPr lang="en-US" sz="3000" dirty="0">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10600" y="2640942"/>
            <a:ext cx="3314931" cy="1576118"/>
          </a:xfrm>
          <a:prstGeom prst="rect">
            <a:avLst/>
          </a:prstGeom>
        </p:spPr>
      </p:pic>
      <p:sp>
        <p:nvSpPr>
          <p:cNvPr id="3" name="Date Placeholder 2">
            <a:extLst>
              <a:ext uri="{FF2B5EF4-FFF2-40B4-BE49-F238E27FC236}">
                <a16:creationId xmlns:a16="http://schemas.microsoft.com/office/drawing/2014/main" id="{8F458B95-6DF9-46AD-816E-DAB904B97654}"/>
              </a:ext>
            </a:extLst>
          </p:cNvPr>
          <p:cNvSpPr>
            <a:spLocks noGrp="1"/>
          </p:cNvSpPr>
          <p:nvPr>
            <p:ph type="dt" sz="half" idx="10"/>
          </p:nvPr>
        </p:nvSpPr>
        <p:spPr/>
        <p:txBody>
          <a:bodyPr/>
          <a:lstStyle/>
          <a:p>
            <a:r>
              <a:rPr lang="en-US"/>
              <a:t>9/27/2022</a:t>
            </a:r>
            <a:endParaRPr lang="en-US" dirty="0"/>
          </a:p>
        </p:txBody>
      </p:sp>
      <p:pic>
        <p:nvPicPr>
          <p:cNvPr id="6" name="Picture 5">
            <a:extLst>
              <a:ext uri="{FF2B5EF4-FFF2-40B4-BE49-F238E27FC236}">
                <a16:creationId xmlns:a16="http://schemas.microsoft.com/office/drawing/2014/main" id="{92634A9F-1DFE-4725-8D88-9296F705328E}"/>
              </a:ext>
            </a:extLst>
          </p:cNvPr>
          <p:cNvPicPr>
            <a:picLocks noChangeAspect="1"/>
          </p:cNvPicPr>
          <p:nvPr/>
        </p:nvPicPr>
        <p:blipFill>
          <a:blip r:embed="rId4"/>
          <a:stretch>
            <a:fillRect/>
          </a:stretch>
        </p:blipFill>
        <p:spPr>
          <a:xfrm>
            <a:off x="997688" y="-187517"/>
            <a:ext cx="11498053" cy="2584928"/>
          </a:xfrm>
          <a:prstGeom prst="rect">
            <a:avLst/>
          </a:prstGeom>
        </p:spPr>
      </p:pic>
    </p:spTree>
    <p:extLst>
      <p:ext uri="{BB962C8B-B14F-4D97-AF65-F5344CB8AC3E}">
        <p14:creationId xmlns:p14="http://schemas.microsoft.com/office/powerpoint/2010/main" val="1477249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1903"/>
            <a:ext cx="12192000" cy="6869903"/>
          </a:xfrm>
          <a:prstGeom prst="rect">
            <a:avLst/>
          </a:prstGeom>
        </p:spPr>
      </p:pic>
      <p:sp>
        <p:nvSpPr>
          <p:cNvPr id="3" name="Title 1"/>
          <p:cNvSpPr txBox="1">
            <a:spLocks/>
          </p:cNvSpPr>
          <p:nvPr/>
        </p:nvSpPr>
        <p:spPr>
          <a:xfrm>
            <a:off x="838199" y="275428"/>
            <a:ext cx="6641226"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Athletics </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9/14/2022</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BOT Chancellor’s Report</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7E843-1787-4205-9F70-5CA751DF39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Box 10"/>
          <p:cNvSpPr txBox="1"/>
          <p:nvPr/>
        </p:nvSpPr>
        <p:spPr>
          <a:xfrm>
            <a:off x="838199" y="1006391"/>
            <a:ext cx="4924647" cy="49552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Student Athletes of the Week #2</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College of the Canyons student-athletes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Aly </a:t>
            </a:r>
            <a:r>
              <a:rPr kumimoji="0" lang="en-US" sz="2200" b="1" i="0" u="none" strike="noStrike" kern="1200" cap="none" spc="0" normalizeH="0" baseline="0" noProof="0" dirty="0" err="1">
                <a:ln>
                  <a:noFill/>
                </a:ln>
                <a:solidFill>
                  <a:prstClr val="white"/>
                </a:solidFill>
                <a:effectLst/>
                <a:uLnTx/>
                <a:uFillTx/>
                <a:latin typeface="Calibri" panose="020F0502020204030204"/>
                <a:ea typeface="+mn-ea"/>
                <a:cs typeface="+mn-cs"/>
              </a:rPr>
              <a:t>Grodell</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(women's volleyball) and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Steven Eakins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(football) have been named the COC Athletic Department's </a:t>
            </a:r>
            <a:r>
              <a:rPr kumimoji="0" lang="en-US" sz="2200" b="1" i="1" u="none" strike="noStrike" kern="1200" cap="none" spc="0" normalizeH="0" baseline="0" noProof="0" dirty="0">
                <a:ln>
                  <a:noFill/>
                </a:ln>
                <a:solidFill>
                  <a:prstClr val="white"/>
                </a:solidFill>
                <a:effectLst/>
                <a:uLnTx/>
                <a:uFillTx/>
                <a:latin typeface="Calibri" panose="020F0502020204030204"/>
                <a:ea typeface="+mn-ea"/>
                <a:cs typeface="+mn-cs"/>
              </a:rPr>
              <a:t>Women's &amp; Men's Student Athletes of the Week</a:t>
            </a:r>
            <a:r>
              <a:rPr kumimoji="0" lang="en-US" sz="22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for the period running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Sept. 5-10</a:t>
            </a:r>
            <a:r>
              <a:rPr kumimoji="0" lang="en-US" sz="2200" b="1"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200" b="0" i="0" u="none" strike="noStrike" kern="1200" cap="none" spc="0" normalizeH="0" baseline="0" noProof="0" dirty="0" err="1">
                <a:ln>
                  <a:noFill/>
                </a:ln>
                <a:solidFill>
                  <a:prstClr val="white"/>
                </a:solidFill>
                <a:effectLst/>
                <a:uLnTx/>
                <a:uFillTx/>
                <a:latin typeface="Calibri" panose="020F0502020204030204"/>
                <a:ea typeface="+mn-ea"/>
                <a:cs typeface="+mn-cs"/>
              </a:rPr>
              <a:t>Grodell</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and Eakins are the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second</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set of honorees for the fall 2022 semester.</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The first set were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Rebekah Brooks</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(women's soccer) and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Julian De La O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(men's soccer).</a:t>
            </a:r>
          </a:p>
        </p:txBody>
      </p:sp>
      <p:pic>
        <p:nvPicPr>
          <p:cNvPr id="8" name="Picture 7">
            <a:extLst>
              <a:ext uri="{FF2B5EF4-FFF2-40B4-BE49-F238E27FC236}">
                <a16:creationId xmlns:a16="http://schemas.microsoft.com/office/drawing/2014/main" id="{94670A1B-211E-4445-BA81-6340A14AC6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5851" y="330200"/>
            <a:ext cx="5029200" cy="2733675"/>
          </a:xfrm>
          <a:prstGeom prst="rect">
            <a:avLst/>
          </a:prstGeom>
        </p:spPr>
      </p:pic>
      <p:pic>
        <p:nvPicPr>
          <p:cNvPr id="14" name="Picture 13">
            <a:extLst>
              <a:ext uri="{FF2B5EF4-FFF2-40B4-BE49-F238E27FC236}">
                <a16:creationId xmlns:a16="http://schemas.microsoft.com/office/drawing/2014/main" id="{9838D6EE-969F-421B-AA56-22255633D1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62309" y="3351928"/>
            <a:ext cx="5029200" cy="2704780"/>
          </a:xfrm>
          <a:prstGeom prst="rect">
            <a:avLst/>
          </a:prstGeom>
        </p:spPr>
      </p:pic>
    </p:spTree>
    <p:extLst>
      <p:ext uri="{BB962C8B-B14F-4D97-AF65-F5344CB8AC3E}">
        <p14:creationId xmlns:p14="http://schemas.microsoft.com/office/powerpoint/2010/main" val="2023205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15614"/>
            <a:ext cx="12192000" cy="6973613"/>
          </a:xfrm>
          <a:prstGeom prst="rect">
            <a:avLst/>
          </a:prstGeom>
        </p:spPr>
      </p:pic>
      <p:sp>
        <p:nvSpPr>
          <p:cNvPr id="5" name="Rectangle 4">
            <a:extLst>
              <a:ext uri="{FF2B5EF4-FFF2-40B4-BE49-F238E27FC236}">
                <a16:creationId xmlns:a16="http://schemas.microsoft.com/office/drawing/2014/main" id="{0E22D284-56E2-48AF-A6FB-54F20CB60C75}"/>
              </a:ext>
            </a:extLst>
          </p:cNvPr>
          <p:cNvSpPr/>
          <p:nvPr/>
        </p:nvSpPr>
        <p:spPr>
          <a:xfrm>
            <a:off x="2480861" y="211880"/>
            <a:ext cx="7230276" cy="1938992"/>
          </a:xfrm>
          <a:prstGeom prst="rect">
            <a:avLst/>
          </a:prstGeom>
          <a:noFill/>
        </p:spPr>
        <p:txBody>
          <a:bodyPr wrap="square" lIns="91440" tIns="45720" rIns="91440" bIns="45720" anchor="t">
            <a:spAutoFit/>
          </a:bodyPr>
          <a:lstStyle/>
          <a:p>
            <a:pPr algn="ctr">
              <a:spcAft>
                <a:spcPts val="1200"/>
              </a:spcAft>
            </a:pPr>
            <a:r>
              <a:rPr lang="en-US" sz="6000" b="1" dirty="0">
                <a:solidFill>
                  <a:schemeClr val="bg1"/>
                </a:solidFill>
                <a:latin typeface="Calibri" panose="020F0502020204030204" pitchFamily="34" charset="0"/>
                <a:cs typeface="Calibri" panose="020F0502020204030204" pitchFamily="34" charset="0"/>
              </a:rPr>
              <a:t>New Trainings for Our Workforce!</a:t>
            </a:r>
            <a:endParaRPr lang="en-US" sz="6000" dirty="0">
              <a:solidFill>
                <a:schemeClr val="bg1"/>
              </a:solidFill>
              <a:latin typeface="Calibri (body)"/>
            </a:endParaRPr>
          </a:p>
        </p:txBody>
      </p:sp>
      <p:sp>
        <p:nvSpPr>
          <p:cNvPr id="3" name="Date Placeholder 2"/>
          <p:cNvSpPr>
            <a:spLocks noGrp="1"/>
          </p:cNvSpPr>
          <p:nvPr>
            <p:ph type="dt" sz="half" idx="10"/>
          </p:nvPr>
        </p:nvSpPr>
        <p:spPr/>
        <p:txBody>
          <a:bodyPr/>
          <a:lstStyle/>
          <a:p>
            <a:r>
              <a:rPr lang="en-US"/>
              <a:t>9/27/2022</a:t>
            </a:r>
            <a:endParaRPr lang="en-US" dirty="0"/>
          </a:p>
        </p:txBody>
      </p:sp>
      <p:sp>
        <p:nvSpPr>
          <p:cNvPr id="6" name="Slide Number Placeholder 5"/>
          <p:cNvSpPr>
            <a:spLocks noGrp="1"/>
          </p:cNvSpPr>
          <p:nvPr>
            <p:ph type="sldNum" sz="quarter" idx="12"/>
          </p:nvPr>
        </p:nvSpPr>
        <p:spPr/>
        <p:txBody>
          <a:bodyPr/>
          <a:lstStyle/>
          <a:p>
            <a:fld id="{90D7E843-1787-4205-9F70-5CA751DF39EC}" type="slidenum">
              <a:rPr lang="en-US" smtClean="0"/>
              <a:t>11</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81425" y="2654628"/>
            <a:ext cx="5238750" cy="2952750"/>
          </a:xfrm>
          <a:prstGeom prst="rect">
            <a:avLst/>
          </a:prstGeom>
        </p:spPr>
      </p:pic>
    </p:spTree>
    <p:extLst>
      <p:ext uri="{BB962C8B-B14F-4D97-AF65-F5344CB8AC3E}">
        <p14:creationId xmlns:p14="http://schemas.microsoft.com/office/powerpoint/2010/main" val="1224950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903"/>
            <a:ext cx="12280605" cy="6869903"/>
          </a:xfrm>
          <a:prstGeom prst="rect">
            <a:avLst/>
          </a:prstGeom>
        </p:spPr>
      </p:pic>
      <p:sp>
        <p:nvSpPr>
          <p:cNvPr id="3" name="Title 1"/>
          <p:cNvSpPr txBox="1">
            <a:spLocks/>
          </p:cNvSpPr>
          <p:nvPr/>
        </p:nvSpPr>
        <p:spPr>
          <a:xfrm>
            <a:off x="278523" y="263541"/>
            <a:ext cx="11740056"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latin typeface="Calibri" panose="020F0502020204030204" pitchFamily="34" charset="0"/>
                <a:cs typeface="Calibri" panose="020F0502020204030204" pitchFamily="34" charset="0"/>
              </a:rPr>
              <a:t>New ETP Sub-Contract with Logix Federal Credit Union</a:t>
            </a:r>
          </a:p>
        </p:txBody>
      </p:sp>
      <p:sp>
        <p:nvSpPr>
          <p:cNvPr id="7" name="Slide Number Placeholder 6"/>
          <p:cNvSpPr>
            <a:spLocks noGrp="1"/>
          </p:cNvSpPr>
          <p:nvPr>
            <p:ph type="sldNum" sz="quarter" idx="12"/>
          </p:nvPr>
        </p:nvSpPr>
        <p:spPr/>
        <p:txBody>
          <a:bodyPr/>
          <a:lstStyle/>
          <a:p>
            <a:fld id="{90D7E843-1787-4205-9F70-5CA751DF39EC}" type="slidenum">
              <a:rPr lang="en-US" smtClean="0"/>
              <a:t>12</a:t>
            </a:fld>
            <a:endParaRPr lang="en-US" dirty="0"/>
          </a:p>
        </p:txBody>
      </p:sp>
      <p:sp>
        <p:nvSpPr>
          <p:cNvPr id="12" name="TextBox 11"/>
          <p:cNvSpPr txBox="1"/>
          <p:nvPr/>
        </p:nvSpPr>
        <p:spPr>
          <a:xfrm>
            <a:off x="584874" y="1383233"/>
            <a:ext cx="5962789" cy="4093428"/>
          </a:xfrm>
          <a:prstGeom prst="rect">
            <a:avLst/>
          </a:prstGeom>
          <a:noFill/>
        </p:spPr>
        <p:txBody>
          <a:bodyPr wrap="square" rtlCol="0">
            <a:spAutoFit/>
          </a:bodyPr>
          <a:lstStyle/>
          <a:p>
            <a:pPr>
              <a:spcAft>
                <a:spcPts val="1200"/>
              </a:spcAft>
            </a:pPr>
            <a:r>
              <a:rPr lang="en-US" sz="2400" dirty="0">
                <a:solidFill>
                  <a:schemeClr val="bg1"/>
                </a:solidFill>
              </a:rPr>
              <a:t>The </a:t>
            </a:r>
            <a:r>
              <a:rPr lang="en-US" sz="2400" b="1" dirty="0">
                <a:solidFill>
                  <a:schemeClr val="bg1"/>
                </a:solidFill>
              </a:rPr>
              <a:t>Employee Training Institute </a:t>
            </a:r>
            <a:r>
              <a:rPr lang="en-US" sz="2400" dirty="0">
                <a:solidFill>
                  <a:schemeClr val="bg1"/>
                </a:solidFill>
              </a:rPr>
              <a:t>launched an ETP Sub-Contract Agreement with Logix to supplement the training they already provide to their employees.</a:t>
            </a:r>
          </a:p>
          <a:p>
            <a:pPr marL="342900" indent="-342900">
              <a:spcAft>
                <a:spcPts val="600"/>
              </a:spcAft>
              <a:buFont typeface="Wingdings" panose="05000000000000000000" pitchFamily="2" charset="2"/>
              <a:buChar char="Ø"/>
            </a:pPr>
            <a:r>
              <a:rPr lang="en-US" sz="2400" dirty="0">
                <a:solidFill>
                  <a:schemeClr val="bg1"/>
                </a:solidFill>
              </a:rPr>
              <a:t>They are the </a:t>
            </a:r>
            <a:r>
              <a:rPr lang="en-US" sz="2400" b="1" i="1" dirty="0">
                <a:solidFill>
                  <a:schemeClr val="bg1"/>
                </a:solidFill>
              </a:rPr>
              <a:t>first</a:t>
            </a:r>
            <a:r>
              <a:rPr lang="en-US" sz="2400" dirty="0">
                <a:solidFill>
                  <a:schemeClr val="bg1"/>
                </a:solidFill>
              </a:rPr>
              <a:t> Credit Union to obtain ETP approval for COC. </a:t>
            </a:r>
          </a:p>
          <a:p>
            <a:pPr marL="342900" indent="-342900">
              <a:spcAft>
                <a:spcPts val="600"/>
              </a:spcAft>
              <a:buFont typeface="Wingdings" panose="05000000000000000000" pitchFamily="2" charset="2"/>
              <a:buChar char="Ø"/>
            </a:pPr>
            <a:r>
              <a:rPr lang="en-US" sz="2400" b="1" dirty="0">
                <a:solidFill>
                  <a:schemeClr val="bg1"/>
                </a:solidFill>
              </a:rPr>
              <a:t>15</a:t>
            </a:r>
            <a:r>
              <a:rPr lang="en-US" sz="2400" dirty="0">
                <a:solidFill>
                  <a:schemeClr val="bg1"/>
                </a:solidFill>
              </a:rPr>
              <a:t> new hires are participating in over 90 hours of training.</a:t>
            </a:r>
          </a:p>
          <a:p>
            <a:pPr marL="342900" indent="-342900">
              <a:buFont typeface="Wingdings" panose="05000000000000000000" pitchFamily="2" charset="2"/>
              <a:buChar char="Ø"/>
            </a:pPr>
            <a:r>
              <a:rPr lang="en-US" sz="2400" dirty="0">
                <a:solidFill>
                  <a:schemeClr val="bg1"/>
                </a:solidFill>
              </a:rPr>
              <a:t>We are now planning additional cohorts to partake in the ETP Sub-Contract.</a:t>
            </a:r>
          </a:p>
        </p:txBody>
      </p:sp>
      <p:sp>
        <p:nvSpPr>
          <p:cNvPr id="4" name="Date Placeholder 3">
            <a:extLst>
              <a:ext uri="{FF2B5EF4-FFF2-40B4-BE49-F238E27FC236}">
                <a16:creationId xmlns:a16="http://schemas.microsoft.com/office/drawing/2014/main" id="{334F1824-1AFB-49DA-8B18-3EB96298209B}"/>
              </a:ext>
            </a:extLst>
          </p:cNvPr>
          <p:cNvSpPr>
            <a:spLocks noGrp="1"/>
          </p:cNvSpPr>
          <p:nvPr>
            <p:ph type="dt" sz="half" idx="10"/>
          </p:nvPr>
        </p:nvSpPr>
        <p:spPr/>
        <p:txBody>
          <a:bodyPr/>
          <a:lstStyle/>
          <a:p>
            <a:r>
              <a:rPr lang="en-US"/>
              <a:t>9/27/2022</a:t>
            </a:r>
            <a:endParaRPr lang="en-US" dirty="0"/>
          </a:p>
        </p:txBody>
      </p:sp>
      <p:pic>
        <p:nvPicPr>
          <p:cNvPr id="10" name="Picture 2" descr="Implementing training tips at work | Encompass">
            <a:extLst>
              <a:ext uri="{FF2B5EF4-FFF2-40B4-BE49-F238E27FC236}">
                <a16:creationId xmlns:a16="http://schemas.microsoft.com/office/drawing/2014/main" id="{222A892D-359F-4557-B25F-FB8C475344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78656" y="3757035"/>
            <a:ext cx="371475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E4DE7A8-E69A-4BDD-9DFB-99F42BFD419B}"/>
              </a:ext>
            </a:extLst>
          </p:cNvPr>
          <p:cNvPicPr>
            <a:picLocks noChangeAspect="1"/>
          </p:cNvPicPr>
          <p:nvPr/>
        </p:nvPicPr>
        <p:blipFill>
          <a:blip r:embed="rId4"/>
          <a:stretch>
            <a:fillRect/>
          </a:stretch>
        </p:blipFill>
        <p:spPr>
          <a:xfrm>
            <a:off x="7812937" y="1158402"/>
            <a:ext cx="3202394" cy="2398704"/>
          </a:xfrm>
          <a:prstGeom prst="rect">
            <a:avLst/>
          </a:prstGeom>
        </p:spPr>
      </p:pic>
    </p:spTree>
    <p:extLst>
      <p:ext uri="{BB962C8B-B14F-4D97-AF65-F5344CB8AC3E}">
        <p14:creationId xmlns:p14="http://schemas.microsoft.com/office/powerpoint/2010/main" val="4196211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903"/>
            <a:ext cx="12280605" cy="6869903"/>
          </a:xfrm>
          <a:prstGeom prst="rect">
            <a:avLst/>
          </a:prstGeom>
        </p:spPr>
      </p:pic>
      <p:sp>
        <p:nvSpPr>
          <p:cNvPr id="3" name="Title 1"/>
          <p:cNvSpPr txBox="1">
            <a:spLocks/>
          </p:cNvSpPr>
          <p:nvPr/>
        </p:nvSpPr>
        <p:spPr>
          <a:xfrm>
            <a:off x="471133" y="298367"/>
            <a:ext cx="9703677"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latin typeface="Calibri" panose="020F0502020204030204" pitchFamily="34" charset="0"/>
                <a:cs typeface="Calibri" panose="020F0502020204030204" pitchFamily="34" charset="0"/>
              </a:rPr>
              <a:t>New ETP Sub-Contract: Western Jet Aviation</a:t>
            </a:r>
          </a:p>
        </p:txBody>
      </p:sp>
      <p:sp>
        <p:nvSpPr>
          <p:cNvPr id="7" name="Slide Number Placeholder 6"/>
          <p:cNvSpPr>
            <a:spLocks noGrp="1"/>
          </p:cNvSpPr>
          <p:nvPr>
            <p:ph type="sldNum" sz="quarter" idx="12"/>
          </p:nvPr>
        </p:nvSpPr>
        <p:spPr/>
        <p:txBody>
          <a:bodyPr/>
          <a:lstStyle/>
          <a:p>
            <a:fld id="{90D7E843-1787-4205-9F70-5CA751DF39EC}" type="slidenum">
              <a:rPr lang="en-US" smtClean="0"/>
              <a:t>13</a:t>
            </a:fld>
            <a:endParaRPr lang="en-US" dirty="0"/>
          </a:p>
        </p:txBody>
      </p:sp>
      <p:sp>
        <p:nvSpPr>
          <p:cNvPr id="4" name="Date Placeholder 3">
            <a:extLst>
              <a:ext uri="{FF2B5EF4-FFF2-40B4-BE49-F238E27FC236}">
                <a16:creationId xmlns:a16="http://schemas.microsoft.com/office/drawing/2014/main" id="{334F1824-1AFB-49DA-8B18-3EB96298209B}"/>
              </a:ext>
            </a:extLst>
          </p:cNvPr>
          <p:cNvSpPr>
            <a:spLocks noGrp="1"/>
          </p:cNvSpPr>
          <p:nvPr>
            <p:ph type="dt" sz="half" idx="10"/>
          </p:nvPr>
        </p:nvSpPr>
        <p:spPr/>
        <p:txBody>
          <a:bodyPr/>
          <a:lstStyle/>
          <a:p>
            <a:r>
              <a:rPr lang="en-US"/>
              <a:t>9/27/2022</a:t>
            </a:r>
            <a:endParaRPr lang="en-US" dirty="0"/>
          </a:p>
        </p:txBody>
      </p:sp>
      <p:sp>
        <p:nvSpPr>
          <p:cNvPr id="14" name="TextBox 13">
            <a:extLst>
              <a:ext uri="{FF2B5EF4-FFF2-40B4-BE49-F238E27FC236}">
                <a16:creationId xmlns:a16="http://schemas.microsoft.com/office/drawing/2014/main" id="{2DA2284A-5CE6-4054-A168-10FA1F073942}"/>
              </a:ext>
            </a:extLst>
          </p:cNvPr>
          <p:cNvSpPr txBox="1"/>
          <p:nvPr/>
        </p:nvSpPr>
        <p:spPr>
          <a:xfrm>
            <a:off x="584874" y="1383233"/>
            <a:ext cx="5962789" cy="4832092"/>
          </a:xfrm>
          <a:prstGeom prst="rect">
            <a:avLst/>
          </a:prstGeom>
          <a:noFill/>
        </p:spPr>
        <p:txBody>
          <a:bodyPr wrap="square" rtlCol="0">
            <a:spAutoFit/>
          </a:bodyPr>
          <a:lstStyle/>
          <a:p>
            <a:pPr>
              <a:spcAft>
                <a:spcPts val="1200"/>
              </a:spcAft>
            </a:pPr>
            <a:r>
              <a:rPr lang="en-US" sz="2400" b="1" dirty="0">
                <a:solidFill>
                  <a:schemeClr val="bg1"/>
                </a:solidFill>
              </a:rPr>
              <a:t>Western Jet Aviation </a:t>
            </a:r>
            <a:r>
              <a:rPr lang="en-US" sz="2400" dirty="0">
                <a:solidFill>
                  <a:schemeClr val="bg1"/>
                </a:solidFill>
              </a:rPr>
              <a:t>developed their own </a:t>
            </a:r>
            <a:r>
              <a:rPr lang="en-US" sz="2400" i="1" dirty="0">
                <a:solidFill>
                  <a:schemeClr val="bg1"/>
                </a:solidFill>
              </a:rPr>
              <a:t>Aircraft Maintenance Training </a:t>
            </a:r>
            <a:r>
              <a:rPr lang="en-US" sz="2400" dirty="0">
                <a:solidFill>
                  <a:schemeClr val="bg1"/>
                </a:solidFill>
              </a:rPr>
              <a:t>program and have partnered with </a:t>
            </a:r>
            <a:r>
              <a:rPr lang="en-US" sz="2400" b="1" dirty="0">
                <a:solidFill>
                  <a:schemeClr val="bg1"/>
                </a:solidFill>
              </a:rPr>
              <a:t>ETI </a:t>
            </a:r>
            <a:r>
              <a:rPr lang="en-US" sz="2400" dirty="0">
                <a:solidFill>
                  <a:schemeClr val="bg1"/>
                </a:solidFill>
              </a:rPr>
              <a:t>to create an ETP-Sub Contracting Agreement.</a:t>
            </a:r>
          </a:p>
          <a:p>
            <a:pPr marL="342900" indent="-342900">
              <a:spcAft>
                <a:spcPts val="600"/>
              </a:spcAft>
              <a:buFont typeface="Wingdings" panose="05000000000000000000" pitchFamily="2" charset="2"/>
              <a:buChar char="Ø"/>
            </a:pPr>
            <a:r>
              <a:rPr lang="en-US" sz="2400" dirty="0">
                <a:solidFill>
                  <a:schemeClr val="bg1"/>
                </a:solidFill>
              </a:rPr>
              <a:t>The pilot cohort consists of </a:t>
            </a:r>
            <a:r>
              <a:rPr lang="en-US" sz="2400" b="1" dirty="0">
                <a:solidFill>
                  <a:schemeClr val="bg1"/>
                </a:solidFill>
              </a:rPr>
              <a:t>12</a:t>
            </a:r>
            <a:r>
              <a:rPr lang="en-US" sz="2400" dirty="0">
                <a:solidFill>
                  <a:schemeClr val="bg1"/>
                </a:solidFill>
              </a:rPr>
              <a:t> employees taking over 400 hours of training. </a:t>
            </a:r>
          </a:p>
          <a:p>
            <a:pPr marL="342900" indent="-342900">
              <a:spcAft>
                <a:spcPts val="600"/>
              </a:spcAft>
              <a:buFont typeface="Wingdings" panose="05000000000000000000" pitchFamily="2" charset="2"/>
              <a:buChar char="Ø"/>
            </a:pPr>
            <a:r>
              <a:rPr lang="en-US" sz="2400" dirty="0">
                <a:solidFill>
                  <a:schemeClr val="bg1"/>
                </a:solidFill>
              </a:rPr>
              <a:t>200 hours will be covered under ETP and the remaining hours will be covered by Incumbent Worker Training (IWT) funds that the AJCC administers.</a:t>
            </a:r>
          </a:p>
          <a:p>
            <a:pPr marL="342900" indent="-342900">
              <a:buFont typeface="Wingdings" panose="05000000000000000000" pitchFamily="2" charset="2"/>
              <a:buChar char="Ø"/>
            </a:pPr>
            <a:r>
              <a:rPr lang="en-US" sz="2400" dirty="0">
                <a:solidFill>
                  <a:schemeClr val="bg1"/>
                </a:solidFill>
              </a:rPr>
              <a:t>We are now planning additional cohorts to partake in the ETP Sub-Contract.</a:t>
            </a:r>
          </a:p>
        </p:txBody>
      </p:sp>
      <p:pic>
        <p:nvPicPr>
          <p:cNvPr id="21" name="Picture 20">
            <a:extLst>
              <a:ext uri="{FF2B5EF4-FFF2-40B4-BE49-F238E27FC236}">
                <a16:creationId xmlns:a16="http://schemas.microsoft.com/office/drawing/2014/main" id="{AC979977-A489-4045-A1E1-E5554C309A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9721" y="1111376"/>
            <a:ext cx="2317624" cy="2317624"/>
          </a:xfrm>
          <a:prstGeom prst="rect">
            <a:avLst/>
          </a:prstGeom>
        </p:spPr>
      </p:pic>
      <p:pic>
        <p:nvPicPr>
          <p:cNvPr id="22" name="Picture 21">
            <a:extLst>
              <a:ext uri="{FF2B5EF4-FFF2-40B4-BE49-F238E27FC236}">
                <a16:creationId xmlns:a16="http://schemas.microsoft.com/office/drawing/2014/main" id="{DB251C0F-5466-48A0-8BCE-11A0429B83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2827" y="3846744"/>
            <a:ext cx="4511412" cy="2214693"/>
          </a:xfrm>
          <a:prstGeom prst="rect">
            <a:avLst/>
          </a:prstGeom>
        </p:spPr>
      </p:pic>
    </p:spTree>
    <p:extLst>
      <p:ext uri="{BB962C8B-B14F-4D97-AF65-F5344CB8AC3E}">
        <p14:creationId xmlns:p14="http://schemas.microsoft.com/office/powerpoint/2010/main" val="408638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903"/>
            <a:ext cx="12280605" cy="6869903"/>
          </a:xfrm>
          <a:prstGeom prst="rect">
            <a:avLst/>
          </a:prstGeom>
        </p:spPr>
      </p:pic>
      <p:sp>
        <p:nvSpPr>
          <p:cNvPr id="3" name="Title 1"/>
          <p:cNvSpPr txBox="1">
            <a:spLocks/>
          </p:cNvSpPr>
          <p:nvPr/>
        </p:nvSpPr>
        <p:spPr>
          <a:xfrm>
            <a:off x="417970" y="284806"/>
            <a:ext cx="9703677"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latin typeface="Calibri" panose="020F0502020204030204" pitchFamily="34" charset="0"/>
                <a:cs typeface="Calibri" panose="020F0502020204030204" pitchFamily="34" charset="0"/>
              </a:rPr>
              <a:t>New ETP Training: City of Santa Clarita</a:t>
            </a:r>
          </a:p>
        </p:txBody>
      </p:sp>
      <p:sp>
        <p:nvSpPr>
          <p:cNvPr id="7" name="Slide Number Placeholder 6"/>
          <p:cNvSpPr>
            <a:spLocks noGrp="1"/>
          </p:cNvSpPr>
          <p:nvPr>
            <p:ph type="sldNum" sz="quarter" idx="12"/>
          </p:nvPr>
        </p:nvSpPr>
        <p:spPr/>
        <p:txBody>
          <a:bodyPr/>
          <a:lstStyle/>
          <a:p>
            <a:fld id="{90D7E843-1787-4205-9F70-5CA751DF39EC}" type="slidenum">
              <a:rPr lang="en-US" smtClean="0"/>
              <a:t>14</a:t>
            </a:fld>
            <a:endParaRPr lang="en-US" dirty="0"/>
          </a:p>
        </p:txBody>
      </p:sp>
      <p:sp>
        <p:nvSpPr>
          <p:cNvPr id="4" name="Date Placeholder 3">
            <a:extLst>
              <a:ext uri="{FF2B5EF4-FFF2-40B4-BE49-F238E27FC236}">
                <a16:creationId xmlns:a16="http://schemas.microsoft.com/office/drawing/2014/main" id="{334F1824-1AFB-49DA-8B18-3EB96298209B}"/>
              </a:ext>
            </a:extLst>
          </p:cNvPr>
          <p:cNvSpPr>
            <a:spLocks noGrp="1"/>
          </p:cNvSpPr>
          <p:nvPr>
            <p:ph type="dt" sz="half" idx="10"/>
          </p:nvPr>
        </p:nvSpPr>
        <p:spPr/>
        <p:txBody>
          <a:bodyPr/>
          <a:lstStyle/>
          <a:p>
            <a:r>
              <a:rPr lang="en-US"/>
              <a:t>9/27/2022</a:t>
            </a:r>
            <a:endParaRPr lang="en-US" dirty="0"/>
          </a:p>
        </p:txBody>
      </p:sp>
      <p:sp>
        <p:nvSpPr>
          <p:cNvPr id="14" name="TextBox 13">
            <a:extLst>
              <a:ext uri="{FF2B5EF4-FFF2-40B4-BE49-F238E27FC236}">
                <a16:creationId xmlns:a16="http://schemas.microsoft.com/office/drawing/2014/main" id="{2DA2284A-5CE6-4054-A168-10FA1F073942}"/>
              </a:ext>
            </a:extLst>
          </p:cNvPr>
          <p:cNvSpPr txBox="1"/>
          <p:nvPr/>
        </p:nvSpPr>
        <p:spPr>
          <a:xfrm>
            <a:off x="1119039" y="1376334"/>
            <a:ext cx="4327368" cy="4016484"/>
          </a:xfrm>
          <a:prstGeom prst="rect">
            <a:avLst/>
          </a:prstGeom>
          <a:noFill/>
        </p:spPr>
        <p:txBody>
          <a:bodyPr wrap="square" rtlCol="0">
            <a:spAutoFit/>
          </a:bodyPr>
          <a:lstStyle/>
          <a:p>
            <a:pPr>
              <a:spcAft>
                <a:spcPts val="1200"/>
              </a:spcAft>
            </a:pPr>
            <a:r>
              <a:rPr lang="en-US" sz="2400" dirty="0">
                <a:solidFill>
                  <a:schemeClr val="bg1"/>
                </a:solidFill>
              </a:rPr>
              <a:t>ETI Launched a </a:t>
            </a:r>
            <a:r>
              <a:rPr lang="en-US" sz="2400" b="1" dirty="0">
                <a:solidFill>
                  <a:schemeClr val="bg1"/>
                </a:solidFill>
              </a:rPr>
              <a:t>40 hour </a:t>
            </a:r>
            <a:r>
              <a:rPr lang="en-US" sz="2400" b="1" i="1" dirty="0">
                <a:solidFill>
                  <a:schemeClr val="bg1"/>
                </a:solidFill>
              </a:rPr>
              <a:t>Project Leadership &amp; Management</a:t>
            </a:r>
            <a:r>
              <a:rPr lang="en-US" sz="2400" dirty="0">
                <a:solidFill>
                  <a:schemeClr val="bg1"/>
                </a:solidFill>
              </a:rPr>
              <a:t> training program in partnership with the </a:t>
            </a:r>
            <a:r>
              <a:rPr lang="en-US" sz="2400" b="1" dirty="0">
                <a:solidFill>
                  <a:schemeClr val="bg1"/>
                </a:solidFill>
              </a:rPr>
              <a:t>City of Santa Clarita</a:t>
            </a:r>
            <a:r>
              <a:rPr lang="en-US" sz="2400" dirty="0">
                <a:solidFill>
                  <a:schemeClr val="bg1"/>
                </a:solidFill>
              </a:rPr>
              <a:t>.</a:t>
            </a:r>
          </a:p>
          <a:p>
            <a:pPr marL="342900" indent="-342900">
              <a:spcAft>
                <a:spcPts val="600"/>
              </a:spcAft>
              <a:buFont typeface="Wingdings" panose="05000000000000000000" pitchFamily="2" charset="2"/>
              <a:buChar char="Ø"/>
            </a:pPr>
            <a:r>
              <a:rPr lang="en-US" sz="2400" b="1" dirty="0">
                <a:solidFill>
                  <a:schemeClr val="bg1"/>
                </a:solidFill>
              </a:rPr>
              <a:t>26</a:t>
            </a:r>
            <a:r>
              <a:rPr lang="en-US" sz="2400" dirty="0">
                <a:solidFill>
                  <a:schemeClr val="bg1"/>
                </a:solidFill>
              </a:rPr>
              <a:t> City employees are participating in this training program. </a:t>
            </a:r>
          </a:p>
          <a:p>
            <a:pPr marL="342900" indent="-342900">
              <a:buFont typeface="Wingdings" panose="05000000000000000000" pitchFamily="2" charset="2"/>
              <a:buChar char="Ø"/>
            </a:pPr>
            <a:r>
              <a:rPr lang="en-US" sz="2400" dirty="0">
                <a:solidFill>
                  <a:schemeClr val="bg1"/>
                </a:solidFill>
              </a:rPr>
              <a:t>This is the </a:t>
            </a:r>
            <a:r>
              <a:rPr lang="en-US" sz="2400" i="1" dirty="0">
                <a:solidFill>
                  <a:schemeClr val="bg1"/>
                </a:solidFill>
              </a:rPr>
              <a:t>first</a:t>
            </a:r>
            <a:r>
              <a:rPr lang="en-US" sz="2400" dirty="0">
                <a:solidFill>
                  <a:schemeClr val="bg1"/>
                </a:solidFill>
              </a:rPr>
              <a:t> time the City of Santa Clarita has been eligible to use ETP funding.</a:t>
            </a:r>
          </a:p>
        </p:txBody>
      </p:sp>
      <p:pic>
        <p:nvPicPr>
          <p:cNvPr id="5" name="Picture 4">
            <a:extLst>
              <a:ext uri="{FF2B5EF4-FFF2-40B4-BE49-F238E27FC236}">
                <a16:creationId xmlns:a16="http://schemas.microsoft.com/office/drawing/2014/main" id="{5ED665F1-2A8A-460C-B769-AC31ED55A37B}"/>
              </a:ext>
            </a:extLst>
          </p:cNvPr>
          <p:cNvPicPr>
            <a:picLocks noChangeAspect="1"/>
          </p:cNvPicPr>
          <p:nvPr/>
        </p:nvPicPr>
        <p:blipFill>
          <a:blip r:embed="rId3"/>
          <a:stretch>
            <a:fillRect/>
          </a:stretch>
        </p:blipFill>
        <p:spPr>
          <a:xfrm>
            <a:off x="6565446" y="1184678"/>
            <a:ext cx="5291787" cy="4956478"/>
          </a:xfrm>
          <a:prstGeom prst="rect">
            <a:avLst/>
          </a:prstGeom>
        </p:spPr>
      </p:pic>
    </p:spTree>
    <p:extLst>
      <p:ext uri="{BB962C8B-B14F-4D97-AF65-F5344CB8AC3E}">
        <p14:creationId xmlns:p14="http://schemas.microsoft.com/office/powerpoint/2010/main" val="362328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5632575" y="5424865"/>
            <a:ext cx="7542362" cy="1323439"/>
          </a:xfrm>
          <a:prstGeom prst="rect">
            <a:avLst/>
          </a:prstGeom>
          <a:noFill/>
        </p:spPr>
        <p:txBody>
          <a:bodyPr wrap="square" rtlCol="0">
            <a:spAutoFit/>
          </a:bodyPr>
          <a:lstStyle/>
          <a:p>
            <a:pPr algn="ctr"/>
            <a:r>
              <a:rPr lang="en-US" sz="4000" b="1" dirty="0">
                <a:ln w="9525">
                  <a:solidFill>
                    <a:schemeClr val="bg1"/>
                  </a:solidFill>
                  <a:prstDash val="solid"/>
                </a:ln>
                <a:solidFill>
                  <a:schemeClr val="bg1"/>
                </a:solidFill>
                <a:effectLst>
                  <a:outerShdw blurRad="12700" dist="38100" dir="2700000" algn="tl" rotWithShape="0">
                    <a:schemeClr val="bg1">
                      <a:lumMod val="50000"/>
                    </a:schemeClr>
                  </a:outerShdw>
                </a:effectLst>
              </a:rPr>
              <a:t>What’s New On And </a:t>
            </a:r>
          </a:p>
          <a:p>
            <a:pPr algn="ctr"/>
            <a:r>
              <a:rPr lang="en-US" sz="4000" b="1" dirty="0">
                <a:ln w="9525">
                  <a:solidFill>
                    <a:schemeClr val="bg1"/>
                  </a:solidFill>
                  <a:prstDash val="solid"/>
                </a:ln>
                <a:solidFill>
                  <a:schemeClr val="bg1"/>
                </a:solidFill>
                <a:effectLst>
                  <a:outerShdw blurRad="12700" dist="38100" dir="2700000" algn="tl" rotWithShape="0">
                    <a:schemeClr val="bg1">
                      <a:lumMod val="50000"/>
                    </a:schemeClr>
                  </a:outerShdw>
                </a:effectLst>
              </a:rPr>
              <a:t>Around our Campuses</a:t>
            </a:r>
          </a:p>
        </p:txBody>
      </p:sp>
      <p:sp>
        <p:nvSpPr>
          <p:cNvPr id="6" name="Date Placeholder 1"/>
          <p:cNvSpPr>
            <a:spLocks noGrp="1"/>
          </p:cNvSpPr>
          <p:nvPr>
            <p:ph type="dt" sz="half" idx="10"/>
          </p:nvPr>
        </p:nvSpPr>
        <p:spPr>
          <a:xfrm>
            <a:off x="251762" y="6511699"/>
            <a:ext cx="903429" cy="404614"/>
          </a:xfrm>
        </p:spPr>
        <p:txBody>
          <a:bodyPr/>
          <a:lstStyle/>
          <a:p>
            <a:r>
              <a:rPr lang="en-US">
                <a:solidFill>
                  <a:schemeClr val="tx1"/>
                </a:solidFill>
              </a:rPr>
              <a:t>9/27/2022</a:t>
            </a:r>
            <a:endParaRPr lang="en-US" dirty="0">
              <a:solidFill>
                <a:schemeClr val="tx1"/>
              </a:solidFill>
            </a:endParaRPr>
          </a:p>
        </p:txBody>
      </p:sp>
      <p:sp>
        <p:nvSpPr>
          <p:cNvPr id="8" name="Slide Number Placeholder 6"/>
          <p:cNvSpPr>
            <a:spLocks noGrp="1"/>
          </p:cNvSpPr>
          <p:nvPr>
            <p:ph type="sldNum" sz="quarter" idx="12"/>
          </p:nvPr>
        </p:nvSpPr>
        <p:spPr>
          <a:xfrm>
            <a:off x="10994781" y="6389378"/>
            <a:ext cx="1197219" cy="404614"/>
          </a:xfrm>
        </p:spPr>
        <p:txBody>
          <a:bodyPr/>
          <a:lstStyle/>
          <a:p>
            <a:fld id="{88AFBE93-938C-44FD-81B4-A282F9C5BFC2}" type="slidenum">
              <a:rPr lang="en-US" sz="1100" smtClean="0">
                <a:solidFill>
                  <a:schemeClr val="tx1"/>
                </a:solidFill>
              </a:rPr>
              <a:t>15</a:t>
            </a:fld>
            <a:endParaRPr lang="en-US" sz="1100" dirty="0">
              <a:solidFill>
                <a:schemeClr val="tx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6877" y="226444"/>
            <a:ext cx="2896490" cy="1728480"/>
          </a:xfrm>
          <a:prstGeom prst="rect">
            <a:avLst/>
          </a:prstGeom>
        </p:spPr>
      </p:pic>
    </p:spTree>
    <p:extLst>
      <p:ext uri="{BB962C8B-B14F-4D97-AF65-F5344CB8AC3E}">
        <p14:creationId xmlns:p14="http://schemas.microsoft.com/office/powerpoint/2010/main" val="11405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80">
                                          <p:stCondLst>
                                            <p:cond delay="0"/>
                                          </p:stCondLst>
                                        </p:cTn>
                                        <p:tgtEl>
                                          <p:spTgt spid="11"/>
                                        </p:tgtEl>
                                      </p:cBhvr>
                                    </p:animEffect>
                                    <p:anim calcmode="lin" valueType="num">
                                      <p:cBhvr>
                                        <p:cTn id="1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6" dur="26">
                                          <p:stCondLst>
                                            <p:cond delay="650"/>
                                          </p:stCondLst>
                                        </p:cTn>
                                        <p:tgtEl>
                                          <p:spTgt spid="11"/>
                                        </p:tgtEl>
                                      </p:cBhvr>
                                      <p:to x="100000" y="60000"/>
                                    </p:animScale>
                                    <p:animScale>
                                      <p:cBhvr>
                                        <p:cTn id="17" dur="166" decel="50000">
                                          <p:stCondLst>
                                            <p:cond delay="676"/>
                                          </p:stCondLst>
                                        </p:cTn>
                                        <p:tgtEl>
                                          <p:spTgt spid="11"/>
                                        </p:tgtEl>
                                      </p:cBhvr>
                                      <p:to x="100000" y="100000"/>
                                    </p:animScale>
                                    <p:animScale>
                                      <p:cBhvr>
                                        <p:cTn id="18" dur="26">
                                          <p:stCondLst>
                                            <p:cond delay="1312"/>
                                          </p:stCondLst>
                                        </p:cTn>
                                        <p:tgtEl>
                                          <p:spTgt spid="11"/>
                                        </p:tgtEl>
                                      </p:cBhvr>
                                      <p:to x="100000" y="80000"/>
                                    </p:animScale>
                                    <p:animScale>
                                      <p:cBhvr>
                                        <p:cTn id="19" dur="166" decel="50000">
                                          <p:stCondLst>
                                            <p:cond delay="1338"/>
                                          </p:stCondLst>
                                        </p:cTn>
                                        <p:tgtEl>
                                          <p:spTgt spid="11"/>
                                        </p:tgtEl>
                                      </p:cBhvr>
                                      <p:to x="100000" y="100000"/>
                                    </p:animScale>
                                    <p:animScale>
                                      <p:cBhvr>
                                        <p:cTn id="20" dur="26">
                                          <p:stCondLst>
                                            <p:cond delay="1642"/>
                                          </p:stCondLst>
                                        </p:cTn>
                                        <p:tgtEl>
                                          <p:spTgt spid="11"/>
                                        </p:tgtEl>
                                      </p:cBhvr>
                                      <p:to x="100000" y="90000"/>
                                    </p:animScale>
                                    <p:animScale>
                                      <p:cBhvr>
                                        <p:cTn id="21" dur="166" decel="50000">
                                          <p:stCondLst>
                                            <p:cond delay="1668"/>
                                          </p:stCondLst>
                                        </p:cTn>
                                        <p:tgtEl>
                                          <p:spTgt spid="11"/>
                                        </p:tgtEl>
                                      </p:cBhvr>
                                      <p:to x="100000" y="100000"/>
                                    </p:animScale>
                                    <p:animScale>
                                      <p:cBhvr>
                                        <p:cTn id="22" dur="26">
                                          <p:stCondLst>
                                            <p:cond delay="1808"/>
                                          </p:stCondLst>
                                        </p:cTn>
                                        <p:tgtEl>
                                          <p:spTgt spid="11"/>
                                        </p:tgtEl>
                                      </p:cBhvr>
                                      <p:to x="100000" y="95000"/>
                                    </p:animScale>
                                    <p:animScale>
                                      <p:cBhvr>
                                        <p:cTn id="2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6775"/>
            <a:ext cx="12192000" cy="6869903"/>
          </a:xfrm>
          <a:prstGeom prst="rect">
            <a:avLst/>
          </a:prstGeom>
        </p:spPr>
      </p:pic>
      <p:sp>
        <p:nvSpPr>
          <p:cNvPr id="3" name="Title 1"/>
          <p:cNvSpPr txBox="1">
            <a:spLocks/>
          </p:cNvSpPr>
          <p:nvPr/>
        </p:nvSpPr>
        <p:spPr>
          <a:xfrm>
            <a:off x="591359" y="59191"/>
            <a:ext cx="11413318"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Modernization Project Approved</a:t>
            </a:r>
          </a:p>
        </p:txBody>
      </p:sp>
      <p:sp>
        <p:nvSpPr>
          <p:cNvPr id="7" name="Slide Number Placeholder 6"/>
          <p:cNvSpPr>
            <a:spLocks noGrp="1"/>
          </p:cNvSpPr>
          <p:nvPr>
            <p:ph type="sldNum" sz="quarter" idx="12"/>
          </p:nvPr>
        </p:nvSpPr>
        <p:spPr/>
        <p:txBody>
          <a:bodyPr/>
          <a:lstStyle/>
          <a:p>
            <a:fld id="{90D7E843-1787-4205-9F70-5CA751DF39EC}" type="slidenum">
              <a:rPr lang="en-US" smtClean="0"/>
              <a:t>16</a:t>
            </a:fld>
            <a:endParaRPr lang="en-US" dirty="0"/>
          </a:p>
        </p:txBody>
      </p:sp>
      <p:pic>
        <p:nvPicPr>
          <p:cNvPr id="4" name="Picture 3">
            <a:extLst>
              <a:ext uri="{FF2B5EF4-FFF2-40B4-BE49-F238E27FC236}">
                <a16:creationId xmlns:a16="http://schemas.microsoft.com/office/drawing/2014/main" id="{0F9A9421-B662-4B91-9760-AEBA9BDEF535}"/>
              </a:ext>
            </a:extLst>
          </p:cNvPr>
          <p:cNvPicPr>
            <a:picLocks noChangeAspect="1"/>
          </p:cNvPicPr>
          <p:nvPr/>
        </p:nvPicPr>
        <p:blipFill>
          <a:blip r:embed="rId3"/>
          <a:stretch>
            <a:fillRect/>
          </a:stretch>
        </p:blipFill>
        <p:spPr>
          <a:xfrm>
            <a:off x="591359" y="3204111"/>
            <a:ext cx="7651143" cy="3334801"/>
          </a:xfrm>
          <a:prstGeom prst="rect">
            <a:avLst/>
          </a:prstGeom>
        </p:spPr>
      </p:pic>
      <p:pic>
        <p:nvPicPr>
          <p:cNvPr id="5" name="Picture 4">
            <a:extLst>
              <a:ext uri="{FF2B5EF4-FFF2-40B4-BE49-F238E27FC236}">
                <a16:creationId xmlns:a16="http://schemas.microsoft.com/office/drawing/2014/main" id="{FAFCC934-01BD-4818-82A8-4009C590CBC6}"/>
              </a:ext>
            </a:extLst>
          </p:cNvPr>
          <p:cNvPicPr>
            <a:picLocks noChangeAspect="1"/>
          </p:cNvPicPr>
          <p:nvPr/>
        </p:nvPicPr>
        <p:blipFill>
          <a:blip r:embed="rId4"/>
          <a:stretch>
            <a:fillRect/>
          </a:stretch>
        </p:blipFill>
        <p:spPr>
          <a:xfrm>
            <a:off x="1248949" y="928781"/>
            <a:ext cx="5959934" cy="1991114"/>
          </a:xfrm>
          <a:prstGeom prst="rect">
            <a:avLst/>
          </a:prstGeom>
        </p:spPr>
      </p:pic>
      <p:pic>
        <p:nvPicPr>
          <p:cNvPr id="8" name="Picture 7">
            <a:extLst>
              <a:ext uri="{FF2B5EF4-FFF2-40B4-BE49-F238E27FC236}">
                <a16:creationId xmlns:a16="http://schemas.microsoft.com/office/drawing/2014/main" id="{D70896BE-CC15-424A-9BD7-BE26F1863CA2}"/>
              </a:ext>
            </a:extLst>
          </p:cNvPr>
          <p:cNvPicPr>
            <a:picLocks noChangeAspect="1"/>
          </p:cNvPicPr>
          <p:nvPr/>
        </p:nvPicPr>
        <p:blipFill>
          <a:blip r:embed="rId5"/>
          <a:stretch>
            <a:fillRect/>
          </a:stretch>
        </p:blipFill>
        <p:spPr>
          <a:xfrm>
            <a:off x="8426015" y="472866"/>
            <a:ext cx="3578662" cy="5462489"/>
          </a:xfrm>
          <a:prstGeom prst="rect">
            <a:avLst/>
          </a:prstGeom>
        </p:spPr>
      </p:pic>
      <p:sp>
        <p:nvSpPr>
          <p:cNvPr id="9" name="Date Placeholder 8">
            <a:extLst>
              <a:ext uri="{FF2B5EF4-FFF2-40B4-BE49-F238E27FC236}">
                <a16:creationId xmlns:a16="http://schemas.microsoft.com/office/drawing/2014/main" id="{6FCC2FA1-16A0-4294-B68D-AAFAA84ADAEF}"/>
              </a:ext>
            </a:extLst>
          </p:cNvPr>
          <p:cNvSpPr>
            <a:spLocks noGrp="1"/>
          </p:cNvSpPr>
          <p:nvPr>
            <p:ph type="dt" sz="half" idx="10"/>
          </p:nvPr>
        </p:nvSpPr>
        <p:spPr/>
        <p:txBody>
          <a:bodyPr/>
          <a:lstStyle/>
          <a:p>
            <a:r>
              <a:rPr lang="en-US"/>
              <a:t>9/27/2022</a:t>
            </a:r>
            <a:endParaRPr lang="en-US" dirty="0"/>
          </a:p>
        </p:txBody>
      </p:sp>
    </p:spTree>
    <p:extLst>
      <p:ext uri="{BB962C8B-B14F-4D97-AF65-F5344CB8AC3E}">
        <p14:creationId xmlns:p14="http://schemas.microsoft.com/office/powerpoint/2010/main" val="1666139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6775"/>
            <a:ext cx="12192000" cy="6869903"/>
          </a:xfrm>
          <a:prstGeom prst="rect">
            <a:avLst/>
          </a:prstGeom>
        </p:spPr>
      </p:pic>
      <p:sp>
        <p:nvSpPr>
          <p:cNvPr id="3" name="Title 1"/>
          <p:cNvSpPr txBox="1">
            <a:spLocks/>
          </p:cNvSpPr>
          <p:nvPr/>
        </p:nvSpPr>
        <p:spPr>
          <a:xfrm>
            <a:off x="591359" y="59191"/>
            <a:ext cx="11413318" cy="706353"/>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alibri" panose="020F0502020204030204" pitchFamily="34" charset="0"/>
                <a:cs typeface="Calibri" panose="020F0502020204030204" pitchFamily="34" charset="0"/>
              </a:rPr>
              <a:t>Accelerated TK Credential Pathway</a:t>
            </a:r>
          </a:p>
        </p:txBody>
      </p:sp>
      <p:sp>
        <p:nvSpPr>
          <p:cNvPr id="7" name="Slide Number Placeholder 6"/>
          <p:cNvSpPr>
            <a:spLocks noGrp="1"/>
          </p:cNvSpPr>
          <p:nvPr>
            <p:ph type="sldNum" sz="quarter" idx="12"/>
          </p:nvPr>
        </p:nvSpPr>
        <p:spPr/>
        <p:txBody>
          <a:bodyPr/>
          <a:lstStyle/>
          <a:p>
            <a:fld id="{90D7E843-1787-4205-9F70-5CA751DF39EC}" type="slidenum">
              <a:rPr lang="en-US" smtClean="0"/>
              <a:t>17</a:t>
            </a:fld>
            <a:endParaRPr lang="en-US" dirty="0"/>
          </a:p>
        </p:txBody>
      </p:sp>
      <p:sp>
        <p:nvSpPr>
          <p:cNvPr id="9" name="TextBox 8">
            <a:extLst>
              <a:ext uri="{FF2B5EF4-FFF2-40B4-BE49-F238E27FC236}">
                <a16:creationId xmlns:a16="http://schemas.microsoft.com/office/drawing/2014/main" id="{0FFEEE9F-A06E-4A9B-8B7E-2CE614FD257B}"/>
              </a:ext>
            </a:extLst>
          </p:cNvPr>
          <p:cNvSpPr txBox="1"/>
          <p:nvPr/>
        </p:nvSpPr>
        <p:spPr>
          <a:xfrm>
            <a:off x="1900402" y="3060900"/>
            <a:ext cx="8391196" cy="3108543"/>
          </a:xfrm>
          <a:prstGeom prst="rect">
            <a:avLst/>
          </a:prstGeom>
          <a:noFill/>
        </p:spPr>
        <p:txBody>
          <a:bodyPr wrap="square" rtlCol="0">
            <a:spAutoFit/>
          </a:bodyPr>
          <a:lstStyle/>
          <a:p>
            <a:pPr>
              <a:spcAft>
                <a:spcPts val="1200"/>
              </a:spcAft>
            </a:pPr>
            <a:r>
              <a:rPr lang="en-US" sz="2200" dirty="0">
                <a:solidFill>
                  <a:schemeClr val="bg1"/>
                </a:solidFill>
              </a:rPr>
              <a:t>College of the Canyons' new accelerated </a:t>
            </a:r>
            <a:r>
              <a:rPr lang="en-US" sz="2200" b="1" dirty="0">
                <a:solidFill>
                  <a:schemeClr val="bg1"/>
                </a:solidFill>
              </a:rPr>
              <a:t>Transitional Kindergarten (TK) </a:t>
            </a:r>
            <a:r>
              <a:rPr lang="en-US" sz="2200" dirty="0">
                <a:solidFill>
                  <a:schemeClr val="bg1"/>
                </a:solidFill>
              </a:rPr>
              <a:t>credential pathway for teachers launched on Monday, July 11</a:t>
            </a:r>
            <a:r>
              <a:rPr lang="en-US" sz="2200" baseline="30000" dirty="0">
                <a:solidFill>
                  <a:schemeClr val="bg1"/>
                </a:solidFill>
              </a:rPr>
              <a:t>th</a:t>
            </a:r>
            <a:r>
              <a:rPr lang="en-US" sz="2200" dirty="0">
                <a:solidFill>
                  <a:schemeClr val="bg1"/>
                </a:solidFill>
              </a:rPr>
              <a:t>, to address an anticipated increase in demand.</a:t>
            </a:r>
          </a:p>
          <a:p>
            <a:pPr marL="342900" indent="-342900">
              <a:spcAft>
                <a:spcPts val="1200"/>
              </a:spcAft>
              <a:buFont typeface="Wingdings" panose="05000000000000000000" pitchFamily="2" charset="2"/>
              <a:buChar char="Ø"/>
            </a:pPr>
            <a:r>
              <a:rPr lang="en-US" sz="2200" dirty="0">
                <a:solidFill>
                  <a:schemeClr val="bg1"/>
                </a:solidFill>
              </a:rPr>
              <a:t>This one-time pathway was created due to a request from the local school districts. The state is implementing Universal Transitional Kindergarten, resulting in a huge increase in demand for TK teachers.</a:t>
            </a:r>
          </a:p>
          <a:p>
            <a:pPr marL="342900" indent="-342900">
              <a:buFont typeface="Wingdings" panose="05000000000000000000" pitchFamily="2" charset="2"/>
              <a:buChar char="Ø"/>
            </a:pPr>
            <a:r>
              <a:rPr lang="en-US" sz="2200" dirty="0">
                <a:solidFill>
                  <a:schemeClr val="bg1"/>
                </a:solidFill>
              </a:rPr>
              <a:t>Each of the pathway’s nine courses will be offered in five-week, fully online formats through next spring.</a:t>
            </a:r>
          </a:p>
        </p:txBody>
      </p:sp>
      <p:pic>
        <p:nvPicPr>
          <p:cNvPr id="6" name="Picture 5">
            <a:extLst>
              <a:ext uri="{FF2B5EF4-FFF2-40B4-BE49-F238E27FC236}">
                <a16:creationId xmlns:a16="http://schemas.microsoft.com/office/drawing/2014/main" id="{DC31A879-4C19-4081-A2CD-95862403012B}"/>
              </a:ext>
            </a:extLst>
          </p:cNvPr>
          <p:cNvPicPr>
            <a:picLocks noChangeAspect="1"/>
          </p:cNvPicPr>
          <p:nvPr/>
        </p:nvPicPr>
        <p:blipFill>
          <a:blip r:embed="rId3"/>
          <a:stretch>
            <a:fillRect/>
          </a:stretch>
        </p:blipFill>
        <p:spPr>
          <a:xfrm>
            <a:off x="3269133" y="764293"/>
            <a:ext cx="6307653" cy="2107281"/>
          </a:xfrm>
          <a:prstGeom prst="rect">
            <a:avLst/>
          </a:prstGeom>
        </p:spPr>
      </p:pic>
      <p:sp>
        <p:nvSpPr>
          <p:cNvPr id="10" name="Date Placeholder 9">
            <a:extLst>
              <a:ext uri="{FF2B5EF4-FFF2-40B4-BE49-F238E27FC236}">
                <a16:creationId xmlns:a16="http://schemas.microsoft.com/office/drawing/2014/main" id="{221F8B59-37F3-4203-913D-8E413A7CF960}"/>
              </a:ext>
            </a:extLst>
          </p:cNvPr>
          <p:cNvSpPr>
            <a:spLocks noGrp="1"/>
          </p:cNvSpPr>
          <p:nvPr>
            <p:ph type="dt" sz="half" idx="10"/>
          </p:nvPr>
        </p:nvSpPr>
        <p:spPr/>
        <p:txBody>
          <a:bodyPr/>
          <a:lstStyle/>
          <a:p>
            <a:r>
              <a:rPr lang="en-US"/>
              <a:t>9/27/2022</a:t>
            </a:r>
            <a:endParaRPr lang="en-US" dirty="0"/>
          </a:p>
        </p:txBody>
      </p:sp>
    </p:spTree>
    <p:extLst>
      <p:ext uri="{BB962C8B-B14F-4D97-AF65-F5344CB8AC3E}">
        <p14:creationId xmlns:p14="http://schemas.microsoft.com/office/powerpoint/2010/main" val="290038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6775"/>
            <a:ext cx="12192000" cy="6869903"/>
          </a:xfrm>
          <a:prstGeom prst="rect">
            <a:avLst/>
          </a:prstGeom>
        </p:spPr>
      </p:pic>
      <p:sp>
        <p:nvSpPr>
          <p:cNvPr id="3" name="Title 1"/>
          <p:cNvSpPr txBox="1">
            <a:spLocks/>
          </p:cNvSpPr>
          <p:nvPr/>
        </p:nvSpPr>
        <p:spPr>
          <a:xfrm>
            <a:off x="276574" y="212063"/>
            <a:ext cx="7885876" cy="872458"/>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Nuts, Bolts &amp; Thingamajigs</a:t>
            </a:r>
          </a:p>
        </p:txBody>
      </p:sp>
      <p:sp>
        <p:nvSpPr>
          <p:cNvPr id="4" name="Date Placeholder 3"/>
          <p:cNvSpPr>
            <a:spLocks noGrp="1"/>
          </p:cNvSpPr>
          <p:nvPr>
            <p:ph type="dt" sz="half" idx="10"/>
          </p:nvPr>
        </p:nvSpPr>
        <p:spPr/>
        <p:txBody>
          <a:bodyPr/>
          <a:lstStyle/>
          <a:p>
            <a:r>
              <a:rPr lang="en-US"/>
              <a:t>9/27/2022</a:t>
            </a:r>
            <a:endParaRPr lang="en-US" dirty="0"/>
          </a:p>
        </p:txBody>
      </p:sp>
      <p:sp>
        <p:nvSpPr>
          <p:cNvPr id="7" name="Slide Number Placeholder 6"/>
          <p:cNvSpPr>
            <a:spLocks noGrp="1"/>
          </p:cNvSpPr>
          <p:nvPr>
            <p:ph type="sldNum" sz="quarter" idx="12"/>
          </p:nvPr>
        </p:nvSpPr>
        <p:spPr/>
        <p:txBody>
          <a:bodyPr/>
          <a:lstStyle/>
          <a:p>
            <a:fld id="{90D7E843-1787-4205-9F70-5CA751DF39EC}" type="slidenum">
              <a:rPr lang="en-US" smtClean="0"/>
              <a:t>18</a:t>
            </a:fld>
            <a:endParaRPr lang="en-US" dirty="0"/>
          </a:p>
        </p:txBody>
      </p:sp>
      <p:sp>
        <p:nvSpPr>
          <p:cNvPr id="11" name="TextBox 10"/>
          <p:cNvSpPr txBox="1"/>
          <p:nvPr/>
        </p:nvSpPr>
        <p:spPr>
          <a:xfrm>
            <a:off x="574370" y="1211434"/>
            <a:ext cx="5794532" cy="4924425"/>
          </a:xfrm>
          <a:prstGeom prst="rect">
            <a:avLst/>
          </a:prstGeom>
          <a:noFill/>
        </p:spPr>
        <p:txBody>
          <a:bodyPr wrap="square" rtlCol="0">
            <a:spAutoFit/>
          </a:bodyPr>
          <a:lstStyle/>
          <a:p>
            <a:pPr>
              <a:spcAft>
                <a:spcPts val="1200"/>
              </a:spcAft>
            </a:pPr>
            <a:r>
              <a:rPr lang="en-US" sz="2400" dirty="0">
                <a:solidFill>
                  <a:schemeClr val="bg1"/>
                </a:solidFill>
              </a:rPr>
              <a:t>During the week of </a:t>
            </a:r>
            <a:r>
              <a:rPr lang="en-US" sz="2400" b="1" dirty="0">
                <a:solidFill>
                  <a:schemeClr val="bg1"/>
                </a:solidFill>
              </a:rPr>
              <a:t>July 11</a:t>
            </a:r>
            <a:r>
              <a:rPr lang="en-US" sz="2400" b="1" baseline="30000" dirty="0">
                <a:solidFill>
                  <a:schemeClr val="bg1"/>
                </a:solidFill>
              </a:rPr>
              <a:t>th</a:t>
            </a:r>
            <a:r>
              <a:rPr lang="en-US" sz="2400" b="1" dirty="0">
                <a:solidFill>
                  <a:schemeClr val="bg1"/>
                </a:solidFill>
              </a:rPr>
              <a:t> – 15</a:t>
            </a:r>
            <a:r>
              <a:rPr lang="en-US" sz="2400" b="1" baseline="30000" dirty="0">
                <a:solidFill>
                  <a:schemeClr val="bg1"/>
                </a:solidFill>
              </a:rPr>
              <a:t>th</a:t>
            </a:r>
            <a:r>
              <a:rPr lang="en-US" sz="2400" b="1" dirty="0">
                <a:solidFill>
                  <a:schemeClr val="bg1"/>
                </a:solidFill>
              </a:rPr>
              <a:t>  </a:t>
            </a:r>
            <a:r>
              <a:rPr lang="en-US" sz="2400" dirty="0">
                <a:solidFill>
                  <a:schemeClr val="bg1"/>
                </a:solidFill>
              </a:rPr>
              <a:t>incoming 9th – 12</a:t>
            </a:r>
            <a:r>
              <a:rPr lang="en-US" sz="2400" baseline="30000" dirty="0">
                <a:solidFill>
                  <a:schemeClr val="bg1"/>
                </a:solidFill>
              </a:rPr>
              <a:t>th</a:t>
            </a:r>
            <a:r>
              <a:rPr lang="en-US" sz="2400" dirty="0">
                <a:solidFill>
                  <a:schemeClr val="bg1"/>
                </a:solidFill>
              </a:rPr>
              <a:t> grade students considering careers in manufacturing participated in the </a:t>
            </a:r>
            <a:r>
              <a:rPr lang="en-US" sz="2400" b="1" i="1" dirty="0">
                <a:solidFill>
                  <a:schemeClr val="bg1"/>
                </a:solidFill>
              </a:rPr>
              <a:t>Nuts, Bolts &amp; Thingamajigs Metal Mania II </a:t>
            </a:r>
            <a:r>
              <a:rPr lang="en-US" sz="2400" dirty="0">
                <a:solidFill>
                  <a:schemeClr val="bg1"/>
                </a:solidFill>
              </a:rPr>
              <a:t>summer camp at the Valencia campus.</a:t>
            </a:r>
            <a:r>
              <a:rPr lang="en-US" sz="2400" b="1" dirty="0">
                <a:solidFill>
                  <a:schemeClr val="bg1"/>
                </a:solidFill>
              </a:rPr>
              <a:t> </a:t>
            </a:r>
            <a:r>
              <a:rPr lang="en-US" sz="2400" dirty="0">
                <a:solidFill>
                  <a:schemeClr val="bg1"/>
                </a:solidFill>
              </a:rPr>
              <a:t>   </a:t>
            </a:r>
          </a:p>
          <a:p>
            <a:pPr marL="342900" indent="-342900">
              <a:buFont typeface="Wingdings" panose="05000000000000000000" pitchFamily="2" charset="2"/>
              <a:buChar char="Ø"/>
            </a:pPr>
            <a:r>
              <a:rPr lang="en-US" sz="2300" dirty="0">
                <a:solidFill>
                  <a:schemeClr val="bg1"/>
                </a:solidFill>
              </a:rPr>
              <a:t>Students cut, drilled, shaped, and welded using the Welding Technology Department's state-of-the-art equipment.</a:t>
            </a:r>
          </a:p>
          <a:p>
            <a:pPr marL="342900" indent="-342900">
              <a:buFont typeface="Wingdings" panose="05000000000000000000" pitchFamily="2" charset="2"/>
              <a:buChar char="Ø"/>
            </a:pPr>
            <a:r>
              <a:rPr lang="en-US" sz="2300" dirty="0">
                <a:solidFill>
                  <a:schemeClr val="bg1"/>
                </a:solidFill>
              </a:rPr>
              <a:t>The next camp, </a:t>
            </a:r>
            <a:r>
              <a:rPr lang="en-US" sz="2300" b="1" i="1" dirty="0">
                <a:solidFill>
                  <a:schemeClr val="bg1"/>
                </a:solidFill>
              </a:rPr>
              <a:t>Metal Mania for Girls II</a:t>
            </a:r>
            <a:r>
              <a:rPr lang="en-US" sz="2300" dirty="0">
                <a:solidFill>
                  <a:schemeClr val="bg1"/>
                </a:solidFill>
              </a:rPr>
              <a:t>, was held on </a:t>
            </a:r>
            <a:r>
              <a:rPr lang="en-US" sz="2300" b="1" dirty="0">
                <a:solidFill>
                  <a:schemeClr val="bg1"/>
                </a:solidFill>
              </a:rPr>
              <a:t>July 25</a:t>
            </a:r>
            <a:r>
              <a:rPr lang="en-US" sz="2300" b="1" baseline="30000" dirty="0">
                <a:solidFill>
                  <a:schemeClr val="bg1"/>
                </a:solidFill>
              </a:rPr>
              <a:t>th</a:t>
            </a:r>
            <a:r>
              <a:rPr lang="en-US" sz="2300" b="1" dirty="0">
                <a:solidFill>
                  <a:schemeClr val="bg1"/>
                </a:solidFill>
              </a:rPr>
              <a:t> – 29</a:t>
            </a:r>
            <a:r>
              <a:rPr lang="en-US" sz="2300" b="1" baseline="30000" dirty="0">
                <a:solidFill>
                  <a:schemeClr val="bg1"/>
                </a:solidFill>
              </a:rPr>
              <a:t>th</a:t>
            </a:r>
            <a:r>
              <a:rPr lang="en-US" sz="2300" dirty="0">
                <a:solidFill>
                  <a:schemeClr val="bg1"/>
                </a:solidFill>
              </a:rPr>
              <a:t>. </a:t>
            </a:r>
          </a:p>
          <a:p>
            <a:pPr marL="342900" indent="-342900">
              <a:buFont typeface="Wingdings" panose="05000000000000000000" pitchFamily="2" charset="2"/>
              <a:buChar char="Ø"/>
            </a:pPr>
            <a:r>
              <a:rPr lang="en-US" sz="2300" dirty="0">
                <a:solidFill>
                  <a:schemeClr val="bg1"/>
                </a:solidFill>
              </a:rPr>
              <a:t>For more info about the event, go to: </a:t>
            </a:r>
            <a:r>
              <a:rPr lang="en-US" sz="2300" b="1" dirty="0">
                <a:solidFill>
                  <a:schemeClr val="bg1"/>
                </a:solidFill>
              </a:rPr>
              <a:t>https://www.canyons.edu/academics/communityeducation/careercamps/nuts.php</a:t>
            </a:r>
          </a:p>
        </p:txBody>
      </p:sp>
      <p:pic>
        <p:nvPicPr>
          <p:cNvPr id="5" name="Picture 4">
            <a:extLst>
              <a:ext uri="{FF2B5EF4-FFF2-40B4-BE49-F238E27FC236}">
                <a16:creationId xmlns:a16="http://schemas.microsoft.com/office/drawing/2014/main" id="{29D5A9F9-3C07-4F4A-888C-B561344DB494}"/>
              </a:ext>
            </a:extLst>
          </p:cNvPr>
          <p:cNvPicPr>
            <a:picLocks noChangeAspect="1"/>
          </p:cNvPicPr>
          <p:nvPr/>
        </p:nvPicPr>
        <p:blipFill>
          <a:blip r:embed="rId3"/>
          <a:stretch>
            <a:fillRect/>
          </a:stretch>
        </p:blipFill>
        <p:spPr>
          <a:xfrm>
            <a:off x="6473455" y="67783"/>
            <a:ext cx="5718544" cy="6578154"/>
          </a:xfrm>
          <a:prstGeom prst="rect">
            <a:avLst/>
          </a:prstGeom>
        </p:spPr>
      </p:pic>
    </p:spTree>
    <p:extLst>
      <p:ext uri="{BB962C8B-B14F-4D97-AF65-F5344CB8AC3E}">
        <p14:creationId xmlns:p14="http://schemas.microsoft.com/office/powerpoint/2010/main" val="3239257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6775"/>
            <a:ext cx="12192000" cy="6869903"/>
          </a:xfrm>
          <a:prstGeom prst="rect">
            <a:avLst/>
          </a:prstGeom>
        </p:spPr>
      </p:pic>
      <p:sp>
        <p:nvSpPr>
          <p:cNvPr id="3" name="Title 1"/>
          <p:cNvSpPr txBox="1">
            <a:spLocks/>
          </p:cNvSpPr>
          <p:nvPr/>
        </p:nvSpPr>
        <p:spPr>
          <a:xfrm>
            <a:off x="276574" y="212063"/>
            <a:ext cx="7885876"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solidFill>
                  <a:schemeClr val="bg1"/>
                </a:solidFill>
                <a:latin typeface="Calibri" panose="020F0502020204030204" pitchFamily="34" charset="0"/>
                <a:cs typeface="Calibri" panose="020F0502020204030204" pitchFamily="34" charset="0"/>
              </a:rPr>
              <a:t>CalWORKS</a:t>
            </a:r>
            <a:r>
              <a:rPr lang="en-US" sz="4000" b="1" dirty="0">
                <a:solidFill>
                  <a:schemeClr val="bg1"/>
                </a:solidFill>
                <a:latin typeface="Calibri" panose="020F0502020204030204" pitchFamily="34" charset="0"/>
                <a:cs typeface="Calibri" panose="020F0502020204030204" pitchFamily="34" charset="0"/>
              </a:rPr>
              <a:t> Welcomes Students</a:t>
            </a:r>
          </a:p>
        </p:txBody>
      </p:sp>
      <p:sp>
        <p:nvSpPr>
          <p:cNvPr id="4" name="Date Placeholder 3"/>
          <p:cNvSpPr>
            <a:spLocks noGrp="1"/>
          </p:cNvSpPr>
          <p:nvPr>
            <p:ph type="dt" sz="half" idx="10"/>
          </p:nvPr>
        </p:nvSpPr>
        <p:spPr/>
        <p:txBody>
          <a:bodyPr/>
          <a:lstStyle/>
          <a:p>
            <a:r>
              <a:rPr lang="en-US"/>
              <a:t>9/27/2022</a:t>
            </a:r>
            <a:endParaRPr lang="en-US" dirty="0"/>
          </a:p>
        </p:txBody>
      </p:sp>
      <p:sp>
        <p:nvSpPr>
          <p:cNvPr id="7" name="Slide Number Placeholder 6"/>
          <p:cNvSpPr>
            <a:spLocks noGrp="1"/>
          </p:cNvSpPr>
          <p:nvPr>
            <p:ph type="sldNum" sz="quarter" idx="12"/>
          </p:nvPr>
        </p:nvSpPr>
        <p:spPr/>
        <p:txBody>
          <a:bodyPr/>
          <a:lstStyle/>
          <a:p>
            <a:fld id="{90D7E843-1787-4205-9F70-5CA751DF39EC}" type="slidenum">
              <a:rPr lang="en-US" smtClean="0"/>
              <a:t>19</a:t>
            </a:fld>
            <a:endParaRPr lang="en-US" dirty="0"/>
          </a:p>
        </p:txBody>
      </p:sp>
      <p:sp>
        <p:nvSpPr>
          <p:cNvPr id="11" name="TextBox 10"/>
          <p:cNvSpPr txBox="1"/>
          <p:nvPr/>
        </p:nvSpPr>
        <p:spPr>
          <a:xfrm>
            <a:off x="7275720" y="1295086"/>
            <a:ext cx="4414547" cy="4678204"/>
          </a:xfrm>
          <a:prstGeom prst="rect">
            <a:avLst/>
          </a:prstGeom>
          <a:noFill/>
        </p:spPr>
        <p:txBody>
          <a:bodyPr wrap="square" rtlCol="0">
            <a:spAutoFit/>
          </a:bodyPr>
          <a:lstStyle/>
          <a:p>
            <a:pPr>
              <a:spcAft>
                <a:spcPts val="1200"/>
              </a:spcAft>
            </a:pPr>
            <a:r>
              <a:rPr lang="en-US" sz="2400" b="1" dirty="0" err="1">
                <a:solidFill>
                  <a:schemeClr val="bg1"/>
                </a:solidFill>
              </a:rPr>
              <a:t>CalWORKS</a:t>
            </a:r>
            <a:r>
              <a:rPr lang="en-US" sz="2400" dirty="0">
                <a:solidFill>
                  <a:schemeClr val="bg1"/>
                </a:solidFill>
              </a:rPr>
              <a:t> held a </a:t>
            </a:r>
            <a:r>
              <a:rPr lang="en-US" sz="2400" b="1" i="1" dirty="0">
                <a:solidFill>
                  <a:schemeClr val="bg1"/>
                </a:solidFill>
              </a:rPr>
              <a:t>Lunch &amp; Learn </a:t>
            </a:r>
            <a:r>
              <a:rPr lang="en-US" sz="2400" dirty="0">
                <a:solidFill>
                  <a:schemeClr val="bg1"/>
                </a:solidFill>
              </a:rPr>
              <a:t>event in the Culinary Arts Cafe on </a:t>
            </a:r>
            <a:r>
              <a:rPr lang="en-US" sz="2400" b="1" dirty="0">
                <a:solidFill>
                  <a:schemeClr val="bg1"/>
                </a:solidFill>
              </a:rPr>
              <a:t>Friday, July 15</a:t>
            </a:r>
            <a:r>
              <a:rPr lang="en-US" sz="2400" b="1" baseline="30000" dirty="0">
                <a:solidFill>
                  <a:schemeClr val="bg1"/>
                </a:solidFill>
              </a:rPr>
              <a:t>th</a:t>
            </a:r>
            <a:r>
              <a:rPr lang="en-US" sz="2400" b="1" dirty="0">
                <a:solidFill>
                  <a:schemeClr val="bg1"/>
                </a:solidFill>
              </a:rPr>
              <a:t> </a:t>
            </a:r>
            <a:r>
              <a:rPr lang="en-US" sz="2400" dirty="0">
                <a:solidFill>
                  <a:schemeClr val="bg1"/>
                </a:solidFill>
              </a:rPr>
              <a:t>to welcome students back to campus.</a:t>
            </a:r>
            <a:r>
              <a:rPr lang="en-US" sz="2400" b="1" dirty="0">
                <a:solidFill>
                  <a:schemeClr val="bg1"/>
                </a:solidFill>
              </a:rPr>
              <a:t> </a:t>
            </a:r>
            <a:r>
              <a:rPr lang="en-US" sz="2400" dirty="0">
                <a:solidFill>
                  <a:schemeClr val="bg1"/>
                </a:solidFill>
              </a:rPr>
              <a:t>   </a:t>
            </a:r>
          </a:p>
          <a:p>
            <a:pPr marL="342900" indent="-342900">
              <a:buFont typeface="Wingdings" panose="05000000000000000000" pitchFamily="2" charset="2"/>
              <a:buChar char="Ø"/>
            </a:pPr>
            <a:r>
              <a:rPr lang="en-US" sz="2400" dirty="0">
                <a:solidFill>
                  <a:schemeClr val="bg1"/>
                </a:solidFill>
              </a:rPr>
              <a:t>The event served as an introduction of the </a:t>
            </a:r>
            <a:r>
              <a:rPr lang="en-US" sz="2400" dirty="0" err="1">
                <a:solidFill>
                  <a:schemeClr val="bg1"/>
                </a:solidFill>
              </a:rPr>
              <a:t>CalWORKS</a:t>
            </a:r>
            <a:r>
              <a:rPr lang="en-US" sz="2400" dirty="0">
                <a:solidFill>
                  <a:schemeClr val="bg1"/>
                </a:solidFill>
              </a:rPr>
              <a:t> team and overview of the program, and included case management updates, counseling information, and department and student presentations.</a:t>
            </a:r>
          </a:p>
        </p:txBody>
      </p:sp>
      <p:pic>
        <p:nvPicPr>
          <p:cNvPr id="5" name="Picture 4">
            <a:extLst>
              <a:ext uri="{FF2B5EF4-FFF2-40B4-BE49-F238E27FC236}">
                <a16:creationId xmlns:a16="http://schemas.microsoft.com/office/drawing/2014/main" id="{8DC3670E-AEE0-4601-BDF5-161D264AFE51}"/>
              </a:ext>
            </a:extLst>
          </p:cNvPr>
          <p:cNvPicPr>
            <a:picLocks noChangeAspect="1"/>
          </p:cNvPicPr>
          <p:nvPr/>
        </p:nvPicPr>
        <p:blipFill>
          <a:blip r:embed="rId3"/>
          <a:stretch>
            <a:fillRect/>
          </a:stretch>
        </p:blipFill>
        <p:spPr>
          <a:xfrm>
            <a:off x="501733" y="1082791"/>
            <a:ext cx="6212362" cy="5102794"/>
          </a:xfrm>
          <a:prstGeom prst="rect">
            <a:avLst/>
          </a:prstGeom>
        </p:spPr>
      </p:pic>
    </p:spTree>
    <p:extLst>
      <p:ext uri="{BB962C8B-B14F-4D97-AF65-F5344CB8AC3E}">
        <p14:creationId xmlns:p14="http://schemas.microsoft.com/office/powerpoint/2010/main" val="4273235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8000"/>
          </a:xfrm>
        </p:spPr>
      </p:pic>
      <p:sp>
        <p:nvSpPr>
          <p:cNvPr id="6" name="TextBox 5">
            <a:extLst>
              <a:ext uri="{FF2B5EF4-FFF2-40B4-BE49-F238E27FC236}">
                <a16:creationId xmlns:a16="http://schemas.microsoft.com/office/drawing/2014/main" id="{CA3FDF0A-DEE4-4286-91FB-37F758652927}"/>
              </a:ext>
            </a:extLst>
          </p:cNvPr>
          <p:cNvSpPr txBox="1"/>
          <p:nvPr/>
        </p:nvSpPr>
        <p:spPr>
          <a:xfrm>
            <a:off x="237293" y="0"/>
            <a:ext cx="11534293" cy="1938992"/>
          </a:xfrm>
          <a:prstGeom prst="rect">
            <a:avLst/>
          </a:prstGeom>
          <a:noFill/>
          <a:ln>
            <a:noFill/>
          </a:ln>
        </p:spPr>
        <p:txBody>
          <a:bodyPr wrap="square" rtlCol="0">
            <a:spAutoFit/>
          </a:bodyPr>
          <a:lstStyle/>
          <a:p>
            <a:r>
              <a:rPr lang="en-US" sz="6000" b="1" dirty="0">
                <a:ln w="9525">
                  <a:solidFill>
                    <a:schemeClr val="bg1"/>
                  </a:solidFill>
                  <a:prstDash val="solid"/>
                </a:ln>
                <a:solidFill>
                  <a:schemeClr val="accent2">
                    <a:lumMod val="75000"/>
                  </a:schemeClr>
                </a:solidFill>
                <a:latin typeface="Arial" panose="020B0604020202020204" pitchFamily="34" charset="0"/>
                <a:cs typeface="Arial" panose="020B0604020202020204" pitchFamily="34" charset="0"/>
              </a:rPr>
              <a:t>COC Grads are Doing Amazing Things! </a:t>
            </a:r>
          </a:p>
        </p:txBody>
      </p:sp>
      <p:sp>
        <p:nvSpPr>
          <p:cNvPr id="3" name="Date Placeholder 2">
            <a:extLst>
              <a:ext uri="{FF2B5EF4-FFF2-40B4-BE49-F238E27FC236}">
                <a16:creationId xmlns:a16="http://schemas.microsoft.com/office/drawing/2014/main" id="{415CA1DD-E614-45B5-BDEB-1BFD4FEF620C}"/>
              </a:ext>
            </a:extLst>
          </p:cNvPr>
          <p:cNvSpPr>
            <a:spLocks noGrp="1"/>
          </p:cNvSpPr>
          <p:nvPr>
            <p:ph type="dt" sz="half" idx="10"/>
          </p:nvPr>
        </p:nvSpPr>
        <p:spPr/>
        <p:txBody>
          <a:bodyPr/>
          <a:lstStyle/>
          <a:p>
            <a:r>
              <a:rPr lang="en-US"/>
              <a:t>9/27/2022</a:t>
            </a:r>
            <a:endParaRPr lang="en-US" dirty="0"/>
          </a:p>
        </p:txBody>
      </p:sp>
      <p:sp>
        <p:nvSpPr>
          <p:cNvPr id="5" name="Slide Number Placeholder 4">
            <a:extLst>
              <a:ext uri="{FF2B5EF4-FFF2-40B4-BE49-F238E27FC236}">
                <a16:creationId xmlns:a16="http://schemas.microsoft.com/office/drawing/2014/main" id="{253166A1-27B8-40E3-A3F7-3B50E99085C5}"/>
              </a:ext>
            </a:extLst>
          </p:cNvPr>
          <p:cNvSpPr>
            <a:spLocks noGrp="1"/>
          </p:cNvSpPr>
          <p:nvPr>
            <p:ph type="sldNum" sz="quarter" idx="12"/>
          </p:nvPr>
        </p:nvSpPr>
        <p:spPr/>
        <p:txBody>
          <a:bodyPr/>
          <a:lstStyle/>
          <a:p>
            <a:fld id="{90D7E843-1787-4205-9F70-5CA751DF39EC}" type="slidenum">
              <a:rPr lang="en-US" smtClean="0"/>
              <a:t>2</a:t>
            </a:fld>
            <a:endParaRPr lang="en-US" dirty="0"/>
          </a:p>
        </p:txBody>
      </p:sp>
    </p:spTree>
    <p:extLst>
      <p:ext uri="{BB962C8B-B14F-4D97-AF65-F5344CB8AC3E}">
        <p14:creationId xmlns:p14="http://schemas.microsoft.com/office/powerpoint/2010/main" val="2162933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6775"/>
            <a:ext cx="12192000" cy="6869903"/>
          </a:xfrm>
          <a:prstGeom prst="rect">
            <a:avLst/>
          </a:prstGeom>
        </p:spPr>
      </p:pic>
      <p:sp>
        <p:nvSpPr>
          <p:cNvPr id="3" name="Title 1"/>
          <p:cNvSpPr txBox="1">
            <a:spLocks/>
          </p:cNvSpPr>
          <p:nvPr/>
        </p:nvSpPr>
        <p:spPr>
          <a:xfrm>
            <a:off x="276574" y="212063"/>
            <a:ext cx="7885876"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Pre-Apprenticeship Program </a:t>
            </a:r>
          </a:p>
        </p:txBody>
      </p:sp>
      <p:sp>
        <p:nvSpPr>
          <p:cNvPr id="4" name="Date Placeholder 3"/>
          <p:cNvSpPr>
            <a:spLocks noGrp="1"/>
          </p:cNvSpPr>
          <p:nvPr>
            <p:ph type="dt" sz="half" idx="10"/>
          </p:nvPr>
        </p:nvSpPr>
        <p:spPr/>
        <p:txBody>
          <a:bodyPr/>
          <a:lstStyle/>
          <a:p>
            <a:r>
              <a:rPr lang="en-US"/>
              <a:t>9/27/2022</a:t>
            </a:r>
            <a:endParaRPr lang="en-US" dirty="0"/>
          </a:p>
        </p:txBody>
      </p:sp>
      <p:sp>
        <p:nvSpPr>
          <p:cNvPr id="7" name="Slide Number Placeholder 6"/>
          <p:cNvSpPr>
            <a:spLocks noGrp="1"/>
          </p:cNvSpPr>
          <p:nvPr>
            <p:ph type="sldNum" sz="quarter" idx="12"/>
          </p:nvPr>
        </p:nvSpPr>
        <p:spPr/>
        <p:txBody>
          <a:bodyPr/>
          <a:lstStyle/>
          <a:p>
            <a:fld id="{90D7E843-1787-4205-9F70-5CA751DF39EC}" type="slidenum">
              <a:rPr lang="en-US" smtClean="0"/>
              <a:t>20</a:t>
            </a:fld>
            <a:endParaRPr lang="en-US" dirty="0"/>
          </a:p>
        </p:txBody>
      </p:sp>
      <p:sp>
        <p:nvSpPr>
          <p:cNvPr id="11" name="TextBox 10"/>
          <p:cNvSpPr txBox="1"/>
          <p:nvPr/>
        </p:nvSpPr>
        <p:spPr>
          <a:xfrm>
            <a:off x="460250" y="1114332"/>
            <a:ext cx="5068680" cy="5047536"/>
          </a:xfrm>
          <a:prstGeom prst="rect">
            <a:avLst/>
          </a:prstGeom>
          <a:noFill/>
        </p:spPr>
        <p:txBody>
          <a:bodyPr wrap="square" rtlCol="0">
            <a:spAutoFit/>
          </a:bodyPr>
          <a:lstStyle/>
          <a:p>
            <a:pPr>
              <a:spcAft>
                <a:spcPts val="1200"/>
              </a:spcAft>
            </a:pPr>
            <a:r>
              <a:rPr lang="en-US" sz="2400" dirty="0">
                <a:solidFill>
                  <a:schemeClr val="bg1"/>
                </a:solidFill>
              </a:rPr>
              <a:t>COC is partnering with the </a:t>
            </a:r>
            <a:r>
              <a:rPr lang="en-US" sz="2400" b="1" dirty="0">
                <a:solidFill>
                  <a:schemeClr val="bg1"/>
                </a:solidFill>
              </a:rPr>
              <a:t>Southwest Regional Council of Carpenters (SWRCC) </a:t>
            </a:r>
            <a:r>
              <a:rPr lang="en-US" sz="2400" dirty="0">
                <a:solidFill>
                  <a:schemeClr val="bg1"/>
                </a:solidFill>
              </a:rPr>
              <a:t>to create a pathway to a Registered Apprenticeship program with their union.</a:t>
            </a:r>
            <a:r>
              <a:rPr lang="en-US" sz="2400" b="1" dirty="0">
                <a:solidFill>
                  <a:schemeClr val="bg1"/>
                </a:solidFill>
              </a:rPr>
              <a:t> </a:t>
            </a:r>
            <a:r>
              <a:rPr lang="en-US" sz="2400" dirty="0">
                <a:solidFill>
                  <a:schemeClr val="bg1"/>
                </a:solidFill>
              </a:rPr>
              <a:t>   </a:t>
            </a:r>
          </a:p>
          <a:p>
            <a:pPr marL="342900" indent="-342900">
              <a:buFont typeface="Wingdings" panose="05000000000000000000" pitchFamily="2" charset="2"/>
              <a:buChar char="Ø"/>
            </a:pPr>
            <a:r>
              <a:rPr lang="en-US" sz="2400" dirty="0">
                <a:solidFill>
                  <a:schemeClr val="bg1"/>
                </a:solidFill>
              </a:rPr>
              <a:t>On </a:t>
            </a:r>
            <a:r>
              <a:rPr lang="en-US" sz="2400" b="1" dirty="0">
                <a:solidFill>
                  <a:schemeClr val="bg1"/>
                </a:solidFill>
              </a:rPr>
              <a:t>Saturday, July 16</a:t>
            </a:r>
            <a:r>
              <a:rPr lang="en-US" sz="2400" b="1" baseline="30000" dirty="0">
                <a:solidFill>
                  <a:schemeClr val="bg1"/>
                </a:solidFill>
              </a:rPr>
              <a:t>th</a:t>
            </a:r>
            <a:r>
              <a:rPr lang="en-US" sz="2400" b="1" dirty="0">
                <a:solidFill>
                  <a:schemeClr val="bg1"/>
                </a:solidFill>
              </a:rPr>
              <a:t> </a:t>
            </a:r>
            <a:r>
              <a:rPr lang="en-US" sz="2400" dirty="0">
                <a:solidFill>
                  <a:schemeClr val="bg1"/>
                </a:solidFill>
              </a:rPr>
              <a:t>we hosted an “Open House” event at the Carpenters Training Center for the community to learn about the program and had over </a:t>
            </a:r>
            <a:r>
              <a:rPr lang="en-US" sz="2400" b="1" dirty="0">
                <a:solidFill>
                  <a:schemeClr val="bg1"/>
                </a:solidFill>
              </a:rPr>
              <a:t>70</a:t>
            </a:r>
            <a:r>
              <a:rPr lang="en-US" sz="2400" dirty="0">
                <a:solidFill>
                  <a:schemeClr val="bg1"/>
                </a:solidFill>
              </a:rPr>
              <a:t> people attend!</a:t>
            </a:r>
          </a:p>
          <a:p>
            <a:pPr marL="342900" indent="-342900">
              <a:buFont typeface="Wingdings" panose="05000000000000000000" pitchFamily="2" charset="2"/>
              <a:buChar char="Ø"/>
            </a:pPr>
            <a:r>
              <a:rPr lang="en-US" sz="2400" dirty="0">
                <a:solidFill>
                  <a:schemeClr val="bg1"/>
                </a:solidFill>
              </a:rPr>
              <a:t>The Pre-Apprenticeship will launch in Fall 2022.</a:t>
            </a:r>
          </a:p>
        </p:txBody>
      </p:sp>
      <p:pic>
        <p:nvPicPr>
          <p:cNvPr id="6" name="Picture 5">
            <a:extLst>
              <a:ext uri="{FF2B5EF4-FFF2-40B4-BE49-F238E27FC236}">
                <a16:creationId xmlns:a16="http://schemas.microsoft.com/office/drawing/2014/main" id="{9F8503FA-68F6-4923-A3AE-97C98AE31D79}"/>
              </a:ext>
            </a:extLst>
          </p:cNvPr>
          <p:cNvPicPr>
            <a:picLocks noChangeAspect="1"/>
          </p:cNvPicPr>
          <p:nvPr/>
        </p:nvPicPr>
        <p:blipFill>
          <a:blip r:embed="rId3"/>
          <a:stretch>
            <a:fillRect/>
          </a:stretch>
        </p:blipFill>
        <p:spPr>
          <a:xfrm>
            <a:off x="6204180" y="-46775"/>
            <a:ext cx="5987819" cy="6858000"/>
          </a:xfrm>
          <a:prstGeom prst="rect">
            <a:avLst/>
          </a:prstGeom>
        </p:spPr>
      </p:pic>
    </p:spTree>
    <p:extLst>
      <p:ext uri="{BB962C8B-B14F-4D97-AF65-F5344CB8AC3E}">
        <p14:creationId xmlns:p14="http://schemas.microsoft.com/office/powerpoint/2010/main" val="844466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6775"/>
            <a:ext cx="12192000" cy="6869903"/>
          </a:xfrm>
          <a:prstGeom prst="rect">
            <a:avLst/>
          </a:prstGeom>
        </p:spPr>
      </p:pic>
      <p:sp>
        <p:nvSpPr>
          <p:cNvPr id="3" name="Title 1"/>
          <p:cNvSpPr txBox="1">
            <a:spLocks/>
          </p:cNvSpPr>
          <p:nvPr/>
        </p:nvSpPr>
        <p:spPr>
          <a:xfrm>
            <a:off x="2153062" y="254297"/>
            <a:ext cx="7885876"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alibri" panose="020F0502020204030204" pitchFamily="34" charset="0"/>
                <a:cs typeface="Calibri" panose="020F0502020204030204" pitchFamily="34" charset="0"/>
              </a:rPr>
              <a:t>Ready to Work Academy Graduation</a:t>
            </a:r>
          </a:p>
        </p:txBody>
      </p:sp>
      <p:sp>
        <p:nvSpPr>
          <p:cNvPr id="4" name="Date Placeholder 3"/>
          <p:cNvSpPr>
            <a:spLocks noGrp="1"/>
          </p:cNvSpPr>
          <p:nvPr>
            <p:ph type="dt" sz="half" idx="10"/>
          </p:nvPr>
        </p:nvSpPr>
        <p:spPr/>
        <p:txBody>
          <a:bodyPr/>
          <a:lstStyle/>
          <a:p>
            <a:r>
              <a:rPr lang="en-US"/>
              <a:t>9/27/2022</a:t>
            </a:r>
            <a:endParaRPr lang="en-US" dirty="0"/>
          </a:p>
        </p:txBody>
      </p:sp>
      <p:sp>
        <p:nvSpPr>
          <p:cNvPr id="7" name="Slide Number Placeholder 6"/>
          <p:cNvSpPr>
            <a:spLocks noGrp="1"/>
          </p:cNvSpPr>
          <p:nvPr>
            <p:ph type="sldNum" sz="quarter" idx="12"/>
          </p:nvPr>
        </p:nvSpPr>
        <p:spPr/>
        <p:txBody>
          <a:bodyPr/>
          <a:lstStyle/>
          <a:p>
            <a:fld id="{90D7E843-1787-4205-9F70-5CA751DF39EC}" type="slidenum">
              <a:rPr lang="en-US" smtClean="0"/>
              <a:t>21</a:t>
            </a:fld>
            <a:endParaRPr lang="en-US" dirty="0"/>
          </a:p>
        </p:txBody>
      </p:sp>
      <p:sp>
        <p:nvSpPr>
          <p:cNvPr id="11" name="TextBox 10"/>
          <p:cNvSpPr txBox="1"/>
          <p:nvPr/>
        </p:nvSpPr>
        <p:spPr>
          <a:xfrm>
            <a:off x="460249" y="1114332"/>
            <a:ext cx="6791155" cy="5555367"/>
          </a:xfrm>
          <a:prstGeom prst="rect">
            <a:avLst/>
          </a:prstGeom>
          <a:noFill/>
        </p:spPr>
        <p:txBody>
          <a:bodyPr wrap="square" rtlCol="0">
            <a:spAutoFit/>
          </a:bodyPr>
          <a:lstStyle/>
          <a:p>
            <a:pPr>
              <a:spcAft>
                <a:spcPts val="1200"/>
              </a:spcAft>
            </a:pPr>
            <a:r>
              <a:rPr lang="en-US" sz="2200" dirty="0">
                <a:solidFill>
                  <a:schemeClr val="bg1"/>
                </a:solidFill>
              </a:rPr>
              <a:t>10 special needs students from the </a:t>
            </a:r>
            <a:r>
              <a:rPr lang="en-US" sz="2200" b="1" i="1" dirty="0">
                <a:solidFill>
                  <a:schemeClr val="bg1"/>
                </a:solidFill>
              </a:rPr>
              <a:t>Ready To Work Academy</a:t>
            </a:r>
            <a:r>
              <a:rPr lang="en-US" sz="2200" dirty="0">
                <a:solidFill>
                  <a:schemeClr val="bg1"/>
                </a:solidFill>
              </a:rPr>
              <a:t> at College of the Canyons participated in a graduation ceremony held in the Dianne G Van Hook University Center on </a:t>
            </a:r>
            <a:r>
              <a:rPr lang="en-US" sz="2200" b="1" dirty="0">
                <a:solidFill>
                  <a:schemeClr val="bg1"/>
                </a:solidFill>
              </a:rPr>
              <a:t>Wednesday, August 3</a:t>
            </a:r>
            <a:r>
              <a:rPr lang="en-US" sz="2200" b="1" baseline="30000" dirty="0">
                <a:solidFill>
                  <a:schemeClr val="bg1"/>
                </a:solidFill>
              </a:rPr>
              <a:t>rd</a:t>
            </a:r>
            <a:r>
              <a:rPr lang="en-US" sz="2400" dirty="0">
                <a:solidFill>
                  <a:schemeClr val="bg1"/>
                </a:solidFill>
              </a:rPr>
              <a:t>.</a:t>
            </a:r>
            <a:r>
              <a:rPr lang="en-US" sz="2400" b="1" dirty="0">
                <a:solidFill>
                  <a:schemeClr val="bg1"/>
                </a:solidFill>
              </a:rPr>
              <a:t> </a:t>
            </a:r>
            <a:r>
              <a:rPr lang="en-US" sz="2400" dirty="0">
                <a:solidFill>
                  <a:schemeClr val="bg1"/>
                </a:solidFill>
              </a:rPr>
              <a:t>   </a:t>
            </a:r>
          </a:p>
          <a:p>
            <a:pPr marL="342900" indent="-342900">
              <a:buFont typeface="Wingdings" panose="05000000000000000000" pitchFamily="2" charset="2"/>
              <a:buChar char="Ø"/>
            </a:pPr>
            <a:r>
              <a:rPr lang="en-US" sz="2100" dirty="0">
                <a:solidFill>
                  <a:schemeClr val="bg1"/>
                </a:solidFill>
              </a:rPr>
              <a:t>The students were honored for completing the 15-week program, and received </a:t>
            </a:r>
            <a:r>
              <a:rPr lang="en-US" sz="2100" i="1" dirty="0">
                <a:solidFill>
                  <a:schemeClr val="bg1"/>
                </a:solidFill>
              </a:rPr>
              <a:t>Certificates of Completion </a:t>
            </a:r>
            <a:r>
              <a:rPr lang="en-US" sz="2100" dirty="0">
                <a:solidFill>
                  <a:schemeClr val="bg1"/>
                </a:solidFill>
              </a:rPr>
              <a:t>from </a:t>
            </a:r>
            <a:r>
              <a:rPr lang="en-US" sz="2100" b="1" dirty="0">
                <a:solidFill>
                  <a:schemeClr val="bg1"/>
                </a:solidFill>
              </a:rPr>
              <a:t>John Milburn</a:t>
            </a:r>
            <a:r>
              <a:rPr lang="en-US" sz="2100" dirty="0">
                <a:solidFill>
                  <a:schemeClr val="bg1"/>
                </a:solidFill>
              </a:rPr>
              <a:t>, interim VP of Workforce and Economic Advancement and </a:t>
            </a:r>
            <a:r>
              <a:rPr lang="en-US" sz="2100" b="1" dirty="0">
                <a:solidFill>
                  <a:schemeClr val="bg1"/>
                </a:solidFill>
              </a:rPr>
              <a:t>Camryn </a:t>
            </a:r>
            <a:r>
              <a:rPr lang="en-US" sz="2100" b="1" dirty="0" err="1">
                <a:solidFill>
                  <a:schemeClr val="bg1"/>
                </a:solidFill>
              </a:rPr>
              <a:t>Gelfo</a:t>
            </a:r>
            <a:r>
              <a:rPr lang="en-US" sz="2100" dirty="0">
                <a:solidFill>
                  <a:schemeClr val="bg1"/>
                </a:solidFill>
              </a:rPr>
              <a:t>, program coordinator for Carousel Ranch</a:t>
            </a:r>
            <a:r>
              <a:rPr lang="en-US" sz="2400" dirty="0">
                <a:solidFill>
                  <a:schemeClr val="bg1"/>
                </a:solidFill>
              </a:rPr>
              <a:t>.</a:t>
            </a:r>
          </a:p>
          <a:p>
            <a:pPr marL="342900" indent="-342900">
              <a:buFont typeface="Wingdings" panose="05000000000000000000" pitchFamily="2" charset="2"/>
              <a:buChar char="Ø"/>
            </a:pPr>
            <a:r>
              <a:rPr lang="en-US" sz="2100" dirty="0">
                <a:solidFill>
                  <a:schemeClr val="bg1"/>
                </a:solidFill>
              </a:rPr>
              <a:t>They were also presented with special certificates from Supervisor Kathryn Barger’s office and were congratulated by Supervisor Barger’s Assistant Field Deputy, </a:t>
            </a:r>
            <a:r>
              <a:rPr lang="en-US" sz="2100" b="1" dirty="0">
                <a:solidFill>
                  <a:schemeClr val="bg1"/>
                </a:solidFill>
              </a:rPr>
              <a:t>Natalie </a:t>
            </a:r>
            <a:r>
              <a:rPr lang="en-US" sz="2100" b="1" dirty="0" err="1">
                <a:solidFill>
                  <a:schemeClr val="bg1"/>
                </a:solidFill>
              </a:rPr>
              <a:t>Vartanian</a:t>
            </a:r>
            <a:r>
              <a:rPr lang="en-US" sz="2100" dirty="0">
                <a:solidFill>
                  <a:schemeClr val="bg1"/>
                </a:solidFill>
              </a:rPr>
              <a:t>.</a:t>
            </a:r>
          </a:p>
          <a:p>
            <a:pPr marL="342900" indent="-342900">
              <a:buFont typeface="Wingdings" panose="05000000000000000000" pitchFamily="2" charset="2"/>
              <a:buChar char="Ø"/>
            </a:pPr>
            <a:r>
              <a:rPr lang="en-US" sz="2100" dirty="0">
                <a:solidFill>
                  <a:schemeClr val="bg1"/>
                </a:solidFill>
              </a:rPr>
              <a:t>Local business partners who participated in the program included </a:t>
            </a:r>
            <a:r>
              <a:rPr lang="en-US" sz="2100" b="1" i="1" dirty="0">
                <a:solidFill>
                  <a:schemeClr val="bg1"/>
                </a:solidFill>
              </a:rPr>
              <a:t>Holiday Inn Express, Starbucks, </a:t>
            </a:r>
            <a:r>
              <a:rPr lang="en-US" sz="2100" b="1" i="1" dirty="0" err="1">
                <a:solidFill>
                  <a:schemeClr val="bg1"/>
                </a:solidFill>
              </a:rPr>
              <a:t>Bluemark</a:t>
            </a:r>
            <a:r>
              <a:rPr lang="en-US" sz="2100" b="1" i="1" dirty="0">
                <a:solidFill>
                  <a:schemeClr val="bg1"/>
                </a:solidFill>
              </a:rPr>
              <a:t>, AMS Fulfillment </a:t>
            </a:r>
            <a:r>
              <a:rPr lang="en-US" sz="2100" dirty="0">
                <a:solidFill>
                  <a:schemeClr val="bg1"/>
                </a:solidFill>
              </a:rPr>
              <a:t>and the COC Warehouse.</a:t>
            </a:r>
          </a:p>
        </p:txBody>
      </p:sp>
      <p:pic>
        <p:nvPicPr>
          <p:cNvPr id="5" name="Picture 4">
            <a:extLst>
              <a:ext uri="{FF2B5EF4-FFF2-40B4-BE49-F238E27FC236}">
                <a16:creationId xmlns:a16="http://schemas.microsoft.com/office/drawing/2014/main" id="{BA2AB855-799B-4634-A7A1-73A36E3881AF}"/>
              </a:ext>
            </a:extLst>
          </p:cNvPr>
          <p:cNvPicPr>
            <a:picLocks noChangeAspect="1"/>
          </p:cNvPicPr>
          <p:nvPr/>
        </p:nvPicPr>
        <p:blipFill>
          <a:blip r:embed="rId3"/>
          <a:stretch>
            <a:fillRect/>
          </a:stretch>
        </p:blipFill>
        <p:spPr>
          <a:xfrm>
            <a:off x="7386318" y="1585403"/>
            <a:ext cx="4670769" cy="3842486"/>
          </a:xfrm>
          <a:prstGeom prst="rect">
            <a:avLst/>
          </a:prstGeom>
        </p:spPr>
      </p:pic>
    </p:spTree>
    <p:extLst>
      <p:ext uri="{BB962C8B-B14F-4D97-AF65-F5344CB8AC3E}">
        <p14:creationId xmlns:p14="http://schemas.microsoft.com/office/powerpoint/2010/main" val="4057779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6775"/>
            <a:ext cx="12192000" cy="6869903"/>
          </a:xfrm>
          <a:prstGeom prst="rect">
            <a:avLst/>
          </a:prstGeom>
        </p:spPr>
      </p:pic>
      <p:sp>
        <p:nvSpPr>
          <p:cNvPr id="3" name="Title 1"/>
          <p:cNvSpPr txBox="1">
            <a:spLocks/>
          </p:cNvSpPr>
          <p:nvPr/>
        </p:nvSpPr>
        <p:spPr>
          <a:xfrm>
            <a:off x="276574" y="212063"/>
            <a:ext cx="7885876"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Bee Research Presented</a:t>
            </a:r>
          </a:p>
        </p:txBody>
      </p:sp>
      <p:sp>
        <p:nvSpPr>
          <p:cNvPr id="4" name="Date Placeholder 3"/>
          <p:cNvSpPr>
            <a:spLocks noGrp="1"/>
          </p:cNvSpPr>
          <p:nvPr>
            <p:ph type="dt" sz="half" idx="10"/>
          </p:nvPr>
        </p:nvSpPr>
        <p:spPr/>
        <p:txBody>
          <a:bodyPr/>
          <a:lstStyle/>
          <a:p>
            <a:r>
              <a:rPr lang="en-US"/>
              <a:t>9/27/2022</a:t>
            </a:r>
            <a:endParaRPr lang="en-US" dirty="0"/>
          </a:p>
        </p:txBody>
      </p:sp>
      <p:sp>
        <p:nvSpPr>
          <p:cNvPr id="7" name="Slide Number Placeholder 6"/>
          <p:cNvSpPr>
            <a:spLocks noGrp="1"/>
          </p:cNvSpPr>
          <p:nvPr>
            <p:ph type="sldNum" sz="quarter" idx="12"/>
          </p:nvPr>
        </p:nvSpPr>
        <p:spPr/>
        <p:txBody>
          <a:bodyPr/>
          <a:lstStyle/>
          <a:p>
            <a:fld id="{90D7E843-1787-4205-9F70-5CA751DF39EC}" type="slidenum">
              <a:rPr lang="en-US" smtClean="0"/>
              <a:t>22</a:t>
            </a:fld>
            <a:endParaRPr lang="en-US" dirty="0"/>
          </a:p>
        </p:txBody>
      </p:sp>
      <p:sp>
        <p:nvSpPr>
          <p:cNvPr id="11" name="TextBox 10"/>
          <p:cNvSpPr txBox="1"/>
          <p:nvPr/>
        </p:nvSpPr>
        <p:spPr>
          <a:xfrm>
            <a:off x="6434411" y="719832"/>
            <a:ext cx="5477677" cy="5740033"/>
          </a:xfrm>
          <a:prstGeom prst="rect">
            <a:avLst/>
          </a:prstGeom>
          <a:noFill/>
        </p:spPr>
        <p:txBody>
          <a:bodyPr wrap="square" rtlCol="0">
            <a:spAutoFit/>
          </a:bodyPr>
          <a:lstStyle/>
          <a:p>
            <a:pPr>
              <a:spcAft>
                <a:spcPts val="1200"/>
              </a:spcAft>
            </a:pPr>
            <a:r>
              <a:rPr lang="en-US" sz="2200" dirty="0">
                <a:solidFill>
                  <a:schemeClr val="bg1"/>
                </a:solidFill>
              </a:rPr>
              <a:t>College of the Canyons hosted the final workshop of its </a:t>
            </a:r>
            <a:r>
              <a:rPr lang="en-US" sz="2200" b="1" dirty="0">
                <a:solidFill>
                  <a:schemeClr val="bg1"/>
                </a:solidFill>
              </a:rPr>
              <a:t>Campus as a Living Lab (CALL) </a:t>
            </a:r>
            <a:r>
              <a:rPr lang="en-US" sz="2200" dirty="0">
                <a:solidFill>
                  <a:schemeClr val="bg1"/>
                </a:solidFill>
              </a:rPr>
              <a:t>initiative on </a:t>
            </a:r>
            <a:r>
              <a:rPr lang="en-US" sz="2200" b="1" dirty="0">
                <a:solidFill>
                  <a:schemeClr val="bg1"/>
                </a:solidFill>
              </a:rPr>
              <a:t>Sunday, Aug. 7</a:t>
            </a:r>
            <a:r>
              <a:rPr lang="en-US" sz="2200" b="1" baseline="30000" dirty="0">
                <a:solidFill>
                  <a:schemeClr val="bg1"/>
                </a:solidFill>
              </a:rPr>
              <a:t>th</a:t>
            </a:r>
            <a:r>
              <a:rPr lang="en-US" sz="2200" b="1" dirty="0">
                <a:solidFill>
                  <a:schemeClr val="bg1"/>
                </a:solidFill>
              </a:rPr>
              <a:t> </a:t>
            </a:r>
            <a:r>
              <a:rPr lang="en-US" sz="2200" dirty="0">
                <a:solidFill>
                  <a:schemeClr val="bg1"/>
                </a:solidFill>
              </a:rPr>
              <a:t>to study native bee biodiversity.    </a:t>
            </a:r>
          </a:p>
          <a:p>
            <a:pPr marL="342900" indent="-342900">
              <a:spcAft>
                <a:spcPts val="800"/>
              </a:spcAft>
              <a:buFont typeface="Wingdings" panose="05000000000000000000" pitchFamily="2" charset="2"/>
              <a:buChar char="Ø"/>
            </a:pPr>
            <a:r>
              <a:rPr lang="en-US" sz="2200" b="1" dirty="0">
                <a:solidFill>
                  <a:schemeClr val="bg1"/>
                </a:solidFill>
              </a:rPr>
              <a:t>11</a:t>
            </a:r>
            <a:r>
              <a:rPr lang="en-US" sz="2200" dirty="0">
                <a:solidFill>
                  <a:schemeClr val="bg1"/>
                </a:solidFill>
              </a:rPr>
              <a:t> </a:t>
            </a:r>
            <a:r>
              <a:rPr lang="en-US" sz="2200" b="1" dirty="0">
                <a:solidFill>
                  <a:schemeClr val="bg1"/>
                </a:solidFill>
              </a:rPr>
              <a:t>faculty</a:t>
            </a:r>
            <a:r>
              <a:rPr lang="en-US" sz="2200" dirty="0">
                <a:solidFill>
                  <a:schemeClr val="bg1"/>
                </a:solidFill>
              </a:rPr>
              <a:t> members and </a:t>
            </a:r>
            <a:r>
              <a:rPr lang="en-US" sz="2200" b="1" dirty="0">
                <a:solidFill>
                  <a:schemeClr val="bg1"/>
                </a:solidFill>
              </a:rPr>
              <a:t>23</a:t>
            </a:r>
            <a:r>
              <a:rPr lang="en-US" sz="2200" dirty="0">
                <a:solidFill>
                  <a:schemeClr val="bg1"/>
                </a:solidFill>
              </a:rPr>
              <a:t> </a:t>
            </a:r>
            <a:r>
              <a:rPr lang="en-US" sz="2200" b="1" dirty="0">
                <a:solidFill>
                  <a:schemeClr val="bg1"/>
                </a:solidFill>
              </a:rPr>
              <a:t>students</a:t>
            </a:r>
            <a:r>
              <a:rPr lang="en-US" sz="2200" dirty="0">
                <a:solidFill>
                  <a:schemeClr val="bg1"/>
                </a:solidFill>
              </a:rPr>
              <a:t> from </a:t>
            </a:r>
            <a:r>
              <a:rPr lang="en-US" sz="2200" b="1" dirty="0">
                <a:solidFill>
                  <a:schemeClr val="bg1"/>
                </a:solidFill>
              </a:rPr>
              <a:t>9</a:t>
            </a:r>
            <a:r>
              <a:rPr lang="en-US" sz="2200" dirty="0">
                <a:solidFill>
                  <a:schemeClr val="bg1"/>
                </a:solidFill>
              </a:rPr>
              <a:t> community colleges participated in the daylong program, which included presentations by students and researchers.</a:t>
            </a:r>
          </a:p>
          <a:p>
            <a:pPr marL="342900" indent="-342900">
              <a:buFont typeface="Wingdings" panose="05000000000000000000" pitchFamily="2" charset="2"/>
              <a:buChar char="Ø"/>
            </a:pPr>
            <a:r>
              <a:rPr lang="en-US" sz="2200" dirty="0">
                <a:solidFill>
                  <a:schemeClr val="bg1"/>
                </a:solidFill>
              </a:rPr>
              <a:t>Funded by the </a:t>
            </a:r>
            <a:r>
              <a:rPr lang="en-US" sz="2200" b="1" dirty="0">
                <a:solidFill>
                  <a:schemeClr val="bg1"/>
                </a:solidFill>
              </a:rPr>
              <a:t>National Science Foundation</a:t>
            </a:r>
            <a:r>
              <a:rPr lang="en-US" sz="2200" dirty="0">
                <a:solidFill>
                  <a:schemeClr val="bg1"/>
                </a:solidFill>
              </a:rPr>
              <a:t>, the project was designed to involve underrepresented students in </a:t>
            </a:r>
            <a:r>
              <a:rPr lang="en-US" sz="2200" i="1" dirty="0">
                <a:solidFill>
                  <a:schemeClr val="bg1"/>
                </a:solidFill>
              </a:rPr>
              <a:t>undergraduate research, develop a database</a:t>
            </a:r>
            <a:r>
              <a:rPr lang="en-US" sz="2200" dirty="0">
                <a:solidFill>
                  <a:schemeClr val="bg1"/>
                </a:solidFill>
              </a:rPr>
              <a:t> of native bees on community college campuses, and develop </a:t>
            </a:r>
            <a:r>
              <a:rPr lang="en-US" sz="2200" i="1" dirty="0">
                <a:solidFill>
                  <a:schemeClr val="bg1"/>
                </a:solidFill>
              </a:rPr>
              <a:t>habitat-enrichment</a:t>
            </a:r>
            <a:r>
              <a:rPr lang="en-US" sz="2200" dirty="0">
                <a:solidFill>
                  <a:schemeClr val="bg1"/>
                </a:solidFill>
              </a:rPr>
              <a:t> plans to increase native bee biodiversity.</a:t>
            </a:r>
          </a:p>
        </p:txBody>
      </p:sp>
      <p:pic>
        <p:nvPicPr>
          <p:cNvPr id="6" name="Picture 5">
            <a:extLst>
              <a:ext uri="{FF2B5EF4-FFF2-40B4-BE49-F238E27FC236}">
                <a16:creationId xmlns:a16="http://schemas.microsoft.com/office/drawing/2014/main" id="{D0C7BAAF-1085-4387-A3FF-9B878751A77D}"/>
              </a:ext>
            </a:extLst>
          </p:cNvPr>
          <p:cNvPicPr>
            <a:picLocks noChangeAspect="1"/>
          </p:cNvPicPr>
          <p:nvPr/>
        </p:nvPicPr>
        <p:blipFill>
          <a:blip r:embed="rId3"/>
          <a:stretch>
            <a:fillRect/>
          </a:stretch>
        </p:blipFill>
        <p:spPr>
          <a:xfrm>
            <a:off x="279912" y="1209282"/>
            <a:ext cx="5816088" cy="4779678"/>
          </a:xfrm>
          <a:prstGeom prst="rect">
            <a:avLst/>
          </a:prstGeom>
        </p:spPr>
      </p:pic>
    </p:spTree>
    <p:extLst>
      <p:ext uri="{BB962C8B-B14F-4D97-AF65-F5344CB8AC3E}">
        <p14:creationId xmlns:p14="http://schemas.microsoft.com/office/powerpoint/2010/main" val="3884734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6775"/>
            <a:ext cx="12192000" cy="6869903"/>
          </a:xfrm>
          <a:prstGeom prst="rect">
            <a:avLst/>
          </a:prstGeom>
        </p:spPr>
      </p:pic>
      <p:sp>
        <p:nvSpPr>
          <p:cNvPr id="3" name="Title 1"/>
          <p:cNvSpPr txBox="1">
            <a:spLocks/>
          </p:cNvSpPr>
          <p:nvPr/>
        </p:nvSpPr>
        <p:spPr>
          <a:xfrm>
            <a:off x="591359" y="59191"/>
            <a:ext cx="11413318"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The Canyon Country Campus Celebrates 15 Years!</a:t>
            </a:r>
          </a:p>
        </p:txBody>
      </p:sp>
      <p:sp>
        <p:nvSpPr>
          <p:cNvPr id="7" name="Slide Number Placeholder 6"/>
          <p:cNvSpPr>
            <a:spLocks noGrp="1"/>
          </p:cNvSpPr>
          <p:nvPr>
            <p:ph type="sldNum" sz="quarter" idx="12"/>
          </p:nvPr>
        </p:nvSpPr>
        <p:spPr/>
        <p:txBody>
          <a:bodyPr/>
          <a:lstStyle/>
          <a:p>
            <a:fld id="{90D7E843-1787-4205-9F70-5CA751DF39EC}" type="slidenum">
              <a:rPr lang="en-US" smtClean="0"/>
              <a:t>23</a:t>
            </a:fld>
            <a:endParaRPr lang="en-US" dirty="0"/>
          </a:p>
        </p:txBody>
      </p:sp>
      <p:sp>
        <p:nvSpPr>
          <p:cNvPr id="11" name="TextBox 10"/>
          <p:cNvSpPr txBox="1"/>
          <p:nvPr/>
        </p:nvSpPr>
        <p:spPr>
          <a:xfrm>
            <a:off x="439403" y="3149962"/>
            <a:ext cx="11313194" cy="3493264"/>
          </a:xfrm>
          <a:prstGeom prst="rect">
            <a:avLst/>
          </a:prstGeom>
          <a:noFill/>
        </p:spPr>
        <p:txBody>
          <a:bodyPr wrap="square" rtlCol="0">
            <a:spAutoFit/>
          </a:bodyPr>
          <a:lstStyle/>
          <a:p>
            <a:pPr>
              <a:spcAft>
                <a:spcPts val="1200"/>
              </a:spcAft>
            </a:pPr>
            <a:r>
              <a:rPr lang="en-US" sz="2200" dirty="0">
                <a:solidFill>
                  <a:schemeClr val="bg1"/>
                </a:solidFill>
              </a:rPr>
              <a:t>The start of the Fall 2022 semester brings the milestone of the </a:t>
            </a:r>
            <a:r>
              <a:rPr lang="en-US" sz="2200" b="1" dirty="0">
                <a:solidFill>
                  <a:schemeClr val="bg1"/>
                </a:solidFill>
              </a:rPr>
              <a:t>15</a:t>
            </a:r>
            <a:r>
              <a:rPr lang="en-US" sz="2200" b="1" baseline="30000" dirty="0">
                <a:solidFill>
                  <a:schemeClr val="bg1"/>
                </a:solidFill>
              </a:rPr>
              <a:t>th</a:t>
            </a:r>
            <a:r>
              <a:rPr lang="en-US" sz="2200" b="1" dirty="0">
                <a:solidFill>
                  <a:schemeClr val="bg1"/>
                </a:solidFill>
              </a:rPr>
              <a:t> anniversary </a:t>
            </a:r>
            <a:r>
              <a:rPr lang="en-US" sz="2200" dirty="0">
                <a:solidFill>
                  <a:schemeClr val="bg1"/>
                </a:solidFill>
              </a:rPr>
              <a:t>of the Canyon Country Campus, which opened in August 2007.</a:t>
            </a:r>
            <a:r>
              <a:rPr lang="en-US" sz="2200" b="1" dirty="0">
                <a:solidFill>
                  <a:schemeClr val="bg1"/>
                </a:solidFill>
              </a:rPr>
              <a:t> </a:t>
            </a:r>
            <a:r>
              <a:rPr lang="en-US" sz="2200" dirty="0">
                <a:solidFill>
                  <a:schemeClr val="bg1"/>
                </a:solidFill>
              </a:rPr>
              <a:t>   </a:t>
            </a:r>
          </a:p>
          <a:p>
            <a:pPr marL="342900" indent="-342900">
              <a:spcAft>
                <a:spcPts val="1200"/>
              </a:spcAft>
              <a:buFont typeface="Wingdings" panose="05000000000000000000" pitchFamily="2" charset="2"/>
              <a:buChar char="Ø"/>
            </a:pPr>
            <a:r>
              <a:rPr lang="en-US" sz="2100" dirty="0">
                <a:solidFill>
                  <a:schemeClr val="bg1"/>
                </a:solidFill>
              </a:rPr>
              <a:t>More than </a:t>
            </a:r>
            <a:r>
              <a:rPr lang="en-US" sz="2100" b="1" dirty="0">
                <a:solidFill>
                  <a:schemeClr val="bg1"/>
                </a:solidFill>
              </a:rPr>
              <a:t>67,000</a:t>
            </a:r>
            <a:r>
              <a:rPr lang="en-US" sz="2100" dirty="0">
                <a:solidFill>
                  <a:schemeClr val="bg1"/>
                </a:solidFill>
              </a:rPr>
              <a:t> different students have earned course credit here, befitting the access to higher education envisioned for the campus at its inception.</a:t>
            </a:r>
          </a:p>
          <a:p>
            <a:pPr marL="342900" indent="-342900">
              <a:spcAft>
                <a:spcPts val="1200"/>
              </a:spcAft>
              <a:buFont typeface="Wingdings" panose="05000000000000000000" pitchFamily="2" charset="2"/>
              <a:buChar char="Ø"/>
            </a:pPr>
            <a:r>
              <a:rPr lang="en-US" sz="2100" dirty="0">
                <a:solidFill>
                  <a:schemeClr val="bg1"/>
                </a:solidFill>
              </a:rPr>
              <a:t>The first fifteen years have been full of memorable milestones, and the semesters ahead are also full of opportunities to keep these impacts going! </a:t>
            </a:r>
          </a:p>
          <a:p>
            <a:pPr marL="342900" indent="-342900">
              <a:buFont typeface="Wingdings" panose="05000000000000000000" pitchFamily="2" charset="2"/>
              <a:buChar char="Ø"/>
            </a:pPr>
            <a:r>
              <a:rPr lang="en-US" sz="2100" b="1" dirty="0">
                <a:solidFill>
                  <a:schemeClr val="bg1"/>
                </a:solidFill>
              </a:rPr>
              <a:t>Campus events and activities </a:t>
            </a:r>
            <a:r>
              <a:rPr lang="en-US" sz="2100" dirty="0">
                <a:solidFill>
                  <a:schemeClr val="bg1"/>
                </a:solidFill>
              </a:rPr>
              <a:t>this academic year will include an ongoing theme of anniversary celebration and engagement, </a:t>
            </a:r>
            <a:r>
              <a:rPr lang="en-US" sz="2100" i="1" dirty="0">
                <a:solidFill>
                  <a:schemeClr val="bg1"/>
                </a:solidFill>
              </a:rPr>
              <a:t>so stay tuned </a:t>
            </a:r>
            <a:r>
              <a:rPr lang="en-US" sz="2100" dirty="0">
                <a:solidFill>
                  <a:schemeClr val="bg1"/>
                </a:solidFill>
              </a:rPr>
              <a:t>for the latest schedule at </a:t>
            </a:r>
            <a:r>
              <a:rPr lang="en-US" sz="2100" b="1" dirty="0">
                <a:solidFill>
                  <a:schemeClr val="bg1"/>
                </a:solidFill>
              </a:rPr>
              <a:t>www.canyons.edu/canyoncountry</a:t>
            </a:r>
          </a:p>
        </p:txBody>
      </p:sp>
      <p:pic>
        <p:nvPicPr>
          <p:cNvPr id="6" name="Picture 5">
            <a:extLst>
              <a:ext uri="{FF2B5EF4-FFF2-40B4-BE49-F238E27FC236}">
                <a16:creationId xmlns:a16="http://schemas.microsoft.com/office/drawing/2014/main" id="{CAA72DA6-1F45-4323-A2D9-E3165553F533}"/>
              </a:ext>
            </a:extLst>
          </p:cNvPr>
          <p:cNvPicPr>
            <a:picLocks noChangeAspect="1"/>
          </p:cNvPicPr>
          <p:nvPr/>
        </p:nvPicPr>
        <p:blipFill>
          <a:blip r:embed="rId3"/>
          <a:stretch>
            <a:fillRect/>
          </a:stretch>
        </p:blipFill>
        <p:spPr>
          <a:xfrm>
            <a:off x="4131352" y="788505"/>
            <a:ext cx="4333333" cy="2257143"/>
          </a:xfrm>
          <a:prstGeom prst="rect">
            <a:avLst/>
          </a:prstGeom>
        </p:spPr>
      </p:pic>
      <p:sp>
        <p:nvSpPr>
          <p:cNvPr id="4" name="Date Placeholder 3">
            <a:extLst>
              <a:ext uri="{FF2B5EF4-FFF2-40B4-BE49-F238E27FC236}">
                <a16:creationId xmlns:a16="http://schemas.microsoft.com/office/drawing/2014/main" id="{B4E2C1EE-7AA2-4BBE-8AB3-1E55158E60E4}"/>
              </a:ext>
            </a:extLst>
          </p:cNvPr>
          <p:cNvSpPr>
            <a:spLocks noGrp="1"/>
          </p:cNvSpPr>
          <p:nvPr>
            <p:ph type="dt" sz="half" idx="10"/>
          </p:nvPr>
        </p:nvSpPr>
        <p:spPr/>
        <p:txBody>
          <a:bodyPr/>
          <a:lstStyle/>
          <a:p>
            <a:r>
              <a:rPr lang="en-US"/>
              <a:t>9/27/2022</a:t>
            </a:r>
            <a:endParaRPr lang="en-US" dirty="0"/>
          </a:p>
        </p:txBody>
      </p:sp>
    </p:spTree>
    <p:extLst>
      <p:ext uri="{BB962C8B-B14F-4D97-AF65-F5344CB8AC3E}">
        <p14:creationId xmlns:p14="http://schemas.microsoft.com/office/powerpoint/2010/main" val="21645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6775"/>
            <a:ext cx="12192000" cy="6869903"/>
          </a:xfrm>
          <a:prstGeom prst="rect">
            <a:avLst/>
          </a:prstGeom>
        </p:spPr>
      </p:pic>
      <p:sp>
        <p:nvSpPr>
          <p:cNvPr id="3" name="Title 1"/>
          <p:cNvSpPr txBox="1">
            <a:spLocks/>
          </p:cNvSpPr>
          <p:nvPr/>
        </p:nvSpPr>
        <p:spPr>
          <a:xfrm>
            <a:off x="386254" y="232489"/>
            <a:ext cx="8332444"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Welcome Day Draws a Great Crowd!</a:t>
            </a:r>
          </a:p>
        </p:txBody>
      </p:sp>
      <p:sp>
        <p:nvSpPr>
          <p:cNvPr id="7" name="Slide Number Placeholder 6"/>
          <p:cNvSpPr>
            <a:spLocks noGrp="1"/>
          </p:cNvSpPr>
          <p:nvPr>
            <p:ph type="sldNum" sz="quarter" idx="12"/>
          </p:nvPr>
        </p:nvSpPr>
        <p:spPr/>
        <p:txBody>
          <a:bodyPr/>
          <a:lstStyle/>
          <a:p>
            <a:fld id="{90D7E843-1787-4205-9F70-5CA751DF39EC}" type="slidenum">
              <a:rPr lang="en-US" smtClean="0"/>
              <a:t>24</a:t>
            </a:fld>
            <a:endParaRPr lang="en-US" dirty="0"/>
          </a:p>
        </p:txBody>
      </p:sp>
      <p:sp>
        <p:nvSpPr>
          <p:cNvPr id="11" name="TextBox 10"/>
          <p:cNvSpPr txBox="1"/>
          <p:nvPr/>
        </p:nvSpPr>
        <p:spPr>
          <a:xfrm>
            <a:off x="1449572" y="5085772"/>
            <a:ext cx="9292855" cy="1569660"/>
          </a:xfrm>
          <a:prstGeom prst="rect">
            <a:avLst/>
          </a:prstGeom>
          <a:noFill/>
        </p:spPr>
        <p:txBody>
          <a:bodyPr wrap="square" rtlCol="0">
            <a:spAutoFit/>
          </a:bodyPr>
          <a:lstStyle/>
          <a:p>
            <a:pPr>
              <a:spcAft>
                <a:spcPts val="1200"/>
              </a:spcAft>
            </a:pPr>
            <a:r>
              <a:rPr lang="en-US" sz="2400" dirty="0">
                <a:solidFill>
                  <a:schemeClr val="bg1"/>
                </a:solidFill>
              </a:rPr>
              <a:t>Hundreds of current and future students and their families converged on the Valencia campus </a:t>
            </a:r>
            <a:r>
              <a:rPr lang="en-US" sz="2400" b="1" dirty="0">
                <a:solidFill>
                  <a:schemeClr val="bg1"/>
                </a:solidFill>
              </a:rPr>
              <a:t>Friday, Aug. 12</a:t>
            </a:r>
            <a:r>
              <a:rPr lang="en-US" sz="2400" b="1" baseline="30000" dirty="0">
                <a:solidFill>
                  <a:schemeClr val="bg1"/>
                </a:solidFill>
              </a:rPr>
              <a:t>th</a:t>
            </a:r>
            <a:r>
              <a:rPr lang="en-US" sz="2400" b="1" dirty="0">
                <a:solidFill>
                  <a:schemeClr val="bg1"/>
                </a:solidFill>
              </a:rPr>
              <a:t> </a:t>
            </a:r>
            <a:r>
              <a:rPr lang="en-US" sz="2400" dirty="0">
                <a:solidFill>
                  <a:schemeClr val="bg1"/>
                </a:solidFill>
              </a:rPr>
              <a:t>for </a:t>
            </a:r>
            <a:r>
              <a:rPr lang="en-US" sz="2400" b="1" dirty="0">
                <a:solidFill>
                  <a:schemeClr val="bg1"/>
                </a:solidFill>
              </a:rPr>
              <a:t>Welcome Day</a:t>
            </a:r>
            <a:r>
              <a:rPr lang="en-US" sz="2400" dirty="0">
                <a:solidFill>
                  <a:schemeClr val="bg1"/>
                </a:solidFill>
              </a:rPr>
              <a:t>, a four-hour event that connected them with campus departments, faculty members, resources, and services.</a:t>
            </a:r>
            <a:r>
              <a:rPr lang="en-US" sz="2400" b="1" dirty="0">
                <a:solidFill>
                  <a:schemeClr val="bg1"/>
                </a:solidFill>
              </a:rPr>
              <a:t> </a:t>
            </a:r>
            <a:r>
              <a:rPr lang="en-US" sz="2400" dirty="0">
                <a:solidFill>
                  <a:schemeClr val="bg1"/>
                </a:solidFill>
              </a:rPr>
              <a:t>   </a:t>
            </a:r>
          </a:p>
        </p:txBody>
      </p:sp>
      <p:pic>
        <p:nvPicPr>
          <p:cNvPr id="5" name="Picture 4">
            <a:extLst>
              <a:ext uri="{FF2B5EF4-FFF2-40B4-BE49-F238E27FC236}">
                <a16:creationId xmlns:a16="http://schemas.microsoft.com/office/drawing/2014/main" id="{0843A246-B326-4152-BCF9-690213D60B2D}"/>
              </a:ext>
            </a:extLst>
          </p:cNvPr>
          <p:cNvPicPr>
            <a:picLocks noChangeAspect="1"/>
          </p:cNvPicPr>
          <p:nvPr/>
        </p:nvPicPr>
        <p:blipFill>
          <a:blip r:embed="rId3"/>
          <a:stretch>
            <a:fillRect/>
          </a:stretch>
        </p:blipFill>
        <p:spPr>
          <a:xfrm>
            <a:off x="3859618" y="927710"/>
            <a:ext cx="4945905" cy="4067985"/>
          </a:xfrm>
          <a:prstGeom prst="rect">
            <a:avLst/>
          </a:prstGeom>
        </p:spPr>
      </p:pic>
      <p:pic>
        <p:nvPicPr>
          <p:cNvPr id="8" name="Picture 7">
            <a:extLst>
              <a:ext uri="{FF2B5EF4-FFF2-40B4-BE49-F238E27FC236}">
                <a16:creationId xmlns:a16="http://schemas.microsoft.com/office/drawing/2014/main" id="{13140BA2-73CE-4BB1-B26F-8339160F2C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549" y="2190590"/>
            <a:ext cx="3426842" cy="2287350"/>
          </a:xfrm>
          <a:prstGeom prst="rect">
            <a:avLst/>
          </a:prstGeom>
        </p:spPr>
      </p:pic>
      <p:pic>
        <p:nvPicPr>
          <p:cNvPr id="10" name="Picture 9">
            <a:extLst>
              <a:ext uri="{FF2B5EF4-FFF2-40B4-BE49-F238E27FC236}">
                <a16:creationId xmlns:a16="http://schemas.microsoft.com/office/drawing/2014/main" id="{EF77138B-7889-4864-BAB9-F95A8C3D95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8335" y="1563595"/>
            <a:ext cx="3180853" cy="2123157"/>
          </a:xfrm>
          <a:prstGeom prst="rect">
            <a:avLst/>
          </a:prstGeom>
        </p:spPr>
      </p:pic>
      <p:sp>
        <p:nvSpPr>
          <p:cNvPr id="4" name="Date Placeholder 3">
            <a:extLst>
              <a:ext uri="{FF2B5EF4-FFF2-40B4-BE49-F238E27FC236}">
                <a16:creationId xmlns:a16="http://schemas.microsoft.com/office/drawing/2014/main" id="{29B17FC2-C1A6-443E-B682-420B869799A6}"/>
              </a:ext>
            </a:extLst>
          </p:cNvPr>
          <p:cNvSpPr>
            <a:spLocks noGrp="1"/>
          </p:cNvSpPr>
          <p:nvPr>
            <p:ph type="dt" sz="half" idx="10"/>
          </p:nvPr>
        </p:nvSpPr>
        <p:spPr/>
        <p:txBody>
          <a:bodyPr/>
          <a:lstStyle/>
          <a:p>
            <a:r>
              <a:rPr lang="en-US"/>
              <a:t>9/27/2022</a:t>
            </a:r>
            <a:endParaRPr lang="en-US" dirty="0"/>
          </a:p>
        </p:txBody>
      </p:sp>
    </p:spTree>
    <p:extLst>
      <p:ext uri="{BB962C8B-B14F-4D97-AF65-F5344CB8AC3E}">
        <p14:creationId xmlns:p14="http://schemas.microsoft.com/office/powerpoint/2010/main" val="3557752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6775"/>
            <a:ext cx="12192000" cy="6869903"/>
          </a:xfrm>
          <a:prstGeom prst="rect">
            <a:avLst/>
          </a:prstGeom>
        </p:spPr>
      </p:pic>
      <p:sp>
        <p:nvSpPr>
          <p:cNvPr id="3" name="Title 1"/>
          <p:cNvSpPr txBox="1">
            <a:spLocks/>
          </p:cNvSpPr>
          <p:nvPr/>
        </p:nvSpPr>
        <p:spPr>
          <a:xfrm>
            <a:off x="276574" y="212063"/>
            <a:ext cx="7885876"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Employees Honored for Service</a:t>
            </a:r>
          </a:p>
        </p:txBody>
      </p:sp>
      <p:sp>
        <p:nvSpPr>
          <p:cNvPr id="4" name="Date Placeholder 3"/>
          <p:cNvSpPr>
            <a:spLocks noGrp="1"/>
          </p:cNvSpPr>
          <p:nvPr>
            <p:ph type="dt" sz="half" idx="10"/>
          </p:nvPr>
        </p:nvSpPr>
        <p:spPr/>
        <p:txBody>
          <a:bodyPr/>
          <a:lstStyle/>
          <a:p>
            <a:r>
              <a:rPr lang="en-US"/>
              <a:t>9/27/2022</a:t>
            </a:r>
            <a:endParaRPr lang="en-US" dirty="0"/>
          </a:p>
        </p:txBody>
      </p:sp>
      <p:sp>
        <p:nvSpPr>
          <p:cNvPr id="7" name="Slide Number Placeholder 6"/>
          <p:cNvSpPr>
            <a:spLocks noGrp="1"/>
          </p:cNvSpPr>
          <p:nvPr>
            <p:ph type="sldNum" sz="quarter" idx="12"/>
          </p:nvPr>
        </p:nvSpPr>
        <p:spPr/>
        <p:txBody>
          <a:bodyPr/>
          <a:lstStyle/>
          <a:p>
            <a:fld id="{90D7E843-1787-4205-9F70-5CA751DF39EC}" type="slidenum">
              <a:rPr lang="en-US" smtClean="0"/>
              <a:t>25</a:t>
            </a:fld>
            <a:endParaRPr lang="en-US" dirty="0"/>
          </a:p>
        </p:txBody>
      </p:sp>
      <p:sp>
        <p:nvSpPr>
          <p:cNvPr id="11" name="TextBox 10"/>
          <p:cNvSpPr txBox="1"/>
          <p:nvPr/>
        </p:nvSpPr>
        <p:spPr>
          <a:xfrm>
            <a:off x="701961" y="1477248"/>
            <a:ext cx="4845016" cy="4678204"/>
          </a:xfrm>
          <a:prstGeom prst="rect">
            <a:avLst/>
          </a:prstGeom>
          <a:noFill/>
        </p:spPr>
        <p:txBody>
          <a:bodyPr wrap="square" rtlCol="0">
            <a:spAutoFit/>
          </a:bodyPr>
          <a:lstStyle/>
          <a:p>
            <a:pPr>
              <a:spcAft>
                <a:spcPts val="1200"/>
              </a:spcAft>
            </a:pPr>
            <a:r>
              <a:rPr lang="en-US" sz="2400" dirty="0">
                <a:solidFill>
                  <a:schemeClr val="bg1"/>
                </a:solidFill>
              </a:rPr>
              <a:t>Employees were honored for their years of service during two luncheon celebrations at the University Center on </a:t>
            </a:r>
            <a:r>
              <a:rPr lang="en-US" sz="2400" b="1" dirty="0">
                <a:solidFill>
                  <a:schemeClr val="bg1"/>
                </a:solidFill>
              </a:rPr>
              <a:t>August 15</a:t>
            </a:r>
            <a:r>
              <a:rPr lang="en-US" sz="2400" b="1" baseline="30000" dirty="0">
                <a:solidFill>
                  <a:schemeClr val="bg1"/>
                </a:solidFill>
              </a:rPr>
              <a:t>th</a:t>
            </a:r>
            <a:r>
              <a:rPr lang="en-US" sz="2400" b="1" dirty="0">
                <a:solidFill>
                  <a:schemeClr val="bg1"/>
                </a:solidFill>
              </a:rPr>
              <a:t> and 16</a:t>
            </a:r>
            <a:r>
              <a:rPr lang="en-US" sz="2400" b="1" baseline="30000" dirty="0">
                <a:solidFill>
                  <a:schemeClr val="bg1"/>
                </a:solidFill>
              </a:rPr>
              <a:t>th</a:t>
            </a:r>
            <a:r>
              <a:rPr lang="en-US" sz="2400" dirty="0">
                <a:solidFill>
                  <a:schemeClr val="bg1"/>
                </a:solidFill>
              </a:rPr>
              <a:t>.</a:t>
            </a:r>
            <a:r>
              <a:rPr lang="en-US" sz="2400" b="1" dirty="0">
                <a:solidFill>
                  <a:schemeClr val="bg1"/>
                </a:solidFill>
              </a:rPr>
              <a:t> </a:t>
            </a:r>
            <a:r>
              <a:rPr lang="en-US" sz="2400" dirty="0">
                <a:solidFill>
                  <a:schemeClr val="bg1"/>
                </a:solidFill>
              </a:rPr>
              <a:t>   </a:t>
            </a:r>
          </a:p>
          <a:p>
            <a:pPr marL="342900" indent="-342900">
              <a:buFont typeface="Wingdings" panose="05000000000000000000" pitchFamily="2" charset="2"/>
              <a:buChar char="Ø"/>
            </a:pPr>
            <a:r>
              <a:rPr lang="en-US" sz="2400" dirty="0">
                <a:solidFill>
                  <a:schemeClr val="bg1"/>
                </a:solidFill>
              </a:rPr>
              <a:t>Employees celebrating </a:t>
            </a:r>
            <a:r>
              <a:rPr lang="en-US" sz="2400" b="1" dirty="0">
                <a:solidFill>
                  <a:schemeClr val="bg1"/>
                </a:solidFill>
              </a:rPr>
              <a:t>5 and 10 years</a:t>
            </a:r>
            <a:r>
              <a:rPr lang="en-US" sz="2400" dirty="0">
                <a:solidFill>
                  <a:schemeClr val="bg1"/>
                </a:solidFill>
              </a:rPr>
              <a:t> of service were honored on Monday, August 15</a:t>
            </a:r>
            <a:r>
              <a:rPr lang="en-US" sz="2400" baseline="30000" dirty="0">
                <a:solidFill>
                  <a:schemeClr val="bg1"/>
                </a:solidFill>
              </a:rPr>
              <a:t>th</a:t>
            </a:r>
            <a:r>
              <a:rPr lang="en-US" sz="2400" dirty="0">
                <a:solidFill>
                  <a:schemeClr val="bg1"/>
                </a:solidFill>
              </a:rPr>
              <a:t>.</a:t>
            </a:r>
          </a:p>
          <a:p>
            <a:pPr marL="342900" indent="-342900">
              <a:buFont typeface="Wingdings" panose="05000000000000000000" pitchFamily="2" charset="2"/>
              <a:buChar char="Ø"/>
            </a:pPr>
            <a:r>
              <a:rPr lang="en-US" sz="2400" dirty="0">
                <a:solidFill>
                  <a:schemeClr val="bg1"/>
                </a:solidFill>
              </a:rPr>
              <a:t>Those marking </a:t>
            </a:r>
            <a:r>
              <a:rPr lang="en-US" sz="2400" b="1" dirty="0">
                <a:solidFill>
                  <a:schemeClr val="bg1"/>
                </a:solidFill>
              </a:rPr>
              <a:t>15 and more </a:t>
            </a:r>
            <a:r>
              <a:rPr lang="en-US" sz="2400" dirty="0">
                <a:solidFill>
                  <a:schemeClr val="bg1"/>
                </a:solidFill>
              </a:rPr>
              <a:t>years of service were honored Tuesday, August 16</a:t>
            </a:r>
            <a:r>
              <a:rPr lang="en-US" sz="2400" baseline="30000" dirty="0">
                <a:solidFill>
                  <a:schemeClr val="bg1"/>
                </a:solidFill>
              </a:rPr>
              <a:t>th</a:t>
            </a:r>
            <a:r>
              <a:rPr lang="en-US" sz="2400" dirty="0">
                <a:solidFill>
                  <a:schemeClr val="bg1"/>
                </a:solidFill>
              </a:rPr>
              <a:t>. </a:t>
            </a:r>
          </a:p>
          <a:p>
            <a:pPr marL="342900" indent="-342900">
              <a:buFont typeface="Wingdings" panose="05000000000000000000" pitchFamily="2" charset="2"/>
              <a:buChar char="Ø"/>
            </a:pPr>
            <a:r>
              <a:rPr lang="en-US" sz="2400" dirty="0">
                <a:solidFill>
                  <a:schemeClr val="bg1"/>
                </a:solidFill>
              </a:rPr>
              <a:t>Congratulations to all of our honorees!</a:t>
            </a:r>
          </a:p>
        </p:txBody>
      </p:sp>
      <p:pic>
        <p:nvPicPr>
          <p:cNvPr id="6" name="Picture 5">
            <a:extLst>
              <a:ext uri="{FF2B5EF4-FFF2-40B4-BE49-F238E27FC236}">
                <a16:creationId xmlns:a16="http://schemas.microsoft.com/office/drawing/2014/main" id="{CBAFC334-A636-4390-A6E7-B01AEDB37EBB}"/>
              </a:ext>
            </a:extLst>
          </p:cNvPr>
          <p:cNvPicPr>
            <a:picLocks noChangeAspect="1"/>
          </p:cNvPicPr>
          <p:nvPr/>
        </p:nvPicPr>
        <p:blipFill>
          <a:blip r:embed="rId3"/>
          <a:stretch>
            <a:fillRect/>
          </a:stretch>
        </p:blipFill>
        <p:spPr>
          <a:xfrm>
            <a:off x="7173757" y="421701"/>
            <a:ext cx="4958755" cy="2036162"/>
          </a:xfrm>
          <a:prstGeom prst="rect">
            <a:avLst/>
          </a:prstGeom>
        </p:spPr>
      </p:pic>
      <p:pic>
        <p:nvPicPr>
          <p:cNvPr id="8" name="Picture 7">
            <a:extLst>
              <a:ext uri="{FF2B5EF4-FFF2-40B4-BE49-F238E27FC236}">
                <a16:creationId xmlns:a16="http://schemas.microsoft.com/office/drawing/2014/main" id="{6F74C094-093F-47A5-BD69-A438CB00A473}"/>
              </a:ext>
            </a:extLst>
          </p:cNvPr>
          <p:cNvPicPr>
            <a:picLocks noChangeAspect="1"/>
          </p:cNvPicPr>
          <p:nvPr/>
        </p:nvPicPr>
        <p:blipFill>
          <a:blip r:embed="rId4"/>
          <a:stretch>
            <a:fillRect/>
          </a:stretch>
        </p:blipFill>
        <p:spPr>
          <a:xfrm>
            <a:off x="7173757" y="2548411"/>
            <a:ext cx="5018242" cy="2354781"/>
          </a:xfrm>
          <a:prstGeom prst="rect">
            <a:avLst/>
          </a:prstGeom>
        </p:spPr>
      </p:pic>
      <p:pic>
        <p:nvPicPr>
          <p:cNvPr id="9" name="Picture 8">
            <a:extLst>
              <a:ext uri="{FF2B5EF4-FFF2-40B4-BE49-F238E27FC236}">
                <a16:creationId xmlns:a16="http://schemas.microsoft.com/office/drawing/2014/main" id="{279F8BEF-C635-4F2F-8475-D538A5D745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80945" y="4786966"/>
            <a:ext cx="3054243" cy="2036162"/>
          </a:xfrm>
          <a:prstGeom prst="rect">
            <a:avLst/>
          </a:prstGeom>
        </p:spPr>
      </p:pic>
      <p:pic>
        <p:nvPicPr>
          <p:cNvPr id="12" name="Picture 11">
            <a:extLst>
              <a:ext uri="{FF2B5EF4-FFF2-40B4-BE49-F238E27FC236}">
                <a16:creationId xmlns:a16="http://schemas.microsoft.com/office/drawing/2014/main" id="{43929B10-8C84-459B-81E9-C3E5BFB403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07188" y="4890647"/>
            <a:ext cx="2743200" cy="1828800"/>
          </a:xfrm>
          <a:prstGeom prst="rect">
            <a:avLst/>
          </a:prstGeom>
        </p:spPr>
      </p:pic>
    </p:spTree>
    <p:extLst>
      <p:ext uri="{BB962C8B-B14F-4D97-AF65-F5344CB8AC3E}">
        <p14:creationId xmlns:p14="http://schemas.microsoft.com/office/powerpoint/2010/main" val="2635600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6775"/>
            <a:ext cx="12192000" cy="6869903"/>
          </a:xfrm>
          <a:prstGeom prst="rect">
            <a:avLst/>
          </a:prstGeom>
        </p:spPr>
      </p:pic>
      <p:sp>
        <p:nvSpPr>
          <p:cNvPr id="3" name="Title 1"/>
          <p:cNvSpPr txBox="1">
            <a:spLocks/>
          </p:cNvSpPr>
          <p:nvPr/>
        </p:nvSpPr>
        <p:spPr>
          <a:xfrm>
            <a:off x="386254" y="232489"/>
            <a:ext cx="9927327" cy="707270"/>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Opening Day Festivities</a:t>
            </a:r>
          </a:p>
        </p:txBody>
      </p:sp>
      <p:sp>
        <p:nvSpPr>
          <p:cNvPr id="4" name="Date Placeholder 3"/>
          <p:cNvSpPr>
            <a:spLocks noGrp="1"/>
          </p:cNvSpPr>
          <p:nvPr>
            <p:ph type="dt" sz="half" idx="10"/>
          </p:nvPr>
        </p:nvSpPr>
        <p:spPr/>
        <p:txBody>
          <a:bodyPr/>
          <a:lstStyle/>
          <a:p>
            <a:r>
              <a:rPr lang="en-US"/>
              <a:t>9/27/2022</a:t>
            </a:r>
            <a:endParaRPr lang="en-US" dirty="0"/>
          </a:p>
        </p:txBody>
      </p:sp>
      <p:sp>
        <p:nvSpPr>
          <p:cNvPr id="7" name="Slide Number Placeholder 6"/>
          <p:cNvSpPr>
            <a:spLocks noGrp="1"/>
          </p:cNvSpPr>
          <p:nvPr>
            <p:ph type="sldNum" sz="quarter" idx="12"/>
          </p:nvPr>
        </p:nvSpPr>
        <p:spPr/>
        <p:txBody>
          <a:bodyPr/>
          <a:lstStyle/>
          <a:p>
            <a:fld id="{90D7E843-1787-4205-9F70-5CA751DF39EC}" type="slidenum">
              <a:rPr lang="en-US" smtClean="0"/>
              <a:t>26</a:t>
            </a:fld>
            <a:endParaRPr lang="en-US" dirty="0"/>
          </a:p>
        </p:txBody>
      </p:sp>
      <p:sp>
        <p:nvSpPr>
          <p:cNvPr id="11" name="TextBox 10"/>
          <p:cNvSpPr txBox="1"/>
          <p:nvPr/>
        </p:nvSpPr>
        <p:spPr>
          <a:xfrm>
            <a:off x="386254" y="1219023"/>
            <a:ext cx="5948895" cy="4508927"/>
          </a:xfrm>
          <a:prstGeom prst="rect">
            <a:avLst/>
          </a:prstGeom>
          <a:noFill/>
        </p:spPr>
        <p:txBody>
          <a:bodyPr wrap="square" rtlCol="0">
            <a:spAutoFit/>
          </a:bodyPr>
          <a:lstStyle/>
          <a:p>
            <a:pPr>
              <a:spcAft>
                <a:spcPts val="1200"/>
              </a:spcAft>
            </a:pPr>
            <a:r>
              <a:rPr lang="en-US" sz="2200" dirty="0">
                <a:solidFill>
                  <a:schemeClr val="bg1"/>
                </a:solidFill>
              </a:rPr>
              <a:t>Employees gathered in the Honor Grove </a:t>
            </a:r>
            <a:r>
              <a:rPr lang="en-US" sz="2200" b="1" dirty="0">
                <a:solidFill>
                  <a:schemeClr val="bg1"/>
                </a:solidFill>
              </a:rPr>
              <a:t>Friday, August 19</a:t>
            </a:r>
            <a:r>
              <a:rPr lang="en-US" sz="2200" b="1" baseline="30000" dirty="0">
                <a:solidFill>
                  <a:schemeClr val="bg1"/>
                </a:solidFill>
              </a:rPr>
              <a:t>th</a:t>
            </a:r>
            <a:r>
              <a:rPr lang="en-US" sz="2200" dirty="0">
                <a:solidFill>
                  <a:schemeClr val="bg1"/>
                </a:solidFill>
              </a:rPr>
              <a:t> to kick off the new academic year at the annual </a:t>
            </a:r>
            <a:r>
              <a:rPr lang="en-US" sz="2200" b="1" dirty="0">
                <a:solidFill>
                  <a:schemeClr val="bg1"/>
                </a:solidFill>
              </a:rPr>
              <a:t>Opening Day Celebration</a:t>
            </a:r>
            <a:r>
              <a:rPr lang="en-US" sz="2200" dirty="0">
                <a:solidFill>
                  <a:schemeClr val="bg1"/>
                </a:solidFill>
              </a:rPr>
              <a:t>.</a:t>
            </a:r>
            <a:r>
              <a:rPr lang="en-US" sz="2200" b="1" dirty="0">
                <a:solidFill>
                  <a:schemeClr val="bg1"/>
                </a:solidFill>
              </a:rPr>
              <a:t> </a:t>
            </a:r>
            <a:r>
              <a:rPr lang="en-US" sz="2200" dirty="0">
                <a:solidFill>
                  <a:schemeClr val="bg1"/>
                </a:solidFill>
              </a:rPr>
              <a:t>The festivities included:</a:t>
            </a:r>
          </a:p>
          <a:p>
            <a:pPr marL="342900" indent="-342900">
              <a:buFont typeface="Wingdings" panose="05000000000000000000" pitchFamily="2" charset="2"/>
              <a:buChar char="Ø"/>
            </a:pPr>
            <a:r>
              <a:rPr lang="en-US" sz="2100" dirty="0">
                <a:solidFill>
                  <a:schemeClr val="bg1"/>
                </a:solidFill>
              </a:rPr>
              <a:t>A hearty breakfast from ISSI;</a:t>
            </a:r>
          </a:p>
          <a:p>
            <a:pPr marL="342900" indent="-342900">
              <a:buFont typeface="Wingdings" panose="05000000000000000000" pitchFamily="2" charset="2"/>
              <a:buChar char="Ø"/>
            </a:pPr>
            <a:r>
              <a:rPr lang="en-US" sz="2100" dirty="0">
                <a:solidFill>
                  <a:schemeClr val="bg1"/>
                </a:solidFill>
              </a:rPr>
              <a:t>An encouraging reminder that "Everything is Better When We Stick Together;</a:t>
            </a:r>
          </a:p>
          <a:p>
            <a:pPr marL="342900" indent="-342900">
              <a:buFont typeface="Wingdings" panose="05000000000000000000" pitchFamily="2" charset="2"/>
              <a:buChar char="Ø"/>
            </a:pPr>
            <a:r>
              <a:rPr lang="en-US" sz="2100" dirty="0">
                <a:solidFill>
                  <a:schemeClr val="bg1"/>
                </a:solidFill>
              </a:rPr>
              <a:t>Foundation announcements of Mini-grant Awards to faculty; and</a:t>
            </a:r>
          </a:p>
          <a:p>
            <a:pPr marL="342900" indent="-342900">
              <a:buFont typeface="Wingdings" panose="05000000000000000000" pitchFamily="2" charset="2"/>
              <a:buChar char="Ø"/>
            </a:pPr>
            <a:r>
              <a:rPr lang="en-US" sz="2100" dirty="0">
                <a:solidFill>
                  <a:schemeClr val="bg1"/>
                </a:solidFill>
              </a:rPr>
              <a:t>An original performance from COC's own Cover Charge band.</a:t>
            </a:r>
          </a:p>
          <a:p>
            <a:pPr marL="342900" indent="-342900">
              <a:buFont typeface="Wingdings" panose="05000000000000000000" pitchFamily="2" charset="2"/>
              <a:buChar char="Ø"/>
            </a:pPr>
            <a:r>
              <a:rPr lang="en-US" sz="2100" dirty="0">
                <a:solidFill>
                  <a:schemeClr val="bg1"/>
                </a:solidFill>
              </a:rPr>
              <a:t>Guests stuck around afterwards to join a drum circle led by Professor Bill MacPherson.</a:t>
            </a:r>
          </a:p>
        </p:txBody>
      </p:sp>
      <p:pic>
        <p:nvPicPr>
          <p:cNvPr id="5" name="Picture 4">
            <a:extLst>
              <a:ext uri="{FF2B5EF4-FFF2-40B4-BE49-F238E27FC236}">
                <a16:creationId xmlns:a16="http://schemas.microsoft.com/office/drawing/2014/main" id="{95C1CD5F-9529-4826-944C-690615C98796}"/>
              </a:ext>
            </a:extLst>
          </p:cNvPr>
          <p:cNvPicPr>
            <a:picLocks noChangeAspect="1"/>
          </p:cNvPicPr>
          <p:nvPr/>
        </p:nvPicPr>
        <p:blipFill>
          <a:blip r:embed="rId3"/>
          <a:stretch>
            <a:fillRect/>
          </a:stretch>
        </p:blipFill>
        <p:spPr>
          <a:xfrm>
            <a:off x="6987877" y="34872"/>
            <a:ext cx="5344451" cy="6858000"/>
          </a:xfrm>
          <a:prstGeom prst="rect">
            <a:avLst/>
          </a:prstGeom>
        </p:spPr>
      </p:pic>
      <p:pic>
        <p:nvPicPr>
          <p:cNvPr id="6" name="Picture 5">
            <a:extLst>
              <a:ext uri="{FF2B5EF4-FFF2-40B4-BE49-F238E27FC236}">
                <a16:creationId xmlns:a16="http://schemas.microsoft.com/office/drawing/2014/main" id="{194D8027-E63C-4F4C-811E-9A83F2BDDA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3678" y="5751707"/>
            <a:ext cx="2904199" cy="969768"/>
          </a:xfrm>
          <a:prstGeom prst="rect">
            <a:avLst/>
          </a:prstGeom>
        </p:spPr>
      </p:pic>
    </p:spTree>
    <p:extLst>
      <p:ext uri="{BB962C8B-B14F-4D97-AF65-F5344CB8AC3E}">
        <p14:creationId xmlns:p14="http://schemas.microsoft.com/office/powerpoint/2010/main" val="706497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6775"/>
            <a:ext cx="12192000" cy="6869903"/>
          </a:xfrm>
          <a:prstGeom prst="rect">
            <a:avLst/>
          </a:prstGeom>
        </p:spPr>
      </p:pic>
      <p:sp>
        <p:nvSpPr>
          <p:cNvPr id="3" name="Title 1"/>
          <p:cNvSpPr txBox="1">
            <a:spLocks/>
          </p:cNvSpPr>
          <p:nvPr/>
        </p:nvSpPr>
        <p:spPr>
          <a:xfrm>
            <a:off x="276574" y="212063"/>
            <a:ext cx="7885876"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A Busy First Week!</a:t>
            </a:r>
          </a:p>
        </p:txBody>
      </p:sp>
      <p:sp>
        <p:nvSpPr>
          <p:cNvPr id="4" name="Date Placeholder 3"/>
          <p:cNvSpPr>
            <a:spLocks noGrp="1"/>
          </p:cNvSpPr>
          <p:nvPr>
            <p:ph type="dt" sz="half" idx="10"/>
          </p:nvPr>
        </p:nvSpPr>
        <p:spPr/>
        <p:txBody>
          <a:bodyPr/>
          <a:lstStyle/>
          <a:p>
            <a:r>
              <a:rPr lang="en-US"/>
              <a:t>9/14/2022</a:t>
            </a:r>
            <a:endParaRPr lang="en-US" dirty="0"/>
          </a:p>
        </p:txBody>
      </p:sp>
      <p:sp>
        <p:nvSpPr>
          <p:cNvPr id="7" name="Slide Number Placeholder 6"/>
          <p:cNvSpPr>
            <a:spLocks noGrp="1"/>
          </p:cNvSpPr>
          <p:nvPr>
            <p:ph type="sldNum" sz="quarter" idx="12"/>
          </p:nvPr>
        </p:nvSpPr>
        <p:spPr/>
        <p:txBody>
          <a:bodyPr/>
          <a:lstStyle/>
          <a:p>
            <a:fld id="{90D7E843-1787-4205-9F70-5CA751DF39EC}" type="slidenum">
              <a:rPr lang="en-US" smtClean="0"/>
              <a:t>27</a:t>
            </a:fld>
            <a:endParaRPr lang="en-US" dirty="0"/>
          </a:p>
        </p:txBody>
      </p:sp>
      <p:sp>
        <p:nvSpPr>
          <p:cNvPr id="11" name="TextBox 10"/>
          <p:cNvSpPr txBox="1"/>
          <p:nvPr/>
        </p:nvSpPr>
        <p:spPr>
          <a:xfrm>
            <a:off x="6096000" y="1142539"/>
            <a:ext cx="5773267" cy="4508927"/>
          </a:xfrm>
          <a:prstGeom prst="rect">
            <a:avLst/>
          </a:prstGeom>
          <a:noFill/>
        </p:spPr>
        <p:txBody>
          <a:bodyPr wrap="square" rtlCol="0">
            <a:spAutoFit/>
          </a:bodyPr>
          <a:lstStyle/>
          <a:p>
            <a:pPr>
              <a:spcAft>
                <a:spcPts val="1200"/>
              </a:spcAft>
            </a:pPr>
            <a:r>
              <a:rPr lang="en-US" sz="2300" dirty="0">
                <a:solidFill>
                  <a:schemeClr val="bg1"/>
                </a:solidFill>
              </a:rPr>
              <a:t>With the start of the fall semester on </a:t>
            </a:r>
            <a:r>
              <a:rPr lang="en-US" sz="2300" b="1" dirty="0">
                <a:solidFill>
                  <a:schemeClr val="bg1"/>
                </a:solidFill>
              </a:rPr>
              <a:t>August 22</a:t>
            </a:r>
            <a:r>
              <a:rPr lang="en-US" sz="2300" b="1" baseline="30000" dirty="0">
                <a:solidFill>
                  <a:schemeClr val="bg1"/>
                </a:solidFill>
              </a:rPr>
              <a:t>nd</a:t>
            </a:r>
            <a:r>
              <a:rPr lang="en-US" sz="2300" dirty="0">
                <a:solidFill>
                  <a:schemeClr val="bg1"/>
                </a:solidFill>
              </a:rPr>
              <a:t>, College of the Canyons welcomed students back to the Valencia and Canyon Country campuses in numbers not seen since the onset of the COVID-19 pandemic in spring 2020.</a:t>
            </a:r>
            <a:r>
              <a:rPr lang="en-US" sz="2300" b="1" dirty="0">
                <a:solidFill>
                  <a:schemeClr val="bg1"/>
                </a:solidFill>
              </a:rPr>
              <a:t> </a:t>
            </a:r>
            <a:r>
              <a:rPr lang="en-US" sz="2300" dirty="0">
                <a:solidFill>
                  <a:schemeClr val="bg1"/>
                </a:solidFill>
              </a:rPr>
              <a:t>   </a:t>
            </a:r>
          </a:p>
          <a:p>
            <a:r>
              <a:rPr lang="en-US" sz="2300" dirty="0">
                <a:solidFill>
                  <a:schemeClr val="bg1"/>
                </a:solidFill>
              </a:rPr>
              <a:t>Counseling, TLC, Admissions and Records, and Financial Aid were all bustling with activity again, and faculty, staff and administrators were on hand to help new students navigate the campus.</a:t>
            </a:r>
          </a:p>
          <a:p>
            <a:pPr marL="342900" indent="-342900">
              <a:buFont typeface="Wingdings" panose="05000000000000000000" pitchFamily="2" charset="2"/>
              <a:buChar char="Ø"/>
            </a:pPr>
            <a:endParaRPr lang="en-US" sz="2400" dirty="0">
              <a:solidFill>
                <a:schemeClr val="bg1"/>
              </a:solidFill>
            </a:endParaRPr>
          </a:p>
        </p:txBody>
      </p:sp>
      <p:pic>
        <p:nvPicPr>
          <p:cNvPr id="10" name="Picture 9">
            <a:extLst>
              <a:ext uri="{FF2B5EF4-FFF2-40B4-BE49-F238E27FC236}">
                <a16:creationId xmlns:a16="http://schemas.microsoft.com/office/drawing/2014/main" id="{DFE2F09F-8618-43E8-88E1-CED47A675DE6}"/>
              </a:ext>
            </a:extLst>
          </p:cNvPr>
          <p:cNvPicPr>
            <a:picLocks noChangeAspect="1"/>
          </p:cNvPicPr>
          <p:nvPr/>
        </p:nvPicPr>
        <p:blipFill>
          <a:blip r:embed="rId3"/>
          <a:stretch>
            <a:fillRect/>
          </a:stretch>
        </p:blipFill>
        <p:spPr>
          <a:xfrm>
            <a:off x="706401" y="967509"/>
            <a:ext cx="5165964" cy="5678428"/>
          </a:xfrm>
          <a:prstGeom prst="rect">
            <a:avLst/>
          </a:prstGeom>
        </p:spPr>
      </p:pic>
    </p:spTree>
    <p:extLst>
      <p:ext uri="{BB962C8B-B14F-4D97-AF65-F5344CB8AC3E}">
        <p14:creationId xmlns:p14="http://schemas.microsoft.com/office/powerpoint/2010/main" val="2920362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6775"/>
            <a:ext cx="12192000" cy="6869903"/>
          </a:xfrm>
          <a:prstGeom prst="rect">
            <a:avLst/>
          </a:prstGeom>
        </p:spPr>
      </p:pic>
      <p:sp>
        <p:nvSpPr>
          <p:cNvPr id="3" name="Title 1"/>
          <p:cNvSpPr txBox="1">
            <a:spLocks/>
          </p:cNvSpPr>
          <p:nvPr/>
        </p:nvSpPr>
        <p:spPr>
          <a:xfrm>
            <a:off x="366748" y="172553"/>
            <a:ext cx="7745894"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Things Are Heating Up in </a:t>
            </a:r>
            <a:r>
              <a:rPr lang="en-US" sz="4000" b="1" dirty="0" err="1">
                <a:solidFill>
                  <a:schemeClr val="bg1"/>
                </a:solidFill>
                <a:latin typeface="Calibri" panose="020F0502020204030204" pitchFamily="34" charset="0"/>
                <a:cs typeface="Calibri" panose="020F0502020204030204" pitchFamily="34" charset="0"/>
              </a:rPr>
              <a:t>iCUE</a:t>
            </a:r>
            <a:endParaRPr lang="en-US" sz="4000" b="1" dirty="0">
              <a:solidFill>
                <a:schemeClr val="bg1"/>
              </a:solidFill>
              <a:latin typeface="Calibri" panose="020F0502020204030204" pitchFamily="34" charset="0"/>
              <a:cs typeface="Calibri" panose="020F0502020204030204" pitchFamily="34" charset="0"/>
            </a:endParaRPr>
          </a:p>
        </p:txBody>
      </p:sp>
      <p:sp>
        <p:nvSpPr>
          <p:cNvPr id="4" name="Date Placeholder 3"/>
          <p:cNvSpPr>
            <a:spLocks noGrp="1"/>
          </p:cNvSpPr>
          <p:nvPr>
            <p:ph type="dt" sz="half" idx="10"/>
          </p:nvPr>
        </p:nvSpPr>
        <p:spPr/>
        <p:txBody>
          <a:bodyPr/>
          <a:lstStyle/>
          <a:p>
            <a:r>
              <a:rPr lang="en-US"/>
              <a:t>9/27/2022</a:t>
            </a:r>
            <a:endParaRPr lang="en-US" dirty="0"/>
          </a:p>
        </p:txBody>
      </p:sp>
      <p:sp>
        <p:nvSpPr>
          <p:cNvPr id="7" name="Slide Number Placeholder 6"/>
          <p:cNvSpPr>
            <a:spLocks noGrp="1"/>
          </p:cNvSpPr>
          <p:nvPr>
            <p:ph type="sldNum" sz="quarter" idx="12"/>
          </p:nvPr>
        </p:nvSpPr>
        <p:spPr/>
        <p:txBody>
          <a:bodyPr/>
          <a:lstStyle/>
          <a:p>
            <a:fld id="{90D7E843-1787-4205-9F70-5CA751DF39EC}" type="slidenum">
              <a:rPr lang="en-US" smtClean="0"/>
              <a:t>28</a:t>
            </a:fld>
            <a:endParaRPr lang="en-US" dirty="0"/>
          </a:p>
        </p:txBody>
      </p:sp>
      <p:sp>
        <p:nvSpPr>
          <p:cNvPr id="11" name="TextBox 10"/>
          <p:cNvSpPr txBox="1"/>
          <p:nvPr/>
        </p:nvSpPr>
        <p:spPr>
          <a:xfrm>
            <a:off x="439402" y="1067350"/>
            <a:ext cx="7673239" cy="5119350"/>
          </a:xfrm>
          <a:prstGeom prst="rect">
            <a:avLst/>
          </a:prstGeom>
          <a:noFill/>
        </p:spPr>
        <p:txBody>
          <a:bodyPr wrap="square" rtlCol="0">
            <a:spAutoFit/>
          </a:bodyPr>
          <a:lstStyle/>
          <a:p>
            <a:pPr>
              <a:spcAft>
                <a:spcPts val="1200"/>
              </a:spcAft>
            </a:pPr>
            <a:r>
              <a:rPr lang="en-US" sz="2200" dirty="0">
                <a:solidFill>
                  <a:schemeClr val="bg1"/>
                </a:solidFill>
              </a:rPr>
              <a:t>The College of the Canyons Institute for Culinary Education (</a:t>
            </a:r>
            <a:r>
              <a:rPr lang="en-US" sz="2200" dirty="0" err="1">
                <a:solidFill>
                  <a:schemeClr val="bg1"/>
                </a:solidFill>
              </a:rPr>
              <a:t>iCUE</a:t>
            </a:r>
            <a:r>
              <a:rPr lang="en-US" sz="2200" dirty="0">
                <a:solidFill>
                  <a:schemeClr val="bg1"/>
                </a:solidFill>
              </a:rPr>
              <a:t>) has a number of events lined up throughout the fall semester.</a:t>
            </a:r>
            <a:r>
              <a:rPr lang="en-US" sz="2200" b="1" dirty="0">
                <a:solidFill>
                  <a:schemeClr val="bg1"/>
                </a:solidFill>
              </a:rPr>
              <a:t> </a:t>
            </a:r>
            <a:r>
              <a:rPr lang="en-US" sz="2200" dirty="0">
                <a:solidFill>
                  <a:schemeClr val="bg1"/>
                </a:solidFill>
              </a:rPr>
              <a:t>   </a:t>
            </a:r>
          </a:p>
          <a:p>
            <a:pPr marL="342900" indent="-342900">
              <a:buFont typeface="Wingdings" panose="05000000000000000000" pitchFamily="2" charset="2"/>
              <a:buChar char="Ø"/>
            </a:pPr>
            <a:r>
              <a:rPr lang="en-US" sz="2100" b="1" dirty="0">
                <a:solidFill>
                  <a:schemeClr val="bg1"/>
                </a:solidFill>
              </a:rPr>
              <a:t>Fuel Up Station</a:t>
            </a:r>
          </a:p>
          <a:p>
            <a:pPr marL="800100" lvl="1" indent="-342900">
              <a:spcAft>
                <a:spcPts val="800"/>
              </a:spcAft>
              <a:buFont typeface="Courier New" panose="02070309020205020404" pitchFamily="49" charset="0"/>
              <a:buChar char="o"/>
            </a:pPr>
            <a:r>
              <a:rPr lang="en-US" sz="2000" dirty="0">
                <a:solidFill>
                  <a:schemeClr val="bg1"/>
                </a:solidFill>
              </a:rPr>
              <a:t>All students were invited to enjoy a free lunch prepared by </a:t>
            </a:r>
            <a:r>
              <a:rPr lang="en-US" sz="2000" dirty="0" err="1">
                <a:solidFill>
                  <a:schemeClr val="bg1"/>
                </a:solidFill>
              </a:rPr>
              <a:t>iCUE</a:t>
            </a:r>
            <a:r>
              <a:rPr lang="en-US" sz="2000" dirty="0">
                <a:solidFill>
                  <a:schemeClr val="bg1"/>
                </a:solidFill>
              </a:rPr>
              <a:t> students on </a:t>
            </a:r>
            <a:r>
              <a:rPr lang="en-US" sz="2000" b="1" dirty="0">
                <a:solidFill>
                  <a:schemeClr val="bg1"/>
                </a:solidFill>
              </a:rPr>
              <a:t>Thursday, Aug. 25</a:t>
            </a:r>
            <a:r>
              <a:rPr lang="en-US" sz="2000" b="1" baseline="30000" dirty="0">
                <a:solidFill>
                  <a:schemeClr val="bg1"/>
                </a:solidFill>
              </a:rPr>
              <a:t>th</a:t>
            </a:r>
            <a:r>
              <a:rPr lang="en-US" sz="2000" b="1" dirty="0">
                <a:solidFill>
                  <a:schemeClr val="bg1"/>
                </a:solidFill>
              </a:rPr>
              <a:t> </a:t>
            </a:r>
            <a:r>
              <a:rPr lang="en-US" sz="2000" dirty="0">
                <a:solidFill>
                  <a:schemeClr val="bg1"/>
                </a:solidFill>
              </a:rPr>
              <a:t>at the </a:t>
            </a:r>
            <a:r>
              <a:rPr lang="en-US" sz="2000" dirty="0" err="1">
                <a:solidFill>
                  <a:schemeClr val="bg1"/>
                </a:solidFill>
              </a:rPr>
              <a:t>iCUE</a:t>
            </a:r>
            <a:r>
              <a:rPr lang="en-US" sz="2000" dirty="0">
                <a:solidFill>
                  <a:schemeClr val="bg1"/>
                </a:solidFill>
              </a:rPr>
              <a:t>.</a:t>
            </a:r>
          </a:p>
          <a:p>
            <a:pPr marL="342900" lvl="1" indent="-342900">
              <a:spcAft>
                <a:spcPts val="800"/>
              </a:spcAft>
              <a:buFont typeface="Wingdings" panose="05000000000000000000" pitchFamily="2" charset="2"/>
              <a:buChar char="Ø"/>
            </a:pPr>
            <a:r>
              <a:rPr lang="en-US" sz="2100" b="1" dirty="0">
                <a:solidFill>
                  <a:schemeClr val="bg1"/>
                </a:solidFill>
              </a:rPr>
              <a:t>Buffet Lunches</a:t>
            </a:r>
          </a:p>
          <a:p>
            <a:pPr marL="800100" lvl="1" indent="-342900">
              <a:spcAft>
                <a:spcPts val="800"/>
              </a:spcAft>
              <a:buFont typeface="Courier New" panose="02070309020205020404" pitchFamily="49" charset="0"/>
              <a:buChar char="o"/>
            </a:pPr>
            <a:r>
              <a:rPr lang="en-US" sz="2000" dirty="0">
                <a:solidFill>
                  <a:schemeClr val="bg1"/>
                </a:solidFill>
              </a:rPr>
              <a:t>On Sept. 1</a:t>
            </a:r>
            <a:r>
              <a:rPr lang="en-US" sz="2000" baseline="30000" dirty="0">
                <a:solidFill>
                  <a:schemeClr val="bg1"/>
                </a:solidFill>
              </a:rPr>
              <a:t>st</a:t>
            </a:r>
            <a:r>
              <a:rPr lang="en-US" sz="2000" dirty="0">
                <a:solidFill>
                  <a:schemeClr val="bg1"/>
                </a:solidFill>
              </a:rPr>
              <a:t> the </a:t>
            </a:r>
            <a:r>
              <a:rPr lang="en-US" sz="2000" dirty="0" err="1">
                <a:solidFill>
                  <a:schemeClr val="bg1"/>
                </a:solidFill>
              </a:rPr>
              <a:t>iCUE</a:t>
            </a:r>
            <a:r>
              <a:rPr lang="en-US" sz="2000" dirty="0">
                <a:solidFill>
                  <a:schemeClr val="bg1"/>
                </a:solidFill>
              </a:rPr>
              <a:t> Cafe once again began offering weekly </a:t>
            </a:r>
            <a:r>
              <a:rPr lang="en-US" sz="2000" b="1" dirty="0">
                <a:solidFill>
                  <a:schemeClr val="bg1"/>
                </a:solidFill>
              </a:rPr>
              <a:t>buffet lunches </a:t>
            </a:r>
            <a:r>
              <a:rPr lang="en-US" sz="2000" dirty="0">
                <a:solidFill>
                  <a:schemeClr val="bg1"/>
                </a:solidFill>
              </a:rPr>
              <a:t>from </a:t>
            </a:r>
            <a:r>
              <a:rPr lang="en-US" sz="2000" b="1" dirty="0">
                <a:solidFill>
                  <a:schemeClr val="bg1"/>
                </a:solidFill>
              </a:rPr>
              <a:t>11am to 12:30pm</a:t>
            </a:r>
            <a:r>
              <a:rPr lang="en-US" sz="2000" dirty="0">
                <a:solidFill>
                  <a:schemeClr val="bg1"/>
                </a:solidFill>
              </a:rPr>
              <a:t>. Reservations are currently being accepted for </a:t>
            </a:r>
            <a:r>
              <a:rPr lang="en-US" sz="2000" b="1" dirty="0">
                <a:solidFill>
                  <a:schemeClr val="bg1"/>
                </a:solidFill>
              </a:rPr>
              <a:t>Sept. 22</a:t>
            </a:r>
            <a:r>
              <a:rPr lang="en-US" sz="2000" b="1" baseline="30000" dirty="0">
                <a:solidFill>
                  <a:schemeClr val="bg1"/>
                </a:solidFill>
              </a:rPr>
              <a:t>nd</a:t>
            </a:r>
            <a:r>
              <a:rPr lang="en-US" sz="2000" b="1" dirty="0">
                <a:solidFill>
                  <a:schemeClr val="bg1"/>
                </a:solidFill>
              </a:rPr>
              <a:t> </a:t>
            </a:r>
            <a:r>
              <a:rPr lang="en-US" sz="2000" dirty="0">
                <a:solidFill>
                  <a:schemeClr val="bg1"/>
                </a:solidFill>
              </a:rPr>
              <a:t>and </a:t>
            </a:r>
            <a:r>
              <a:rPr lang="en-US" sz="2000" b="1" dirty="0">
                <a:solidFill>
                  <a:schemeClr val="bg1"/>
                </a:solidFill>
              </a:rPr>
              <a:t>Oct. 6</a:t>
            </a:r>
            <a:r>
              <a:rPr lang="en-US" sz="2000" b="1" baseline="30000" dirty="0">
                <a:solidFill>
                  <a:schemeClr val="bg1"/>
                </a:solidFill>
              </a:rPr>
              <a:t>th</a:t>
            </a:r>
            <a:r>
              <a:rPr lang="en-US" sz="2000" b="1" dirty="0">
                <a:solidFill>
                  <a:schemeClr val="bg1"/>
                </a:solidFill>
              </a:rPr>
              <a:t>.</a:t>
            </a:r>
            <a:r>
              <a:rPr lang="en-US" sz="2000" dirty="0">
                <a:solidFill>
                  <a:schemeClr val="bg1"/>
                </a:solidFill>
              </a:rPr>
              <a:t> </a:t>
            </a:r>
            <a:r>
              <a:rPr lang="en-US" sz="2000" b="1" dirty="0">
                <a:solidFill>
                  <a:schemeClr val="bg1"/>
                </a:solidFill>
              </a:rPr>
              <a:t>www.canyons.edu/academics/culinary/reservations_page.php</a:t>
            </a:r>
          </a:p>
          <a:p>
            <a:pPr marL="342900" indent="-342900">
              <a:buFont typeface="Wingdings" panose="05000000000000000000" pitchFamily="2" charset="2"/>
              <a:buChar char="Ø"/>
            </a:pPr>
            <a:r>
              <a:rPr lang="en-US" sz="2100" b="1" dirty="0">
                <a:solidFill>
                  <a:schemeClr val="bg1"/>
                </a:solidFill>
              </a:rPr>
              <a:t>Dinners Coming Soon</a:t>
            </a:r>
          </a:p>
          <a:p>
            <a:pPr marL="800100" lvl="1" indent="-342900">
              <a:spcAft>
                <a:spcPts val="800"/>
              </a:spcAft>
              <a:buFont typeface="Courier New" panose="02070309020205020404" pitchFamily="49" charset="0"/>
              <a:buChar char="o"/>
            </a:pPr>
            <a:r>
              <a:rPr lang="en-US" sz="2000" dirty="0" err="1">
                <a:solidFill>
                  <a:schemeClr val="bg1"/>
                </a:solidFill>
              </a:rPr>
              <a:t>iCUE</a:t>
            </a:r>
            <a:r>
              <a:rPr lang="en-US" sz="2000" dirty="0">
                <a:solidFill>
                  <a:schemeClr val="bg1"/>
                </a:solidFill>
              </a:rPr>
              <a:t> will be offering dinner service beginning at the end of October.</a:t>
            </a:r>
          </a:p>
          <a:p>
            <a:pPr marL="800100" lvl="1" indent="-342900">
              <a:spcAft>
                <a:spcPts val="800"/>
              </a:spcAft>
              <a:buFont typeface="Courier New" panose="02070309020205020404" pitchFamily="49" charset="0"/>
              <a:buChar char="o"/>
            </a:pPr>
            <a:r>
              <a:rPr lang="en-US" sz="2300" b="1" dirty="0">
                <a:solidFill>
                  <a:schemeClr val="bg1"/>
                </a:solidFill>
              </a:rPr>
              <a:t> </a:t>
            </a:r>
            <a:r>
              <a:rPr lang="en-US" sz="2300" dirty="0">
                <a:solidFill>
                  <a:schemeClr val="bg1"/>
                </a:solidFill>
              </a:rPr>
              <a:t>Stay tuned for details! </a:t>
            </a:r>
          </a:p>
        </p:txBody>
      </p:sp>
      <p:pic>
        <p:nvPicPr>
          <p:cNvPr id="8" name="Picture 7">
            <a:extLst>
              <a:ext uri="{FF2B5EF4-FFF2-40B4-BE49-F238E27FC236}">
                <a16:creationId xmlns:a16="http://schemas.microsoft.com/office/drawing/2014/main" id="{86262F07-F86B-4B0C-88D4-9843ECA540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4905" y="5442628"/>
            <a:ext cx="4141499" cy="1380500"/>
          </a:xfrm>
          <a:prstGeom prst="rect">
            <a:avLst/>
          </a:prstGeom>
        </p:spPr>
      </p:pic>
      <p:pic>
        <p:nvPicPr>
          <p:cNvPr id="9" name="Picture 8">
            <a:extLst>
              <a:ext uri="{FF2B5EF4-FFF2-40B4-BE49-F238E27FC236}">
                <a16:creationId xmlns:a16="http://schemas.microsoft.com/office/drawing/2014/main" id="{4079F364-EEDE-41B8-83C1-9F254EC647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7519" y="0"/>
            <a:ext cx="2665392" cy="1779097"/>
          </a:xfrm>
          <a:prstGeom prst="rect">
            <a:avLst/>
          </a:prstGeom>
        </p:spPr>
      </p:pic>
      <p:pic>
        <p:nvPicPr>
          <p:cNvPr id="16" name="Picture 15">
            <a:extLst>
              <a:ext uri="{FF2B5EF4-FFF2-40B4-BE49-F238E27FC236}">
                <a16:creationId xmlns:a16="http://schemas.microsoft.com/office/drawing/2014/main" id="{0DF95411-A342-4AD9-BE0B-F8A218BD23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30215" y="1472785"/>
            <a:ext cx="2668645" cy="1779097"/>
          </a:xfrm>
          <a:prstGeom prst="rect">
            <a:avLst/>
          </a:prstGeom>
        </p:spPr>
      </p:pic>
      <p:pic>
        <p:nvPicPr>
          <p:cNvPr id="18" name="Picture 17">
            <a:extLst>
              <a:ext uri="{FF2B5EF4-FFF2-40B4-BE49-F238E27FC236}">
                <a16:creationId xmlns:a16="http://schemas.microsoft.com/office/drawing/2014/main" id="{4862D605-C434-4471-85F1-5BFAE5CB76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12641" y="3060865"/>
            <a:ext cx="2294862" cy="1531775"/>
          </a:xfrm>
          <a:prstGeom prst="rect">
            <a:avLst/>
          </a:prstGeom>
        </p:spPr>
      </p:pic>
      <p:pic>
        <p:nvPicPr>
          <p:cNvPr id="20" name="Picture 19">
            <a:extLst>
              <a:ext uri="{FF2B5EF4-FFF2-40B4-BE49-F238E27FC236}">
                <a16:creationId xmlns:a16="http://schemas.microsoft.com/office/drawing/2014/main" id="{1016751B-A671-499A-A7E5-A821FCBD20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92227" y="3974586"/>
            <a:ext cx="2199773" cy="1468043"/>
          </a:xfrm>
          <a:prstGeom prst="rect">
            <a:avLst/>
          </a:prstGeom>
        </p:spPr>
      </p:pic>
    </p:spTree>
    <p:extLst>
      <p:ext uri="{BB962C8B-B14F-4D97-AF65-F5344CB8AC3E}">
        <p14:creationId xmlns:p14="http://schemas.microsoft.com/office/powerpoint/2010/main" val="132097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6775"/>
            <a:ext cx="12192000" cy="6869903"/>
          </a:xfrm>
          <a:prstGeom prst="rect">
            <a:avLst/>
          </a:prstGeom>
        </p:spPr>
      </p:pic>
      <p:sp>
        <p:nvSpPr>
          <p:cNvPr id="3" name="Title 1"/>
          <p:cNvSpPr txBox="1">
            <a:spLocks/>
          </p:cNvSpPr>
          <p:nvPr/>
        </p:nvSpPr>
        <p:spPr>
          <a:xfrm>
            <a:off x="366748" y="172553"/>
            <a:ext cx="7745894"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Fall 2022 Cougar Fest</a:t>
            </a:r>
          </a:p>
        </p:txBody>
      </p:sp>
      <p:sp>
        <p:nvSpPr>
          <p:cNvPr id="7" name="Slide Number Placeholder 6"/>
          <p:cNvSpPr>
            <a:spLocks noGrp="1"/>
          </p:cNvSpPr>
          <p:nvPr>
            <p:ph type="sldNum" sz="quarter" idx="12"/>
          </p:nvPr>
        </p:nvSpPr>
        <p:spPr/>
        <p:txBody>
          <a:bodyPr/>
          <a:lstStyle/>
          <a:p>
            <a:fld id="{90D7E843-1787-4205-9F70-5CA751DF39EC}" type="slidenum">
              <a:rPr lang="en-US" smtClean="0"/>
              <a:t>29</a:t>
            </a:fld>
            <a:endParaRPr lang="en-US" dirty="0"/>
          </a:p>
        </p:txBody>
      </p:sp>
      <p:sp>
        <p:nvSpPr>
          <p:cNvPr id="11" name="TextBox 10"/>
          <p:cNvSpPr txBox="1"/>
          <p:nvPr/>
        </p:nvSpPr>
        <p:spPr>
          <a:xfrm>
            <a:off x="366748" y="904762"/>
            <a:ext cx="5729252" cy="5570756"/>
          </a:xfrm>
          <a:prstGeom prst="rect">
            <a:avLst/>
          </a:prstGeom>
          <a:noFill/>
        </p:spPr>
        <p:txBody>
          <a:bodyPr wrap="square" rtlCol="0">
            <a:spAutoFit/>
          </a:bodyPr>
          <a:lstStyle/>
          <a:p>
            <a:pPr>
              <a:spcAft>
                <a:spcPts val="1200"/>
              </a:spcAft>
            </a:pPr>
            <a:r>
              <a:rPr lang="en-US" sz="2300" b="1" dirty="0">
                <a:solidFill>
                  <a:schemeClr val="bg1"/>
                </a:solidFill>
              </a:rPr>
              <a:t>Campus Life and Student Engagement </a:t>
            </a:r>
            <a:r>
              <a:rPr lang="en-US" sz="2300" dirty="0">
                <a:solidFill>
                  <a:schemeClr val="bg1"/>
                </a:solidFill>
              </a:rPr>
              <a:t>hosted </a:t>
            </a:r>
            <a:r>
              <a:rPr lang="en-US" sz="2300" b="1" i="1" dirty="0">
                <a:solidFill>
                  <a:schemeClr val="bg1"/>
                </a:solidFill>
              </a:rPr>
              <a:t>Cougar Fest </a:t>
            </a:r>
            <a:r>
              <a:rPr lang="en-US" sz="2300" dirty="0">
                <a:solidFill>
                  <a:schemeClr val="bg1"/>
                </a:solidFill>
              </a:rPr>
              <a:t>(formerly Welcome Week) on </a:t>
            </a:r>
            <a:r>
              <a:rPr lang="en-US" sz="2300" b="1" dirty="0">
                <a:solidFill>
                  <a:schemeClr val="bg1"/>
                </a:solidFill>
              </a:rPr>
              <a:t>Monday, Aug. 29</a:t>
            </a:r>
            <a:r>
              <a:rPr lang="en-US" sz="2300" b="1" baseline="30000" dirty="0">
                <a:solidFill>
                  <a:schemeClr val="bg1"/>
                </a:solidFill>
              </a:rPr>
              <a:t>th</a:t>
            </a:r>
            <a:r>
              <a:rPr lang="en-US" sz="2300" b="1" dirty="0">
                <a:solidFill>
                  <a:schemeClr val="bg1"/>
                </a:solidFill>
              </a:rPr>
              <a:t> </a:t>
            </a:r>
            <a:r>
              <a:rPr lang="en-US" sz="2300" dirty="0">
                <a:solidFill>
                  <a:schemeClr val="bg1"/>
                </a:solidFill>
              </a:rPr>
              <a:t>at the Valencia campus and </a:t>
            </a:r>
            <a:r>
              <a:rPr lang="en-US" sz="2300" b="1" dirty="0">
                <a:solidFill>
                  <a:schemeClr val="bg1"/>
                </a:solidFill>
              </a:rPr>
              <a:t>Thursday, Sept. 1</a:t>
            </a:r>
            <a:r>
              <a:rPr lang="en-US" sz="2300" b="1" baseline="30000" dirty="0">
                <a:solidFill>
                  <a:schemeClr val="bg1"/>
                </a:solidFill>
              </a:rPr>
              <a:t>st</a:t>
            </a:r>
            <a:r>
              <a:rPr lang="en-US" sz="2300" b="1" dirty="0">
                <a:solidFill>
                  <a:schemeClr val="bg1"/>
                </a:solidFill>
              </a:rPr>
              <a:t> </a:t>
            </a:r>
            <a:r>
              <a:rPr lang="en-US" sz="2300" dirty="0">
                <a:solidFill>
                  <a:schemeClr val="bg1"/>
                </a:solidFill>
              </a:rPr>
              <a:t>at the Canyon Country campus.</a:t>
            </a:r>
            <a:r>
              <a:rPr lang="en-US" sz="2300" b="1" dirty="0">
                <a:solidFill>
                  <a:schemeClr val="bg1"/>
                </a:solidFill>
              </a:rPr>
              <a:t> </a:t>
            </a:r>
            <a:r>
              <a:rPr lang="en-US" sz="2300" dirty="0">
                <a:solidFill>
                  <a:schemeClr val="bg1"/>
                </a:solidFill>
              </a:rPr>
              <a:t>   </a:t>
            </a:r>
          </a:p>
          <a:p>
            <a:pPr marL="342900" indent="-342900">
              <a:buFont typeface="Wingdings" panose="05000000000000000000" pitchFamily="2" charset="2"/>
              <a:buChar char="Ø"/>
            </a:pPr>
            <a:r>
              <a:rPr lang="en-US" sz="2100" b="1" dirty="0">
                <a:solidFill>
                  <a:schemeClr val="bg1"/>
                </a:solidFill>
              </a:rPr>
              <a:t>600+ </a:t>
            </a:r>
            <a:r>
              <a:rPr lang="en-US" sz="2100" dirty="0">
                <a:solidFill>
                  <a:schemeClr val="bg1"/>
                </a:solidFill>
              </a:rPr>
              <a:t>students were connected to our </a:t>
            </a:r>
            <a:r>
              <a:rPr lang="en-US" sz="2100" b="1" dirty="0">
                <a:solidFill>
                  <a:schemeClr val="bg1"/>
                </a:solidFill>
              </a:rPr>
              <a:t>30+</a:t>
            </a:r>
            <a:r>
              <a:rPr lang="en-US" sz="2100" dirty="0">
                <a:solidFill>
                  <a:schemeClr val="bg1"/>
                </a:solidFill>
              </a:rPr>
              <a:t> campus resources and </a:t>
            </a:r>
            <a:r>
              <a:rPr lang="en-US" sz="2100" b="1" dirty="0">
                <a:solidFill>
                  <a:schemeClr val="bg1"/>
                </a:solidFill>
              </a:rPr>
              <a:t>16</a:t>
            </a:r>
            <a:r>
              <a:rPr lang="en-US" sz="2100" dirty="0">
                <a:solidFill>
                  <a:schemeClr val="bg1"/>
                </a:solidFill>
              </a:rPr>
              <a:t> student clubs/alliances between both events.</a:t>
            </a:r>
          </a:p>
          <a:p>
            <a:pPr marL="342900" indent="-342900">
              <a:buFont typeface="Wingdings" panose="05000000000000000000" pitchFamily="2" charset="2"/>
              <a:buChar char="Ø"/>
            </a:pPr>
            <a:r>
              <a:rPr lang="en-US" sz="2100" dirty="0">
                <a:solidFill>
                  <a:schemeClr val="bg1"/>
                </a:solidFill>
              </a:rPr>
              <a:t>As we continue to have more students attend classes on campus, they are seeing more of the value in being </a:t>
            </a:r>
            <a:r>
              <a:rPr lang="en-US" sz="2100" b="1" dirty="0">
                <a:solidFill>
                  <a:schemeClr val="bg1"/>
                </a:solidFill>
              </a:rPr>
              <a:t>on campus.</a:t>
            </a:r>
            <a:endParaRPr lang="en-US" sz="2100" dirty="0">
              <a:solidFill>
                <a:schemeClr val="bg1"/>
              </a:solidFill>
            </a:endParaRPr>
          </a:p>
          <a:p>
            <a:pPr marL="342900" indent="-342900">
              <a:buFont typeface="Wingdings" panose="05000000000000000000" pitchFamily="2" charset="2"/>
              <a:buChar char="Ø"/>
            </a:pPr>
            <a:r>
              <a:rPr lang="en-US" sz="2100" b="1" dirty="0">
                <a:solidFill>
                  <a:schemeClr val="bg1"/>
                </a:solidFill>
              </a:rPr>
              <a:t>300</a:t>
            </a:r>
            <a:r>
              <a:rPr lang="en-US" sz="2100" dirty="0">
                <a:solidFill>
                  <a:schemeClr val="bg1"/>
                </a:solidFill>
              </a:rPr>
              <a:t> Subway boxed lunches and over </a:t>
            </a:r>
            <a:r>
              <a:rPr lang="en-US" sz="2100" b="1" dirty="0">
                <a:solidFill>
                  <a:schemeClr val="bg1"/>
                </a:solidFill>
              </a:rPr>
              <a:t>200</a:t>
            </a:r>
            <a:r>
              <a:rPr lang="en-US" sz="2100" dirty="0">
                <a:solidFill>
                  <a:schemeClr val="bg1"/>
                </a:solidFill>
              </a:rPr>
              <a:t> Regal movie tickets were distributed to participating students at each campus. </a:t>
            </a:r>
          </a:p>
          <a:p>
            <a:pPr marL="342900" indent="-342900">
              <a:buFont typeface="Wingdings" panose="05000000000000000000" pitchFamily="2" charset="2"/>
              <a:buChar char="Ø"/>
            </a:pPr>
            <a:r>
              <a:rPr lang="en-US" sz="2100" dirty="0">
                <a:solidFill>
                  <a:schemeClr val="bg1"/>
                </a:solidFill>
              </a:rPr>
              <a:t>A special thanks to our wonderful COC staff who support our students!</a:t>
            </a:r>
          </a:p>
        </p:txBody>
      </p:sp>
      <p:pic>
        <p:nvPicPr>
          <p:cNvPr id="6" name="Picture 5">
            <a:extLst>
              <a:ext uri="{FF2B5EF4-FFF2-40B4-BE49-F238E27FC236}">
                <a16:creationId xmlns:a16="http://schemas.microsoft.com/office/drawing/2014/main" id="{35D70693-2C08-4076-B675-2A6E59DF9CD5}"/>
              </a:ext>
            </a:extLst>
          </p:cNvPr>
          <p:cNvPicPr>
            <a:picLocks noChangeAspect="1"/>
          </p:cNvPicPr>
          <p:nvPr/>
        </p:nvPicPr>
        <p:blipFill>
          <a:blip r:embed="rId3"/>
          <a:stretch>
            <a:fillRect/>
          </a:stretch>
        </p:blipFill>
        <p:spPr>
          <a:xfrm>
            <a:off x="6682569" y="0"/>
            <a:ext cx="5419048" cy="1809524"/>
          </a:xfrm>
          <a:prstGeom prst="rect">
            <a:avLst/>
          </a:prstGeom>
        </p:spPr>
      </p:pic>
      <p:pic>
        <p:nvPicPr>
          <p:cNvPr id="5" name="Picture 4">
            <a:extLst>
              <a:ext uri="{FF2B5EF4-FFF2-40B4-BE49-F238E27FC236}">
                <a16:creationId xmlns:a16="http://schemas.microsoft.com/office/drawing/2014/main" id="{AD04D1B7-2EB6-48B6-96D7-38350118BEE1}"/>
              </a:ext>
            </a:extLst>
          </p:cNvPr>
          <p:cNvPicPr>
            <a:picLocks noChangeAspect="1"/>
          </p:cNvPicPr>
          <p:nvPr/>
        </p:nvPicPr>
        <p:blipFill>
          <a:blip r:embed="rId4"/>
          <a:stretch>
            <a:fillRect/>
          </a:stretch>
        </p:blipFill>
        <p:spPr>
          <a:xfrm>
            <a:off x="6682569" y="1982077"/>
            <a:ext cx="5419048" cy="4457143"/>
          </a:xfrm>
          <a:prstGeom prst="rect">
            <a:avLst/>
          </a:prstGeom>
        </p:spPr>
      </p:pic>
    </p:spTree>
    <p:extLst>
      <p:ext uri="{BB962C8B-B14F-4D97-AF65-F5344CB8AC3E}">
        <p14:creationId xmlns:p14="http://schemas.microsoft.com/office/powerpoint/2010/main" val="86016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903"/>
            <a:ext cx="12316081" cy="6869903"/>
          </a:xfrm>
          <a:prstGeom prst="rect">
            <a:avLst/>
          </a:prstGeom>
        </p:spPr>
      </p:pic>
      <p:sp>
        <p:nvSpPr>
          <p:cNvPr id="3" name="Title 1"/>
          <p:cNvSpPr txBox="1">
            <a:spLocks/>
          </p:cNvSpPr>
          <p:nvPr/>
        </p:nvSpPr>
        <p:spPr>
          <a:xfrm>
            <a:off x="386255" y="273123"/>
            <a:ext cx="11269717" cy="829455"/>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Former COC Student Wins Excellence Award</a:t>
            </a:r>
          </a:p>
        </p:txBody>
      </p:sp>
      <p:sp>
        <p:nvSpPr>
          <p:cNvPr id="4" name="Date Placeholder 3"/>
          <p:cNvSpPr>
            <a:spLocks noGrp="1"/>
          </p:cNvSpPr>
          <p:nvPr>
            <p:ph type="dt" sz="half" idx="10"/>
          </p:nvPr>
        </p:nvSpPr>
        <p:spPr/>
        <p:txBody>
          <a:bodyPr/>
          <a:lstStyle/>
          <a:p>
            <a:r>
              <a:rPr lang="en-US"/>
              <a:t>9/27/2022</a:t>
            </a:r>
          </a:p>
        </p:txBody>
      </p:sp>
      <p:sp>
        <p:nvSpPr>
          <p:cNvPr id="7" name="Slide Number Placeholder 6"/>
          <p:cNvSpPr>
            <a:spLocks noGrp="1"/>
          </p:cNvSpPr>
          <p:nvPr>
            <p:ph type="sldNum" sz="quarter" idx="12"/>
          </p:nvPr>
        </p:nvSpPr>
        <p:spPr/>
        <p:txBody>
          <a:bodyPr/>
          <a:lstStyle/>
          <a:p>
            <a:fld id="{90D7E843-1787-4205-9F70-5CA751DF39EC}" type="slidenum">
              <a:rPr lang="en-US" smtClean="0"/>
              <a:t>3</a:t>
            </a:fld>
            <a:endParaRPr lang="en-US"/>
          </a:p>
        </p:txBody>
      </p:sp>
      <p:sp>
        <p:nvSpPr>
          <p:cNvPr id="11" name="TextBox 10"/>
          <p:cNvSpPr txBox="1"/>
          <p:nvPr/>
        </p:nvSpPr>
        <p:spPr>
          <a:xfrm>
            <a:off x="386255" y="1141512"/>
            <a:ext cx="6561083" cy="5601533"/>
          </a:xfrm>
          <a:prstGeom prst="rect">
            <a:avLst/>
          </a:prstGeom>
          <a:noFill/>
        </p:spPr>
        <p:txBody>
          <a:bodyPr wrap="square" rtlCol="0">
            <a:spAutoFit/>
          </a:bodyPr>
          <a:lstStyle/>
          <a:p>
            <a:pPr>
              <a:spcAft>
                <a:spcPts val="1200"/>
              </a:spcAft>
            </a:pPr>
            <a:r>
              <a:rPr lang="en-US" sz="2200" b="1" dirty="0">
                <a:solidFill>
                  <a:schemeClr val="bg1"/>
                </a:solidFill>
              </a:rPr>
              <a:t>Elizabeth Lopez</a:t>
            </a:r>
            <a:r>
              <a:rPr lang="en-US" sz="2200" dirty="0">
                <a:solidFill>
                  <a:schemeClr val="bg1"/>
                </a:solidFill>
              </a:rPr>
              <a:t>, a former COC student who transferred last year to UC Santa Barbara recently won the </a:t>
            </a:r>
            <a:r>
              <a:rPr lang="en-US" sz="2200" b="1" i="1" dirty="0">
                <a:solidFill>
                  <a:schemeClr val="bg1"/>
                </a:solidFill>
              </a:rPr>
              <a:t>Thomas More </a:t>
            </a:r>
            <a:r>
              <a:rPr lang="en-US" sz="2200" b="1" i="1" dirty="0" err="1">
                <a:solidFill>
                  <a:schemeClr val="bg1"/>
                </a:solidFill>
              </a:rPr>
              <a:t>Storke</a:t>
            </a:r>
            <a:r>
              <a:rPr lang="en-US" sz="2200" b="1" i="1" dirty="0">
                <a:solidFill>
                  <a:schemeClr val="bg1"/>
                </a:solidFill>
              </a:rPr>
              <a:t> Award for Excellence</a:t>
            </a:r>
            <a:r>
              <a:rPr lang="en-US" sz="2200" dirty="0">
                <a:solidFill>
                  <a:schemeClr val="bg1"/>
                </a:solidFill>
              </a:rPr>
              <a:t>, the university’s highest honor!     </a:t>
            </a:r>
          </a:p>
          <a:p>
            <a:pPr marL="342900" indent="-342900">
              <a:spcAft>
                <a:spcPts val="1200"/>
              </a:spcAft>
              <a:buFont typeface="Wingdings" panose="05000000000000000000" pitchFamily="2" charset="2"/>
              <a:buChar char="Ø"/>
            </a:pPr>
            <a:r>
              <a:rPr lang="en-US" sz="2200" dirty="0">
                <a:solidFill>
                  <a:schemeClr val="bg1"/>
                </a:solidFill>
              </a:rPr>
              <a:t>Elizabeth, a first-generation college student, was recognized last June for her scholarly excellence and positive contributions to the campus community at UC Santa Barbara, where she promoted better access for underrepresented groups in math and science. </a:t>
            </a:r>
          </a:p>
          <a:p>
            <a:pPr marL="342900" indent="-342900">
              <a:spcAft>
                <a:spcPts val="1200"/>
              </a:spcAft>
              <a:buFont typeface="Wingdings" panose="05000000000000000000" pitchFamily="2" charset="2"/>
              <a:buChar char="Ø"/>
            </a:pPr>
            <a:r>
              <a:rPr lang="en-US" sz="2200" dirty="0">
                <a:solidFill>
                  <a:schemeClr val="bg1"/>
                </a:solidFill>
              </a:rPr>
              <a:t>Her pursuit of challenging academic goals, her persistence through adversity and her dedication to fostering opportunities for others are what led to her selection for the university’s highest honor.</a:t>
            </a:r>
          </a:p>
          <a:p>
            <a:r>
              <a:rPr lang="en-US" sz="2000" dirty="0">
                <a:solidFill>
                  <a:schemeClr val="bg1"/>
                </a:solidFill>
              </a:rPr>
              <a:t> </a:t>
            </a:r>
            <a:endParaRPr lang="en-US" sz="2000" b="1"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74456" y="1860331"/>
            <a:ext cx="4344277" cy="3258207"/>
          </a:xfrm>
          <a:prstGeom prst="rect">
            <a:avLst/>
          </a:prstGeom>
        </p:spPr>
      </p:pic>
    </p:spTree>
    <p:extLst>
      <p:ext uri="{BB962C8B-B14F-4D97-AF65-F5344CB8AC3E}">
        <p14:creationId xmlns:p14="http://schemas.microsoft.com/office/powerpoint/2010/main" val="3437402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8428"/>
            <a:ext cx="12192000" cy="7006428"/>
          </a:xfrm>
          <a:prstGeom prst="rect">
            <a:avLst/>
          </a:prstGeom>
        </p:spPr>
      </p:pic>
      <p:sp>
        <p:nvSpPr>
          <p:cNvPr id="3" name="Title 1"/>
          <p:cNvSpPr txBox="1">
            <a:spLocks/>
          </p:cNvSpPr>
          <p:nvPr/>
        </p:nvSpPr>
        <p:spPr>
          <a:xfrm>
            <a:off x="1897835" y="-81998"/>
            <a:ext cx="9425840"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alibri" panose="020F0502020204030204" pitchFamily="34" charset="0"/>
                <a:cs typeface="Calibri" panose="020F0502020204030204" pitchFamily="34" charset="0"/>
              </a:rPr>
              <a:t>College of the Canyons Foundation Annual Golf Tournament</a:t>
            </a:r>
          </a:p>
        </p:txBody>
      </p:sp>
      <p:sp>
        <p:nvSpPr>
          <p:cNvPr id="4" name="Date Placeholder 3"/>
          <p:cNvSpPr>
            <a:spLocks noGrp="1"/>
          </p:cNvSpPr>
          <p:nvPr>
            <p:ph type="dt" sz="half" idx="10"/>
          </p:nvPr>
        </p:nvSpPr>
        <p:spPr/>
        <p:txBody>
          <a:bodyPr/>
          <a:lstStyle/>
          <a:p>
            <a:r>
              <a:rPr lang="en-US"/>
              <a:t>9/14/2022</a:t>
            </a:r>
            <a:endParaRPr lang="en-US" dirty="0"/>
          </a:p>
        </p:txBody>
      </p:sp>
      <p:sp>
        <p:nvSpPr>
          <p:cNvPr id="7" name="Slide Number Placeholder 6"/>
          <p:cNvSpPr>
            <a:spLocks noGrp="1"/>
          </p:cNvSpPr>
          <p:nvPr>
            <p:ph type="sldNum" sz="quarter" idx="12"/>
          </p:nvPr>
        </p:nvSpPr>
        <p:spPr/>
        <p:txBody>
          <a:bodyPr/>
          <a:lstStyle/>
          <a:p>
            <a:fld id="{90D7E843-1787-4205-9F70-5CA751DF39EC}" type="slidenum">
              <a:rPr lang="en-US" smtClean="0"/>
              <a:t>30</a:t>
            </a:fld>
            <a:endParaRPr lang="en-US" dirty="0"/>
          </a:p>
        </p:txBody>
      </p:sp>
      <p:sp>
        <p:nvSpPr>
          <p:cNvPr id="11" name="TextBox 10"/>
          <p:cNvSpPr txBox="1"/>
          <p:nvPr/>
        </p:nvSpPr>
        <p:spPr>
          <a:xfrm>
            <a:off x="228809" y="1315538"/>
            <a:ext cx="6395276" cy="4862870"/>
          </a:xfrm>
          <a:prstGeom prst="rect">
            <a:avLst/>
          </a:prstGeom>
          <a:noFill/>
        </p:spPr>
        <p:txBody>
          <a:bodyPr wrap="square" rtlCol="0">
            <a:spAutoFit/>
          </a:bodyPr>
          <a:lstStyle/>
          <a:p>
            <a:pPr>
              <a:spcAft>
                <a:spcPts val="1200"/>
              </a:spcAft>
            </a:pPr>
            <a:r>
              <a:rPr lang="en-US" sz="2200" dirty="0">
                <a:solidFill>
                  <a:schemeClr val="bg1"/>
                </a:solidFill>
              </a:rPr>
              <a:t>The College of the Canyons Foundation’s “</a:t>
            </a:r>
            <a:r>
              <a:rPr lang="en-US" sz="2200" b="1" i="1" dirty="0">
                <a:solidFill>
                  <a:schemeClr val="bg1"/>
                </a:solidFill>
              </a:rPr>
              <a:t>Swing for Student Success</a:t>
            </a:r>
            <a:r>
              <a:rPr lang="en-US" sz="2200" dirty="0">
                <a:solidFill>
                  <a:schemeClr val="bg1"/>
                </a:solidFill>
              </a:rPr>
              <a:t>” </a:t>
            </a:r>
            <a:r>
              <a:rPr lang="en-US" sz="2200" b="1" dirty="0">
                <a:solidFill>
                  <a:schemeClr val="bg1"/>
                </a:solidFill>
              </a:rPr>
              <a:t>Golf Tournament </a:t>
            </a:r>
            <a:r>
              <a:rPr lang="en-US" sz="2200" dirty="0">
                <a:solidFill>
                  <a:schemeClr val="bg1"/>
                </a:solidFill>
              </a:rPr>
              <a:t>took place on </a:t>
            </a:r>
            <a:r>
              <a:rPr lang="en-US" sz="2200" b="1" dirty="0">
                <a:solidFill>
                  <a:schemeClr val="bg1"/>
                </a:solidFill>
              </a:rPr>
              <a:t>August 29</a:t>
            </a:r>
            <a:r>
              <a:rPr lang="en-US" sz="2200" b="1" baseline="30000" dirty="0">
                <a:solidFill>
                  <a:schemeClr val="bg1"/>
                </a:solidFill>
              </a:rPr>
              <a:t>th</a:t>
            </a:r>
            <a:r>
              <a:rPr lang="en-US" sz="2200" b="1" dirty="0">
                <a:solidFill>
                  <a:schemeClr val="bg1"/>
                </a:solidFill>
              </a:rPr>
              <a:t> </a:t>
            </a:r>
            <a:r>
              <a:rPr lang="en-US" sz="2200" dirty="0">
                <a:solidFill>
                  <a:schemeClr val="bg1"/>
                </a:solidFill>
              </a:rPr>
              <a:t>at The Oaks Country Club. The day started with breakfast burritos from </a:t>
            </a:r>
            <a:r>
              <a:rPr lang="en-US" sz="2200" dirty="0" err="1">
                <a:solidFill>
                  <a:schemeClr val="bg1"/>
                </a:solidFill>
              </a:rPr>
              <a:t>Nealie’s</a:t>
            </a:r>
            <a:r>
              <a:rPr lang="en-US" sz="2200" dirty="0">
                <a:solidFill>
                  <a:schemeClr val="bg1"/>
                </a:solidFill>
              </a:rPr>
              <a:t> Skillet, sponsored by Fred Little Construction. After a long hot day of golf, the players returned for a reception and awards.</a:t>
            </a:r>
          </a:p>
          <a:p>
            <a:pPr marL="342900" indent="-342900">
              <a:buFont typeface="Wingdings" panose="05000000000000000000" pitchFamily="2" charset="2"/>
              <a:buChar char="Ø"/>
            </a:pPr>
            <a:r>
              <a:rPr lang="en-US" sz="2100" dirty="0">
                <a:solidFill>
                  <a:schemeClr val="bg1"/>
                </a:solidFill>
              </a:rPr>
              <a:t>Proceeds from this year’s tournament will help support COC </a:t>
            </a:r>
            <a:r>
              <a:rPr lang="en-US" sz="2100" b="1" dirty="0">
                <a:solidFill>
                  <a:schemeClr val="bg1"/>
                </a:solidFill>
              </a:rPr>
              <a:t>student scholarships </a:t>
            </a:r>
            <a:r>
              <a:rPr lang="en-US" sz="2100" dirty="0">
                <a:solidFill>
                  <a:schemeClr val="bg1"/>
                </a:solidFill>
              </a:rPr>
              <a:t>and other </a:t>
            </a:r>
            <a:r>
              <a:rPr lang="en-US" sz="2100" b="1" dirty="0">
                <a:solidFill>
                  <a:schemeClr val="bg1"/>
                </a:solidFill>
              </a:rPr>
              <a:t>support programs</a:t>
            </a:r>
            <a:r>
              <a:rPr lang="en-US" sz="2100" dirty="0">
                <a:solidFill>
                  <a:schemeClr val="bg1"/>
                </a:solidFill>
              </a:rPr>
              <a:t>, which provide life-changing opportunities and impact a broad range of individuals.</a:t>
            </a:r>
          </a:p>
          <a:p>
            <a:pPr marL="342900" indent="-342900">
              <a:buFont typeface="Wingdings" panose="05000000000000000000" pitchFamily="2" charset="2"/>
              <a:buChar char="Ø"/>
            </a:pPr>
            <a:r>
              <a:rPr lang="en-US" sz="2100" dirty="0">
                <a:solidFill>
                  <a:schemeClr val="bg1"/>
                </a:solidFill>
              </a:rPr>
              <a:t>Funds were raised through a variety of Sponsorship Opportunities, as well as sales of day-of player packages &amp; raffle tickets.  The Tournament raised over </a:t>
            </a:r>
            <a:r>
              <a:rPr lang="en-US" sz="2100" b="1" dirty="0">
                <a:solidFill>
                  <a:schemeClr val="bg1"/>
                </a:solidFill>
              </a:rPr>
              <a:t>$60,000 </a:t>
            </a:r>
            <a:r>
              <a:rPr lang="en-US" sz="2100" dirty="0">
                <a:solidFill>
                  <a:schemeClr val="bg1"/>
                </a:solidFill>
              </a:rPr>
              <a:t>for students!</a:t>
            </a:r>
          </a:p>
        </p:txBody>
      </p:sp>
      <p:pic>
        <p:nvPicPr>
          <p:cNvPr id="5" name="Picture 4">
            <a:extLst>
              <a:ext uri="{FF2B5EF4-FFF2-40B4-BE49-F238E27FC236}">
                <a16:creationId xmlns:a16="http://schemas.microsoft.com/office/drawing/2014/main" id="{1947EBBA-C2F3-410F-BA1A-7CC0678FFC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6456" y="583555"/>
            <a:ext cx="3012477" cy="1005924"/>
          </a:xfrm>
          <a:prstGeom prst="rect">
            <a:avLst/>
          </a:prstGeom>
        </p:spPr>
      </p:pic>
      <p:pic>
        <p:nvPicPr>
          <p:cNvPr id="8" name="Picture 7">
            <a:extLst>
              <a:ext uri="{FF2B5EF4-FFF2-40B4-BE49-F238E27FC236}">
                <a16:creationId xmlns:a16="http://schemas.microsoft.com/office/drawing/2014/main" id="{E0AED819-A235-448E-81F2-BE98035D34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4907" y="1086517"/>
            <a:ext cx="2131549" cy="1422767"/>
          </a:xfrm>
          <a:prstGeom prst="rect">
            <a:avLst/>
          </a:prstGeom>
        </p:spPr>
      </p:pic>
      <p:pic>
        <p:nvPicPr>
          <p:cNvPr id="10" name="Picture 9">
            <a:extLst>
              <a:ext uri="{FF2B5EF4-FFF2-40B4-BE49-F238E27FC236}">
                <a16:creationId xmlns:a16="http://schemas.microsoft.com/office/drawing/2014/main" id="{0A220033-E411-49E2-A9E6-030FF5B4E8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4109" y="2637159"/>
            <a:ext cx="2456414" cy="1639608"/>
          </a:xfrm>
          <a:prstGeom prst="rect">
            <a:avLst/>
          </a:prstGeom>
        </p:spPr>
      </p:pic>
      <p:pic>
        <p:nvPicPr>
          <p:cNvPr id="13" name="Picture 12">
            <a:extLst>
              <a:ext uri="{FF2B5EF4-FFF2-40B4-BE49-F238E27FC236}">
                <a16:creationId xmlns:a16="http://schemas.microsoft.com/office/drawing/2014/main" id="{87DEE473-460D-444A-90D0-2EBD390BB4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55537" y="1664092"/>
            <a:ext cx="2007285" cy="1339823"/>
          </a:xfrm>
          <a:prstGeom prst="rect">
            <a:avLst/>
          </a:prstGeom>
        </p:spPr>
      </p:pic>
      <p:pic>
        <p:nvPicPr>
          <p:cNvPr id="15" name="Picture 14">
            <a:extLst>
              <a:ext uri="{FF2B5EF4-FFF2-40B4-BE49-F238E27FC236}">
                <a16:creationId xmlns:a16="http://schemas.microsoft.com/office/drawing/2014/main" id="{4BD7CA21-3383-48E3-AFF4-E6262FE295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58177" y="3174101"/>
            <a:ext cx="2430603" cy="1622380"/>
          </a:xfrm>
          <a:prstGeom prst="rect">
            <a:avLst/>
          </a:prstGeom>
        </p:spPr>
      </p:pic>
      <p:pic>
        <p:nvPicPr>
          <p:cNvPr id="17" name="Picture 16">
            <a:extLst>
              <a:ext uri="{FF2B5EF4-FFF2-40B4-BE49-F238E27FC236}">
                <a16:creationId xmlns:a16="http://schemas.microsoft.com/office/drawing/2014/main" id="{9AAE71C8-23C7-46E1-AF52-29BB699381D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96302" y="4460442"/>
            <a:ext cx="2781477" cy="1856582"/>
          </a:xfrm>
          <a:prstGeom prst="rect">
            <a:avLst/>
          </a:prstGeom>
        </p:spPr>
      </p:pic>
      <p:pic>
        <p:nvPicPr>
          <p:cNvPr id="19" name="Picture 18">
            <a:extLst>
              <a:ext uri="{FF2B5EF4-FFF2-40B4-BE49-F238E27FC236}">
                <a16:creationId xmlns:a16="http://schemas.microsoft.com/office/drawing/2014/main" id="{4D664FB1-93B7-4368-908E-3ACA021A96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61370" y="4847657"/>
            <a:ext cx="2730630" cy="1822642"/>
          </a:xfrm>
          <a:prstGeom prst="rect">
            <a:avLst/>
          </a:prstGeom>
        </p:spPr>
      </p:pic>
    </p:spTree>
    <p:extLst>
      <p:ext uri="{BB962C8B-B14F-4D97-AF65-F5344CB8AC3E}">
        <p14:creationId xmlns:p14="http://schemas.microsoft.com/office/powerpoint/2010/main" val="391649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8428"/>
            <a:ext cx="12192000" cy="6869903"/>
          </a:xfrm>
          <a:prstGeom prst="rect">
            <a:avLst/>
          </a:prstGeom>
        </p:spPr>
      </p:pic>
      <p:sp>
        <p:nvSpPr>
          <p:cNvPr id="3" name="Title 1"/>
          <p:cNvSpPr txBox="1">
            <a:spLocks/>
          </p:cNvSpPr>
          <p:nvPr/>
        </p:nvSpPr>
        <p:spPr>
          <a:xfrm>
            <a:off x="524465" y="73853"/>
            <a:ext cx="8502578" cy="873568"/>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Executive Cabinet and ASG Share Ideas</a:t>
            </a:r>
          </a:p>
        </p:txBody>
      </p:sp>
      <p:sp>
        <p:nvSpPr>
          <p:cNvPr id="4" name="Date Placeholder 3"/>
          <p:cNvSpPr>
            <a:spLocks noGrp="1"/>
          </p:cNvSpPr>
          <p:nvPr>
            <p:ph type="dt" sz="half" idx="10"/>
          </p:nvPr>
        </p:nvSpPr>
        <p:spPr/>
        <p:txBody>
          <a:bodyPr/>
          <a:lstStyle/>
          <a:p>
            <a:r>
              <a:rPr lang="en-US"/>
              <a:t>9/14/2022</a:t>
            </a:r>
            <a:endParaRPr lang="en-US" dirty="0"/>
          </a:p>
        </p:txBody>
      </p:sp>
      <p:sp>
        <p:nvSpPr>
          <p:cNvPr id="7" name="Slide Number Placeholder 6"/>
          <p:cNvSpPr>
            <a:spLocks noGrp="1"/>
          </p:cNvSpPr>
          <p:nvPr>
            <p:ph type="sldNum" sz="quarter" idx="12"/>
          </p:nvPr>
        </p:nvSpPr>
        <p:spPr/>
        <p:txBody>
          <a:bodyPr/>
          <a:lstStyle/>
          <a:p>
            <a:fld id="{90D7E843-1787-4205-9F70-5CA751DF39EC}" type="slidenum">
              <a:rPr lang="en-US" smtClean="0"/>
              <a:t>31</a:t>
            </a:fld>
            <a:endParaRPr lang="en-US" dirty="0"/>
          </a:p>
        </p:txBody>
      </p:sp>
      <p:sp>
        <p:nvSpPr>
          <p:cNvPr id="11" name="TextBox 10"/>
          <p:cNvSpPr txBox="1"/>
          <p:nvPr/>
        </p:nvSpPr>
        <p:spPr>
          <a:xfrm>
            <a:off x="524465" y="947421"/>
            <a:ext cx="6365433" cy="4985980"/>
          </a:xfrm>
          <a:prstGeom prst="rect">
            <a:avLst/>
          </a:prstGeom>
          <a:noFill/>
        </p:spPr>
        <p:txBody>
          <a:bodyPr wrap="square" rtlCol="0">
            <a:spAutoFit/>
          </a:bodyPr>
          <a:lstStyle/>
          <a:p>
            <a:pPr>
              <a:spcAft>
                <a:spcPts val="1200"/>
              </a:spcAft>
            </a:pPr>
            <a:r>
              <a:rPr lang="en-US" sz="2200" dirty="0">
                <a:solidFill>
                  <a:schemeClr val="bg1"/>
                </a:solidFill>
              </a:rPr>
              <a:t>The </a:t>
            </a:r>
            <a:r>
              <a:rPr lang="en-US" sz="2200" b="1" dirty="0">
                <a:solidFill>
                  <a:schemeClr val="bg1"/>
                </a:solidFill>
              </a:rPr>
              <a:t>Associated Student Government </a:t>
            </a:r>
            <a:r>
              <a:rPr lang="en-US" sz="2200" dirty="0">
                <a:solidFill>
                  <a:schemeClr val="bg1"/>
                </a:solidFill>
              </a:rPr>
              <a:t>officers and members of </a:t>
            </a:r>
            <a:r>
              <a:rPr lang="en-US" sz="2200" b="1" dirty="0">
                <a:solidFill>
                  <a:schemeClr val="bg1"/>
                </a:solidFill>
              </a:rPr>
              <a:t>Executive Cabinet </a:t>
            </a:r>
            <a:r>
              <a:rPr lang="en-US" sz="2200" dirty="0">
                <a:solidFill>
                  <a:schemeClr val="bg1"/>
                </a:solidFill>
              </a:rPr>
              <a:t>have regular meetings planned throughout the fall semester to discuss and exchange ideas for enhancing student access, engagement and success. </a:t>
            </a:r>
          </a:p>
          <a:p>
            <a:pPr marL="342900" indent="-342900">
              <a:buFont typeface="Wingdings" panose="05000000000000000000" pitchFamily="2" charset="2"/>
              <a:buChar char="Ø"/>
            </a:pPr>
            <a:r>
              <a:rPr lang="en-US" sz="2200" dirty="0">
                <a:solidFill>
                  <a:schemeClr val="bg1"/>
                </a:solidFill>
              </a:rPr>
              <a:t>Discussion during the </a:t>
            </a:r>
            <a:r>
              <a:rPr lang="en-US" sz="2200" b="1" dirty="0">
                <a:solidFill>
                  <a:schemeClr val="bg1"/>
                </a:solidFill>
              </a:rPr>
              <a:t>first meeting </a:t>
            </a:r>
            <a:r>
              <a:rPr lang="en-US" sz="2200" dirty="0">
                <a:solidFill>
                  <a:schemeClr val="bg1"/>
                </a:solidFill>
              </a:rPr>
              <a:t>focused on creating resources for prospective students that would help them better understand and navigate the enrollment process and learn about programs and services on campus designed to support student success.</a:t>
            </a:r>
          </a:p>
          <a:p>
            <a:pPr marL="342900" indent="-342900">
              <a:buFont typeface="Wingdings" panose="05000000000000000000" pitchFamily="2" charset="2"/>
              <a:buChar char="Ø"/>
            </a:pPr>
            <a:r>
              <a:rPr lang="en-US" sz="2200" dirty="0">
                <a:solidFill>
                  <a:schemeClr val="bg1"/>
                </a:solidFill>
              </a:rPr>
              <a:t>In addition, the students shared their suggestions for enhancing outreach and communication with </a:t>
            </a:r>
            <a:r>
              <a:rPr lang="en-US" sz="2200" b="1" dirty="0">
                <a:solidFill>
                  <a:schemeClr val="bg1"/>
                </a:solidFill>
              </a:rPr>
              <a:t>ESL</a:t>
            </a:r>
            <a:r>
              <a:rPr lang="en-US" sz="2200" dirty="0">
                <a:solidFill>
                  <a:schemeClr val="bg1"/>
                </a:solidFill>
              </a:rPr>
              <a:t> and </a:t>
            </a:r>
            <a:r>
              <a:rPr lang="en-US" sz="2200" b="1" dirty="0">
                <a:solidFill>
                  <a:schemeClr val="bg1"/>
                </a:solidFill>
              </a:rPr>
              <a:t>AB 540 students</a:t>
            </a:r>
            <a:r>
              <a:rPr lang="en-US" sz="2200" dirty="0">
                <a:solidFill>
                  <a:schemeClr val="bg1"/>
                </a:solidFill>
              </a:rPr>
              <a:t>.</a:t>
            </a:r>
          </a:p>
        </p:txBody>
      </p:sp>
      <p:pic>
        <p:nvPicPr>
          <p:cNvPr id="8" name="Picture 7">
            <a:extLst>
              <a:ext uri="{FF2B5EF4-FFF2-40B4-BE49-F238E27FC236}">
                <a16:creationId xmlns:a16="http://schemas.microsoft.com/office/drawing/2014/main" id="{40726401-E603-4698-9070-58F3365EF5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6093" y="867944"/>
            <a:ext cx="4021097" cy="2561056"/>
          </a:xfrm>
          <a:prstGeom prst="rect">
            <a:avLst/>
          </a:prstGeom>
        </p:spPr>
      </p:pic>
      <p:pic>
        <p:nvPicPr>
          <p:cNvPr id="10" name="Picture 9">
            <a:extLst>
              <a:ext uri="{FF2B5EF4-FFF2-40B4-BE49-F238E27FC236}">
                <a16:creationId xmlns:a16="http://schemas.microsoft.com/office/drawing/2014/main" id="{EB783A4E-19E5-4E74-9DC8-73695F0B0E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1404" y="3639731"/>
            <a:ext cx="3817088" cy="2862817"/>
          </a:xfrm>
          <a:prstGeom prst="rect">
            <a:avLst/>
          </a:prstGeom>
        </p:spPr>
      </p:pic>
    </p:spTree>
    <p:extLst>
      <p:ext uri="{BB962C8B-B14F-4D97-AF65-F5344CB8AC3E}">
        <p14:creationId xmlns:p14="http://schemas.microsoft.com/office/powerpoint/2010/main" val="3879015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8428"/>
            <a:ext cx="12192000" cy="6869903"/>
          </a:xfrm>
          <a:prstGeom prst="rect">
            <a:avLst/>
          </a:prstGeom>
        </p:spPr>
      </p:pic>
      <p:sp>
        <p:nvSpPr>
          <p:cNvPr id="3" name="Title 1"/>
          <p:cNvSpPr txBox="1">
            <a:spLocks/>
          </p:cNvSpPr>
          <p:nvPr/>
        </p:nvSpPr>
        <p:spPr>
          <a:xfrm>
            <a:off x="216121" y="36704"/>
            <a:ext cx="8502578" cy="873568"/>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Economic Outlook Hosted in the PAC</a:t>
            </a:r>
          </a:p>
        </p:txBody>
      </p:sp>
      <p:sp>
        <p:nvSpPr>
          <p:cNvPr id="4" name="Date Placeholder 3"/>
          <p:cNvSpPr>
            <a:spLocks noGrp="1"/>
          </p:cNvSpPr>
          <p:nvPr>
            <p:ph type="dt" sz="half" idx="10"/>
          </p:nvPr>
        </p:nvSpPr>
        <p:spPr/>
        <p:txBody>
          <a:bodyPr/>
          <a:lstStyle/>
          <a:p>
            <a:r>
              <a:rPr lang="en-US"/>
              <a:t>9/14/2022</a:t>
            </a:r>
            <a:endParaRPr lang="en-US" dirty="0"/>
          </a:p>
        </p:txBody>
      </p:sp>
      <p:sp>
        <p:nvSpPr>
          <p:cNvPr id="7" name="Slide Number Placeholder 6"/>
          <p:cNvSpPr>
            <a:spLocks noGrp="1"/>
          </p:cNvSpPr>
          <p:nvPr>
            <p:ph type="sldNum" sz="quarter" idx="12"/>
          </p:nvPr>
        </p:nvSpPr>
        <p:spPr/>
        <p:txBody>
          <a:bodyPr/>
          <a:lstStyle/>
          <a:p>
            <a:fld id="{90D7E843-1787-4205-9F70-5CA751DF39EC}" type="slidenum">
              <a:rPr lang="en-US" smtClean="0"/>
              <a:t>32</a:t>
            </a:fld>
            <a:endParaRPr lang="en-US" dirty="0"/>
          </a:p>
        </p:txBody>
      </p:sp>
      <p:sp>
        <p:nvSpPr>
          <p:cNvPr id="11" name="TextBox 10"/>
          <p:cNvSpPr txBox="1"/>
          <p:nvPr/>
        </p:nvSpPr>
        <p:spPr>
          <a:xfrm>
            <a:off x="391595" y="1010093"/>
            <a:ext cx="3425493" cy="4985980"/>
          </a:xfrm>
          <a:prstGeom prst="rect">
            <a:avLst/>
          </a:prstGeom>
          <a:noFill/>
        </p:spPr>
        <p:txBody>
          <a:bodyPr wrap="square" rtlCol="0">
            <a:spAutoFit/>
          </a:bodyPr>
          <a:lstStyle/>
          <a:p>
            <a:pPr>
              <a:spcAft>
                <a:spcPts val="1200"/>
              </a:spcAft>
            </a:pPr>
            <a:r>
              <a:rPr lang="en-US" sz="2200" dirty="0">
                <a:solidFill>
                  <a:schemeClr val="bg1"/>
                </a:solidFill>
              </a:rPr>
              <a:t>This year’s </a:t>
            </a:r>
            <a:r>
              <a:rPr lang="en-US" sz="2200" b="1" dirty="0">
                <a:solidFill>
                  <a:schemeClr val="bg1"/>
                </a:solidFill>
              </a:rPr>
              <a:t>2022 Economic Outlook </a:t>
            </a:r>
            <a:r>
              <a:rPr lang="en-US" sz="2200" dirty="0">
                <a:solidFill>
                  <a:schemeClr val="bg1"/>
                </a:solidFill>
              </a:rPr>
              <a:t>for the Santa Clarita Valley was held at the Performing Arts Center on </a:t>
            </a:r>
            <a:r>
              <a:rPr lang="en-US" sz="2200" b="1" dirty="0">
                <a:solidFill>
                  <a:schemeClr val="bg1"/>
                </a:solidFill>
              </a:rPr>
              <a:t>Friday, Sept. 9</a:t>
            </a:r>
            <a:r>
              <a:rPr lang="en-US" sz="2200" b="1" baseline="30000" dirty="0">
                <a:solidFill>
                  <a:schemeClr val="bg1"/>
                </a:solidFill>
              </a:rPr>
              <a:t>th</a:t>
            </a:r>
            <a:r>
              <a:rPr lang="en-US" sz="2200" dirty="0">
                <a:solidFill>
                  <a:schemeClr val="bg1"/>
                </a:solidFill>
              </a:rPr>
              <a:t>. </a:t>
            </a:r>
          </a:p>
          <a:p>
            <a:pPr marL="342900" indent="-342900">
              <a:buFont typeface="Wingdings" panose="05000000000000000000" pitchFamily="2" charset="2"/>
              <a:buChar char="Ø"/>
            </a:pPr>
            <a:r>
              <a:rPr lang="en-US" sz="2200" dirty="0">
                <a:solidFill>
                  <a:schemeClr val="bg1"/>
                </a:solidFill>
              </a:rPr>
              <a:t>Business leaders discussed corporate resilience and innovation in the face of unique challenges, and economist Mark </a:t>
            </a:r>
            <a:r>
              <a:rPr lang="en-US" sz="2200" dirty="0" err="1">
                <a:solidFill>
                  <a:schemeClr val="bg1"/>
                </a:solidFill>
              </a:rPr>
              <a:t>Schniepp</a:t>
            </a:r>
            <a:r>
              <a:rPr lang="en-US" sz="2200" dirty="0">
                <a:solidFill>
                  <a:schemeClr val="bg1"/>
                </a:solidFill>
              </a:rPr>
              <a:t> presented an economic forecast.</a:t>
            </a:r>
          </a:p>
          <a:p>
            <a:pPr marL="342900" indent="-342900">
              <a:buFont typeface="Wingdings" panose="05000000000000000000" pitchFamily="2" charset="2"/>
              <a:buChar char="Ø"/>
            </a:pPr>
            <a:r>
              <a:rPr lang="en-US" sz="2200" dirty="0">
                <a:solidFill>
                  <a:schemeClr val="bg1"/>
                </a:solidFill>
              </a:rPr>
              <a:t>More info forthcoming</a:t>
            </a:r>
          </a:p>
        </p:txBody>
      </p:sp>
      <p:pic>
        <p:nvPicPr>
          <p:cNvPr id="6" name="Picture 5">
            <a:extLst>
              <a:ext uri="{FF2B5EF4-FFF2-40B4-BE49-F238E27FC236}">
                <a16:creationId xmlns:a16="http://schemas.microsoft.com/office/drawing/2014/main" id="{9B1D2C9D-7C41-455D-ADCA-B9A64BAA9B34}"/>
              </a:ext>
            </a:extLst>
          </p:cNvPr>
          <p:cNvPicPr>
            <a:picLocks noChangeAspect="1"/>
          </p:cNvPicPr>
          <p:nvPr/>
        </p:nvPicPr>
        <p:blipFill>
          <a:blip r:embed="rId3"/>
          <a:stretch>
            <a:fillRect/>
          </a:stretch>
        </p:blipFill>
        <p:spPr>
          <a:xfrm>
            <a:off x="8467046" y="-148428"/>
            <a:ext cx="3724954" cy="1243833"/>
          </a:xfrm>
          <a:prstGeom prst="rect">
            <a:avLst/>
          </a:prstGeom>
        </p:spPr>
      </p:pic>
      <p:pic>
        <p:nvPicPr>
          <p:cNvPr id="8" name="Picture 7">
            <a:extLst>
              <a:ext uri="{FF2B5EF4-FFF2-40B4-BE49-F238E27FC236}">
                <a16:creationId xmlns:a16="http://schemas.microsoft.com/office/drawing/2014/main" id="{A8FA6B13-6C76-4AD8-81B4-40BD38A57B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7088" y="790469"/>
            <a:ext cx="4981717" cy="3420065"/>
          </a:xfrm>
          <a:prstGeom prst="rect">
            <a:avLst/>
          </a:prstGeom>
        </p:spPr>
      </p:pic>
      <p:pic>
        <p:nvPicPr>
          <p:cNvPr id="10" name="Picture 9">
            <a:extLst>
              <a:ext uri="{FF2B5EF4-FFF2-40B4-BE49-F238E27FC236}">
                <a16:creationId xmlns:a16="http://schemas.microsoft.com/office/drawing/2014/main" id="{FE6BD7DC-8984-489B-800A-76E4EF97A1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97702" y="3720465"/>
            <a:ext cx="3980083" cy="2985062"/>
          </a:xfrm>
          <a:prstGeom prst="rect">
            <a:avLst/>
          </a:prstGeom>
        </p:spPr>
      </p:pic>
      <p:pic>
        <p:nvPicPr>
          <p:cNvPr id="13" name="Picture 12">
            <a:extLst>
              <a:ext uri="{FF2B5EF4-FFF2-40B4-BE49-F238E27FC236}">
                <a16:creationId xmlns:a16="http://schemas.microsoft.com/office/drawing/2014/main" id="{62F5B9B8-32EB-414A-BC7C-27EAEE5A94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4158" y="4210085"/>
            <a:ext cx="3320018" cy="2490013"/>
          </a:xfrm>
          <a:prstGeom prst="rect">
            <a:avLst/>
          </a:prstGeom>
        </p:spPr>
      </p:pic>
      <p:pic>
        <p:nvPicPr>
          <p:cNvPr id="15" name="Picture 14">
            <a:extLst>
              <a:ext uri="{FF2B5EF4-FFF2-40B4-BE49-F238E27FC236}">
                <a16:creationId xmlns:a16="http://schemas.microsoft.com/office/drawing/2014/main" id="{F63902CE-45AF-43A0-9B57-4FC22ACBF2A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895013" y="1390520"/>
            <a:ext cx="3189546" cy="2038480"/>
          </a:xfrm>
          <a:prstGeom prst="rect">
            <a:avLst/>
          </a:prstGeom>
        </p:spPr>
      </p:pic>
    </p:spTree>
    <p:extLst>
      <p:ext uri="{BB962C8B-B14F-4D97-AF65-F5344CB8AC3E}">
        <p14:creationId xmlns:p14="http://schemas.microsoft.com/office/powerpoint/2010/main" val="277518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8428"/>
            <a:ext cx="12192000" cy="6869903"/>
          </a:xfrm>
          <a:prstGeom prst="rect">
            <a:avLst/>
          </a:prstGeom>
        </p:spPr>
      </p:pic>
      <p:sp>
        <p:nvSpPr>
          <p:cNvPr id="3" name="Title 1"/>
          <p:cNvSpPr txBox="1">
            <a:spLocks/>
          </p:cNvSpPr>
          <p:nvPr/>
        </p:nvSpPr>
        <p:spPr>
          <a:xfrm>
            <a:off x="524465" y="73853"/>
            <a:ext cx="11298940" cy="873568"/>
          </a:xfrm>
          <a:prstGeom prst="rect">
            <a:avLst/>
          </a:prstGeom>
          <a:noFill/>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alibri" panose="020F0502020204030204" pitchFamily="34" charset="0"/>
                <a:cs typeface="Calibri" panose="020F0502020204030204" pitchFamily="34" charset="0"/>
              </a:rPr>
              <a:t>Europe In-Person Meetings Lead to Improved COC Student Mobility Opportunities</a:t>
            </a:r>
          </a:p>
        </p:txBody>
      </p:sp>
      <p:sp>
        <p:nvSpPr>
          <p:cNvPr id="4" name="Date Placeholder 3"/>
          <p:cNvSpPr>
            <a:spLocks noGrp="1"/>
          </p:cNvSpPr>
          <p:nvPr>
            <p:ph type="dt" sz="half" idx="10"/>
          </p:nvPr>
        </p:nvSpPr>
        <p:spPr/>
        <p:txBody>
          <a:bodyPr/>
          <a:lstStyle/>
          <a:p>
            <a:r>
              <a:rPr lang="en-US"/>
              <a:t>9/14/2022</a:t>
            </a:r>
            <a:endParaRPr lang="en-US" dirty="0"/>
          </a:p>
        </p:txBody>
      </p:sp>
      <p:sp>
        <p:nvSpPr>
          <p:cNvPr id="7" name="Slide Number Placeholder 6"/>
          <p:cNvSpPr>
            <a:spLocks noGrp="1"/>
          </p:cNvSpPr>
          <p:nvPr>
            <p:ph type="sldNum" sz="quarter" idx="12"/>
          </p:nvPr>
        </p:nvSpPr>
        <p:spPr/>
        <p:txBody>
          <a:bodyPr/>
          <a:lstStyle/>
          <a:p>
            <a:fld id="{90D7E843-1787-4205-9F70-5CA751DF39EC}" type="slidenum">
              <a:rPr lang="en-US" smtClean="0"/>
              <a:t>33</a:t>
            </a:fld>
            <a:endParaRPr lang="en-US" dirty="0"/>
          </a:p>
        </p:txBody>
      </p:sp>
      <p:sp>
        <p:nvSpPr>
          <p:cNvPr id="11" name="TextBox 10"/>
          <p:cNvSpPr txBox="1"/>
          <p:nvPr/>
        </p:nvSpPr>
        <p:spPr>
          <a:xfrm>
            <a:off x="398683" y="1328172"/>
            <a:ext cx="6365433" cy="4985980"/>
          </a:xfrm>
          <a:prstGeom prst="rect">
            <a:avLst/>
          </a:prstGeom>
          <a:noFill/>
        </p:spPr>
        <p:txBody>
          <a:bodyPr wrap="square" rtlCol="0">
            <a:spAutoFit/>
          </a:bodyPr>
          <a:lstStyle/>
          <a:p>
            <a:pPr>
              <a:spcAft>
                <a:spcPts val="1200"/>
              </a:spcAft>
            </a:pPr>
            <a:r>
              <a:rPr lang="en-US" sz="2200" dirty="0">
                <a:solidFill>
                  <a:schemeClr val="bg1"/>
                </a:solidFill>
              </a:rPr>
              <a:t>Faculty member </a:t>
            </a:r>
            <a:r>
              <a:rPr lang="en-US" sz="2200" b="1" dirty="0">
                <a:solidFill>
                  <a:schemeClr val="bg1"/>
                </a:solidFill>
              </a:rPr>
              <a:t>Brent </a:t>
            </a:r>
            <a:r>
              <a:rPr lang="en-US" sz="2200" b="1" dirty="0" err="1">
                <a:solidFill>
                  <a:schemeClr val="bg1"/>
                </a:solidFill>
              </a:rPr>
              <a:t>Riffel</a:t>
            </a:r>
            <a:r>
              <a:rPr lang="en-US" sz="2200" b="1" dirty="0">
                <a:solidFill>
                  <a:schemeClr val="bg1"/>
                </a:solidFill>
              </a:rPr>
              <a:t> </a:t>
            </a:r>
            <a:r>
              <a:rPr lang="en-US" sz="2200" dirty="0">
                <a:solidFill>
                  <a:schemeClr val="bg1"/>
                </a:solidFill>
              </a:rPr>
              <a:t>is working with ISP to create COC student mobility opportunities. </a:t>
            </a:r>
            <a:r>
              <a:rPr lang="en-US" sz="2200" b="1" dirty="0">
                <a:solidFill>
                  <a:schemeClr val="bg1"/>
                </a:solidFill>
              </a:rPr>
              <a:t>Jia-Yi </a:t>
            </a:r>
            <a:r>
              <a:rPr lang="en-US" sz="2200" dirty="0">
                <a:solidFill>
                  <a:schemeClr val="bg1"/>
                </a:solidFill>
              </a:rPr>
              <a:t>and Brent are visiting a dozen European institutions interested in partnering with COC for scholarship-based semester abroad and degree transfer opportunities. </a:t>
            </a:r>
            <a:r>
              <a:rPr lang="en-US" sz="2200" b="1" dirty="0">
                <a:solidFill>
                  <a:schemeClr val="bg1"/>
                </a:solidFill>
              </a:rPr>
              <a:t>2+2</a:t>
            </a:r>
            <a:r>
              <a:rPr lang="en-US" sz="2200" dirty="0">
                <a:solidFill>
                  <a:schemeClr val="bg1"/>
                </a:solidFill>
              </a:rPr>
              <a:t> is now also, </a:t>
            </a:r>
            <a:r>
              <a:rPr lang="en-US" sz="2200" b="1" dirty="0">
                <a:solidFill>
                  <a:schemeClr val="bg1"/>
                </a:solidFill>
              </a:rPr>
              <a:t>2+ Europe</a:t>
            </a:r>
            <a:r>
              <a:rPr lang="en-US" sz="2200" dirty="0">
                <a:solidFill>
                  <a:schemeClr val="bg1"/>
                </a:solidFill>
              </a:rPr>
              <a:t>! </a:t>
            </a:r>
          </a:p>
          <a:p>
            <a:pPr marL="342900" indent="-342900">
              <a:buFont typeface="Wingdings" panose="05000000000000000000" pitchFamily="2" charset="2"/>
              <a:buChar char="Ø"/>
            </a:pPr>
            <a:r>
              <a:rPr lang="en-US" sz="2200" dirty="0">
                <a:solidFill>
                  <a:schemeClr val="bg1"/>
                </a:solidFill>
              </a:rPr>
              <a:t>Last week they successfully inked an agreement for a full-scholarship, </a:t>
            </a:r>
            <a:r>
              <a:rPr lang="en-US" sz="2200" dirty="0" err="1">
                <a:solidFill>
                  <a:schemeClr val="bg1"/>
                </a:solidFill>
              </a:rPr>
              <a:t>iCUE</a:t>
            </a:r>
            <a:r>
              <a:rPr lang="en-US" sz="2200" dirty="0">
                <a:solidFill>
                  <a:schemeClr val="bg1"/>
                </a:solidFill>
              </a:rPr>
              <a:t> transfer, to </a:t>
            </a:r>
            <a:r>
              <a:rPr lang="en-US" sz="2200" b="1" dirty="0">
                <a:solidFill>
                  <a:schemeClr val="bg1"/>
                </a:solidFill>
              </a:rPr>
              <a:t>Villars Academy</a:t>
            </a:r>
            <a:r>
              <a:rPr lang="en-US" sz="2200" dirty="0">
                <a:solidFill>
                  <a:schemeClr val="bg1"/>
                </a:solidFill>
              </a:rPr>
              <a:t>, a 5-star resort and school in </a:t>
            </a:r>
            <a:r>
              <a:rPr lang="en-US" sz="2200" b="1" dirty="0">
                <a:solidFill>
                  <a:schemeClr val="bg1"/>
                </a:solidFill>
              </a:rPr>
              <a:t>Switzerland</a:t>
            </a:r>
            <a:r>
              <a:rPr lang="en-US" sz="2200" dirty="0">
                <a:solidFill>
                  <a:schemeClr val="bg1"/>
                </a:solidFill>
              </a:rPr>
              <a:t>.</a:t>
            </a:r>
          </a:p>
          <a:p>
            <a:pPr marL="342900" indent="-342900">
              <a:buFont typeface="Wingdings" panose="05000000000000000000" pitchFamily="2" charset="2"/>
              <a:buChar char="Ø"/>
            </a:pPr>
            <a:r>
              <a:rPr lang="en-US" sz="2200" dirty="0">
                <a:solidFill>
                  <a:schemeClr val="bg1"/>
                </a:solidFill>
              </a:rPr>
              <a:t>It is not all indoors! Brent had 3 hours this week to see some of the sights.</a:t>
            </a:r>
          </a:p>
          <a:p>
            <a:pPr marL="342900" indent="-342900">
              <a:buFont typeface="Wingdings" panose="05000000000000000000" pitchFamily="2" charset="2"/>
              <a:buChar char="Ø"/>
            </a:pPr>
            <a:r>
              <a:rPr lang="en-US" sz="2200" dirty="0">
                <a:solidFill>
                  <a:schemeClr val="bg1"/>
                </a:solidFill>
              </a:rPr>
              <a:t>Some of the areas of focus are </a:t>
            </a:r>
            <a:r>
              <a:rPr lang="en-US" sz="2200" i="1" dirty="0">
                <a:solidFill>
                  <a:schemeClr val="bg1"/>
                </a:solidFill>
              </a:rPr>
              <a:t>Nursing</a:t>
            </a:r>
            <a:r>
              <a:rPr lang="en-US" sz="2200" dirty="0">
                <a:solidFill>
                  <a:schemeClr val="bg1"/>
                </a:solidFill>
              </a:rPr>
              <a:t>, </a:t>
            </a:r>
            <a:r>
              <a:rPr lang="en-US" sz="2200" i="1" dirty="0">
                <a:solidFill>
                  <a:schemeClr val="bg1"/>
                </a:solidFill>
              </a:rPr>
              <a:t>Culinary Arts</a:t>
            </a:r>
            <a:r>
              <a:rPr lang="en-US" sz="2200" dirty="0">
                <a:solidFill>
                  <a:schemeClr val="bg1"/>
                </a:solidFill>
              </a:rPr>
              <a:t>, </a:t>
            </a:r>
            <a:r>
              <a:rPr lang="en-US" sz="2200" i="1" dirty="0">
                <a:solidFill>
                  <a:schemeClr val="bg1"/>
                </a:solidFill>
              </a:rPr>
              <a:t>Animation</a:t>
            </a:r>
            <a:r>
              <a:rPr lang="en-US" sz="2200" dirty="0">
                <a:solidFill>
                  <a:schemeClr val="bg1"/>
                </a:solidFill>
              </a:rPr>
              <a:t>, </a:t>
            </a:r>
            <a:r>
              <a:rPr lang="en-US" sz="2200" i="1" dirty="0">
                <a:solidFill>
                  <a:schemeClr val="bg1"/>
                </a:solidFill>
              </a:rPr>
              <a:t>Psychology</a:t>
            </a:r>
            <a:r>
              <a:rPr lang="en-US" sz="2200" dirty="0">
                <a:solidFill>
                  <a:schemeClr val="bg1"/>
                </a:solidFill>
              </a:rPr>
              <a:t>, and </a:t>
            </a:r>
            <a:r>
              <a:rPr lang="en-US" sz="2200" i="1" dirty="0">
                <a:solidFill>
                  <a:schemeClr val="bg1"/>
                </a:solidFill>
              </a:rPr>
              <a:t>Business.</a:t>
            </a:r>
          </a:p>
        </p:txBody>
      </p:sp>
      <p:pic>
        <p:nvPicPr>
          <p:cNvPr id="6" name="Picture 5">
            <a:extLst>
              <a:ext uri="{FF2B5EF4-FFF2-40B4-BE49-F238E27FC236}">
                <a16:creationId xmlns:a16="http://schemas.microsoft.com/office/drawing/2014/main" id="{67E93100-BE09-41D4-BCE4-06B516A65C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8019" y="632923"/>
            <a:ext cx="2778642" cy="2083243"/>
          </a:xfrm>
          <a:prstGeom prst="rect">
            <a:avLst/>
          </a:prstGeom>
        </p:spPr>
      </p:pic>
      <p:pic>
        <p:nvPicPr>
          <p:cNvPr id="8" name="Picture 7">
            <a:extLst>
              <a:ext uri="{FF2B5EF4-FFF2-40B4-BE49-F238E27FC236}">
                <a16:creationId xmlns:a16="http://schemas.microsoft.com/office/drawing/2014/main" id="{2352E7D5-9D6E-410D-8EC7-4A2B2C9FA6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7104" y="2460484"/>
            <a:ext cx="2777657" cy="2083243"/>
          </a:xfrm>
          <a:prstGeom prst="rect">
            <a:avLst/>
          </a:prstGeom>
        </p:spPr>
      </p:pic>
      <p:pic>
        <p:nvPicPr>
          <p:cNvPr id="10" name="Picture 9">
            <a:extLst>
              <a:ext uri="{FF2B5EF4-FFF2-40B4-BE49-F238E27FC236}">
                <a16:creationId xmlns:a16="http://schemas.microsoft.com/office/drawing/2014/main" id="{FE1BE6D1-62B2-44C6-B784-AE494C9A15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27042" y="4327239"/>
            <a:ext cx="3184451" cy="2394235"/>
          </a:xfrm>
          <a:prstGeom prst="rect">
            <a:avLst/>
          </a:prstGeom>
        </p:spPr>
      </p:pic>
    </p:spTree>
    <p:extLst>
      <p:ext uri="{BB962C8B-B14F-4D97-AF65-F5344CB8AC3E}">
        <p14:creationId xmlns:p14="http://schemas.microsoft.com/office/powerpoint/2010/main" val="197426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952"/>
            <a:ext cx="12192000" cy="6858000"/>
          </a:xfrm>
          <a:prstGeom prst="rect">
            <a:avLst/>
          </a:prstGeom>
        </p:spPr>
      </p:pic>
      <p:sp>
        <p:nvSpPr>
          <p:cNvPr id="4" name="Date Placeholder 3"/>
          <p:cNvSpPr>
            <a:spLocks noGrp="1"/>
          </p:cNvSpPr>
          <p:nvPr>
            <p:ph type="dt" sz="half" idx="10"/>
          </p:nvPr>
        </p:nvSpPr>
        <p:spPr/>
        <p:txBody>
          <a:bodyPr/>
          <a:lstStyle/>
          <a:p>
            <a:r>
              <a:rPr lang="en-US"/>
              <a:t>9/27/2022</a:t>
            </a:r>
            <a:endParaRPr lang="en-US" dirty="0"/>
          </a:p>
        </p:txBody>
      </p:sp>
      <p:sp>
        <p:nvSpPr>
          <p:cNvPr id="7" name="Slide Number Placeholder 6"/>
          <p:cNvSpPr>
            <a:spLocks noGrp="1"/>
          </p:cNvSpPr>
          <p:nvPr>
            <p:ph type="sldNum" sz="quarter" idx="12"/>
          </p:nvPr>
        </p:nvSpPr>
        <p:spPr/>
        <p:txBody>
          <a:bodyPr/>
          <a:lstStyle/>
          <a:p>
            <a:fld id="{90D7E843-1787-4205-9F70-5CA751DF39EC}" type="slidenum">
              <a:rPr lang="en-US" smtClean="0"/>
              <a:t>34</a:t>
            </a:fld>
            <a:endParaRPr lang="en-US" dirty="0"/>
          </a:p>
        </p:txBody>
      </p:sp>
      <p:pic>
        <p:nvPicPr>
          <p:cNvPr id="8" name="Picture 7"/>
          <p:cNvPicPr>
            <a:picLocks noChangeAspect="1"/>
          </p:cNvPicPr>
          <p:nvPr/>
        </p:nvPicPr>
        <p:blipFill>
          <a:blip r:embed="rId3"/>
          <a:stretch>
            <a:fillRect/>
          </a:stretch>
        </p:blipFill>
        <p:spPr>
          <a:xfrm>
            <a:off x="6179500" y="1560128"/>
            <a:ext cx="5174300" cy="1792671"/>
          </a:xfrm>
          <a:prstGeom prst="rect">
            <a:avLst/>
          </a:prstGeom>
        </p:spPr>
      </p:pic>
    </p:spTree>
    <p:extLst>
      <p:ext uri="{BB962C8B-B14F-4D97-AF65-F5344CB8AC3E}">
        <p14:creationId xmlns:p14="http://schemas.microsoft.com/office/powerpoint/2010/main" val="3331386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215"/>
            <a:ext cx="12192000" cy="6869903"/>
          </a:xfrm>
          <a:prstGeom prst="rect">
            <a:avLst/>
          </a:prstGeom>
        </p:spPr>
      </p:pic>
      <p:sp>
        <p:nvSpPr>
          <p:cNvPr id="3" name="Title 1"/>
          <p:cNvSpPr txBox="1">
            <a:spLocks/>
          </p:cNvSpPr>
          <p:nvPr/>
        </p:nvSpPr>
        <p:spPr>
          <a:xfrm>
            <a:off x="386254" y="232489"/>
            <a:ext cx="12068503"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2022/23 PAC Season on Sale Now</a:t>
            </a:r>
          </a:p>
        </p:txBody>
      </p:sp>
      <p:sp>
        <p:nvSpPr>
          <p:cNvPr id="7" name="Slide Number Placeholder 6"/>
          <p:cNvSpPr>
            <a:spLocks noGrp="1"/>
          </p:cNvSpPr>
          <p:nvPr>
            <p:ph type="sldNum" sz="quarter" idx="12"/>
          </p:nvPr>
        </p:nvSpPr>
        <p:spPr/>
        <p:txBody>
          <a:bodyPr/>
          <a:lstStyle/>
          <a:p>
            <a:fld id="{90D7E843-1787-4205-9F70-5CA751DF39EC}" type="slidenum">
              <a:rPr lang="en-US" smtClean="0"/>
              <a:t>35</a:t>
            </a:fld>
            <a:endParaRPr lang="en-US" dirty="0"/>
          </a:p>
        </p:txBody>
      </p:sp>
      <p:sp>
        <p:nvSpPr>
          <p:cNvPr id="9" name="TextBox 8"/>
          <p:cNvSpPr txBox="1"/>
          <p:nvPr/>
        </p:nvSpPr>
        <p:spPr>
          <a:xfrm>
            <a:off x="386254" y="1155721"/>
            <a:ext cx="5259634" cy="4832092"/>
          </a:xfrm>
          <a:prstGeom prst="rect">
            <a:avLst/>
          </a:prstGeom>
          <a:noFill/>
        </p:spPr>
        <p:txBody>
          <a:bodyPr wrap="square" rtlCol="0">
            <a:spAutoFit/>
          </a:bodyPr>
          <a:lstStyle/>
          <a:p>
            <a:r>
              <a:rPr lang="en-US" sz="2200" dirty="0">
                <a:solidFill>
                  <a:schemeClr val="bg1"/>
                </a:solidFill>
              </a:rPr>
              <a:t>Grab your tickets for the </a:t>
            </a:r>
            <a:r>
              <a:rPr lang="en-US" sz="2200" b="1" dirty="0">
                <a:solidFill>
                  <a:schemeClr val="bg1"/>
                </a:solidFill>
              </a:rPr>
              <a:t>Performing Arts Center's 2022/23 Season.</a:t>
            </a:r>
            <a:r>
              <a:rPr lang="en-US" sz="2200" dirty="0">
                <a:solidFill>
                  <a:schemeClr val="bg1"/>
                </a:solidFill>
              </a:rPr>
              <a:t> The season officially kicked off with a </a:t>
            </a:r>
            <a:r>
              <a:rPr lang="en-US" sz="2200" b="1" i="1" dirty="0">
                <a:solidFill>
                  <a:schemeClr val="bg1"/>
                </a:solidFill>
              </a:rPr>
              <a:t>sold out </a:t>
            </a:r>
            <a:r>
              <a:rPr lang="en-US" sz="2200" dirty="0">
                <a:solidFill>
                  <a:schemeClr val="bg1"/>
                </a:solidFill>
              </a:rPr>
              <a:t>performance of "</a:t>
            </a:r>
            <a:r>
              <a:rPr lang="en-US" sz="2200" b="1" dirty="0">
                <a:solidFill>
                  <a:schemeClr val="bg1"/>
                </a:solidFill>
              </a:rPr>
              <a:t>Weird Al" Yankovic </a:t>
            </a:r>
            <a:r>
              <a:rPr lang="en-US" sz="2200" dirty="0">
                <a:solidFill>
                  <a:schemeClr val="bg1"/>
                </a:solidFill>
              </a:rPr>
              <a:t>on September 17</a:t>
            </a:r>
            <a:r>
              <a:rPr lang="en-US" sz="2200" baseline="30000" dirty="0">
                <a:solidFill>
                  <a:schemeClr val="bg1"/>
                </a:solidFill>
              </a:rPr>
              <a:t>th</a:t>
            </a:r>
            <a:r>
              <a:rPr lang="en-US" sz="2200" b="1" dirty="0">
                <a:solidFill>
                  <a:schemeClr val="bg1"/>
                </a:solidFill>
              </a:rPr>
              <a:t>. </a:t>
            </a:r>
          </a:p>
          <a:p>
            <a:pPr marL="342900" indent="-342900">
              <a:buFont typeface="Wingdings" panose="05000000000000000000" pitchFamily="2" charset="2"/>
              <a:buChar char="Ø"/>
            </a:pPr>
            <a:r>
              <a:rPr lang="en-US" sz="2200" dirty="0">
                <a:solidFill>
                  <a:schemeClr val="bg1"/>
                </a:solidFill>
              </a:rPr>
              <a:t>This Saturday, </a:t>
            </a:r>
            <a:r>
              <a:rPr lang="en-US" sz="2200" b="1" dirty="0">
                <a:solidFill>
                  <a:schemeClr val="bg1"/>
                </a:solidFill>
              </a:rPr>
              <a:t>October 1</a:t>
            </a:r>
            <a:r>
              <a:rPr lang="en-US" sz="2200" b="1" baseline="30000" dirty="0">
                <a:solidFill>
                  <a:schemeClr val="bg1"/>
                </a:solidFill>
              </a:rPr>
              <a:t>st</a:t>
            </a:r>
            <a:r>
              <a:rPr lang="en-US" sz="2200" b="1" dirty="0">
                <a:solidFill>
                  <a:schemeClr val="bg1"/>
                </a:solidFill>
              </a:rPr>
              <a:t> </a:t>
            </a:r>
            <a:r>
              <a:rPr lang="en-US" sz="2200" dirty="0">
                <a:solidFill>
                  <a:schemeClr val="bg1"/>
                </a:solidFill>
              </a:rPr>
              <a:t>will feature a performance by </a:t>
            </a:r>
            <a:r>
              <a:rPr lang="en-US" sz="2200" i="1" dirty="0">
                <a:solidFill>
                  <a:schemeClr val="bg1"/>
                </a:solidFill>
              </a:rPr>
              <a:t>The Doo Wop Project</a:t>
            </a:r>
            <a:r>
              <a:rPr lang="en-US" sz="2200" dirty="0">
                <a:solidFill>
                  <a:schemeClr val="bg1"/>
                </a:solidFill>
              </a:rPr>
              <a:t>, and </a:t>
            </a:r>
            <a:r>
              <a:rPr lang="en-US" sz="2200" i="1" dirty="0">
                <a:solidFill>
                  <a:schemeClr val="bg1"/>
                </a:solidFill>
              </a:rPr>
              <a:t>Revisiting Creedence on </a:t>
            </a:r>
            <a:r>
              <a:rPr lang="en-US" sz="2200" b="1" dirty="0">
                <a:solidFill>
                  <a:schemeClr val="bg1"/>
                </a:solidFill>
              </a:rPr>
              <a:t>Nov. 4</a:t>
            </a:r>
            <a:r>
              <a:rPr lang="en-US" sz="2200" b="1" baseline="30000" dirty="0">
                <a:solidFill>
                  <a:schemeClr val="bg1"/>
                </a:solidFill>
              </a:rPr>
              <a:t>th</a:t>
            </a:r>
            <a:r>
              <a:rPr lang="en-US" sz="2200" dirty="0">
                <a:solidFill>
                  <a:schemeClr val="bg1"/>
                </a:solidFill>
              </a:rPr>
              <a:t>, </a:t>
            </a:r>
            <a:r>
              <a:rPr lang="en-US" sz="2200" b="1" i="1" dirty="0">
                <a:solidFill>
                  <a:schemeClr val="bg1"/>
                </a:solidFill>
              </a:rPr>
              <a:t>Richard Marx  </a:t>
            </a:r>
            <a:r>
              <a:rPr lang="en-US" sz="2200" dirty="0">
                <a:solidFill>
                  <a:schemeClr val="bg1"/>
                </a:solidFill>
              </a:rPr>
              <a:t>on</a:t>
            </a:r>
            <a:r>
              <a:rPr lang="en-US" sz="2200" b="1" i="1" dirty="0">
                <a:solidFill>
                  <a:schemeClr val="bg1"/>
                </a:solidFill>
              </a:rPr>
              <a:t> </a:t>
            </a:r>
            <a:r>
              <a:rPr lang="en-US" sz="2200" b="1" dirty="0">
                <a:solidFill>
                  <a:schemeClr val="bg1"/>
                </a:solidFill>
              </a:rPr>
              <a:t>Jan. 13</a:t>
            </a:r>
            <a:r>
              <a:rPr lang="en-US" sz="2200" b="1" baseline="30000" dirty="0">
                <a:solidFill>
                  <a:schemeClr val="bg1"/>
                </a:solidFill>
              </a:rPr>
              <a:t>th</a:t>
            </a:r>
            <a:r>
              <a:rPr lang="en-US" sz="2200" dirty="0">
                <a:solidFill>
                  <a:schemeClr val="bg1"/>
                </a:solidFill>
              </a:rPr>
              <a:t>, </a:t>
            </a:r>
            <a:r>
              <a:rPr lang="en-US" sz="2200" i="1" dirty="0">
                <a:solidFill>
                  <a:schemeClr val="bg1"/>
                </a:solidFill>
              </a:rPr>
              <a:t>Naturally 7</a:t>
            </a:r>
            <a:r>
              <a:rPr lang="en-US" sz="2200" dirty="0">
                <a:solidFill>
                  <a:schemeClr val="bg1"/>
                </a:solidFill>
              </a:rPr>
              <a:t> on </a:t>
            </a:r>
            <a:r>
              <a:rPr lang="en-US" sz="2200" b="1" dirty="0">
                <a:solidFill>
                  <a:schemeClr val="bg1"/>
                </a:solidFill>
              </a:rPr>
              <a:t>Feb. 10</a:t>
            </a:r>
            <a:r>
              <a:rPr lang="en-US" sz="2200" b="1" baseline="30000" dirty="0">
                <a:solidFill>
                  <a:schemeClr val="bg1"/>
                </a:solidFill>
              </a:rPr>
              <a:t>th</a:t>
            </a:r>
            <a:r>
              <a:rPr lang="en-US" sz="2200" dirty="0">
                <a:solidFill>
                  <a:schemeClr val="bg1"/>
                </a:solidFill>
              </a:rPr>
              <a:t>, </a:t>
            </a:r>
            <a:r>
              <a:rPr lang="en-US" sz="2200" i="1" dirty="0">
                <a:solidFill>
                  <a:schemeClr val="bg1"/>
                </a:solidFill>
              </a:rPr>
              <a:t>Jon </a:t>
            </a:r>
            <a:r>
              <a:rPr lang="en-US" sz="2200" i="1" dirty="0" err="1">
                <a:solidFill>
                  <a:schemeClr val="bg1"/>
                </a:solidFill>
              </a:rPr>
              <a:t>Secada</a:t>
            </a:r>
            <a:r>
              <a:rPr lang="en-US" sz="2200" i="1" dirty="0">
                <a:solidFill>
                  <a:schemeClr val="bg1"/>
                </a:solidFill>
              </a:rPr>
              <a:t> </a:t>
            </a:r>
            <a:r>
              <a:rPr lang="en-US" sz="2200" dirty="0">
                <a:solidFill>
                  <a:schemeClr val="bg1"/>
                </a:solidFill>
              </a:rPr>
              <a:t>on </a:t>
            </a:r>
            <a:r>
              <a:rPr lang="en-US" sz="2200" b="1" dirty="0">
                <a:solidFill>
                  <a:schemeClr val="bg1"/>
                </a:solidFill>
              </a:rPr>
              <a:t>April 1</a:t>
            </a:r>
            <a:r>
              <a:rPr lang="en-US" sz="2200" b="1" baseline="30000" dirty="0">
                <a:solidFill>
                  <a:schemeClr val="bg1"/>
                </a:solidFill>
              </a:rPr>
              <a:t>st</a:t>
            </a:r>
            <a:r>
              <a:rPr lang="en-US" sz="2200" dirty="0">
                <a:solidFill>
                  <a:schemeClr val="bg1"/>
                </a:solidFill>
              </a:rPr>
              <a:t>, </a:t>
            </a:r>
            <a:r>
              <a:rPr lang="en-US" sz="2200" i="1" dirty="0" err="1">
                <a:solidFill>
                  <a:schemeClr val="bg1"/>
                </a:solidFill>
              </a:rPr>
              <a:t>Perondi’s</a:t>
            </a:r>
            <a:r>
              <a:rPr lang="en-US" sz="2200" i="1" dirty="0">
                <a:solidFill>
                  <a:schemeClr val="bg1"/>
                </a:solidFill>
              </a:rPr>
              <a:t> Stunt Dog Experience</a:t>
            </a:r>
            <a:r>
              <a:rPr lang="en-US" sz="2200" dirty="0">
                <a:solidFill>
                  <a:schemeClr val="bg1"/>
                </a:solidFill>
              </a:rPr>
              <a:t> on May 21</a:t>
            </a:r>
            <a:r>
              <a:rPr lang="en-US" sz="2200" baseline="30000" dirty="0">
                <a:solidFill>
                  <a:schemeClr val="bg1"/>
                </a:solidFill>
              </a:rPr>
              <a:t>st</a:t>
            </a:r>
            <a:r>
              <a:rPr lang="en-US" sz="2200" dirty="0">
                <a:solidFill>
                  <a:schemeClr val="bg1"/>
                </a:solidFill>
              </a:rPr>
              <a:t>, and </a:t>
            </a:r>
            <a:r>
              <a:rPr lang="en-US" sz="2200" i="1" dirty="0">
                <a:solidFill>
                  <a:schemeClr val="bg1"/>
                </a:solidFill>
              </a:rPr>
              <a:t>Lisa Loeb </a:t>
            </a:r>
            <a:r>
              <a:rPr lang="en-US" sz="2200" dirty="0">
                <a:solidFill>
                  <a:schemeClr val="bg1"/>
                </a:solidFill>
              </a:rPr>
              <a:t>on June 3</a:t>
            </a:r>
            <a:r>
              <a:rPr lang="en-US" sz="2200" baseline="30000" dirty="0">
                <a:solidFill>
                  <a:schemeClr val="bg1"/>
                </a:solidFill>
              </a:rPr>
              <a:t>rd</a:t>
            </a:r>
            <a:r>
              <a:rPr lang="en-US" sz="2200" dirty="0">
                <a:solidFill>
                  <a:schemeClr val="bg1"/>
                </a:solidFill>
              </a:rPr>
              <a:t>.</a:t>
            </a:r>
          </a:p>
          <a:p>
            <a:pPr marL="342900" indent="-342900">
              <a:buFont typeface="Wingdings" panose="05000000000000000000" pitchFamily="2" charset="2"/>
              <a:buChar char="Ø"/>
            </a:pPr>
            <a:r>
              <a:rPr lang="en-US" sz="2200" dirty="0">
                <a:solidFill>
                  <a:schemeClr val="bg1"/>
                </a:solidFill>
              </a:rPr>
              <a:t>For a complete listing go to: </a:t>
            </a:r>
            <a:r>
              <a:rPr lang="en-US" sz="2200" b="1" dirty="0">
                <a:solidFill>
                  <a:schemeClr val="bg1"/>
                </a:solidFill>
              </a:rPr>
              <a:t>https://pac.canyons.edu/shows/.</a:t>
            </a:r>
          </a:p>
        </p:txBody>
      </p:sp>
      <p:sp>
        <p:nvSpPr>
          <p:cNvPr id="4" name="Date Placeholder 3">
            <a:extLst>
              <a:ext uri="{FF2B5EF4-FFF2-40B4-BE49-F238E27FC236}">
                <a16:creationId xmlns:a16="http://schemas.microsoft.com/office/drawing/2014/main" id="{0606F2AD-0FB6-4207-831D-DC0B27F4455F}"/>
              </a:ext>
            </a:extLst>
          </p:cNvPr>
          <p:cNvSpPr>
            <a:spLocks noGrp="1"/>
          </p:cNvSpPr>
          <p:nvPr>
            <p:ph type="dt" sz="half" idx="10"/>
          </p:nvPr>
        </p:nvSpPr>
        <p:spPr/>
        <p:txBody>
          <a:bodyPr/>
          <a:lstStyle/>
          <a:p>
            <a:r>
              <a:rPr lang="en-US"/>
              <a:t>9/27/2022</a:t>
            </a:r>
            <a:endParaRPr lang="en-US" dirty="0"/>
          </a:p>
        </p:txBody>
      </p:sp>
      <p:pic>
        <p:nvPicPr>
          <p:cNvPr id="6" name="Picture 5">
            <a:extLst>
              <a:ext uri="{FF2B5EF4-FFF2-40B4-BE49-F238E27FC236}">
                <a16:creationId xmlns:a16="http://schemas.microsoft.com/office/drawing/2014/main" id="{7428BA00-171E-4428-84F0-7FF715878169}"/>
              </a:ext>
            </a:extLst>
          </p:cNvPr>
          <p:cNvPicPr>
            <a:picLocks noChangeAspect="1"/>
          </p:cNvPicPr>
          <p:nvPr/>
        </p:nvPicPr>
        <p:blipFill>
          <a:blip r:embed="rId3"/>
          <a:stretch>
            <a:fillRect/>
          </a:stretch>
        </p:blipFill>
        <p:spPr>
          <a:xfrm>
            <a:off x="6453630" y="1173284"/>
            <a:ext cx="5486876" cy="4511431"/>
          </a:xfrm>
          <a:prstGeom prst="rect">
            <a:avLst/>
          </a:prstGeom>
        </p:spPr>
      </p:pic>
    </p:spTree>
    <p:extLst>
      <p:ext uri="{BB962C8B-B14F-4D97-AF65-F5344CB8AC3E}">
        <p14:creationId xmlns:p14="http://schemas.microsoft.com/office/powerpoint/2010/main" val="32851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215"/>
            <a:ext cx="12192000" cy="6869903"/>
          </a:xfrm>
          <a:prstGeom prst="rect">
            <a:avLst/>
          </a:prstGeom>
        </p:spPr>
      </p:pic>
      <p:sp>
        <p:nvSpPr>
          <p:cNvPr id="3" name="Title 1"/>
          <p:cNvSpPr txBox="1">
            <a:spLocks/>
          </p:cNvSpPr>
          <p:nvPr/>
        </p:nvSpPr>
        <p:spPr>
          <a:xfrm>
            <a:off x="386254" y="232489"/>
            <a:ext cx="12068503"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alibri" panose="020F0502020204030204" pitchFamily="34" charset="0"/>
                <a:cs typeface="Calibri" panose="020F0502020204030204" pitchFamily="34" charset="0"/>
              </a:rPr>
              <a:t>Save the Date: EMT Celebration</a:t>
            </a:r>
          </a:p>
        </p:txBody>
      </p:sp>
      <p:sp>
        <p:nvSpPr>
          <p:cNvPr id="7" name="Slide Number Placeholder 6"/>
          <p:cNvSpPr>
            <a:spLocks noGrp="1"/>
          </p:cNvSpPr>
          <p:nvPr>
            <p:ph type="sldNum" sz="quarter" idx="12"/>
          </p:nvPr>
        </p:nvSpPr>
        <p:spPr/>
        <p:txBody>
          <a:bodyPr/>
          <a:lstStyle/>
          <a:p>
            <a:fld id="{90D7E843-1787-4205-9F70-5CA751DF39EC}" type="slidenum">
              <a:rPr lang="en-US" smtClean="0"/>
              <a:t>36</a:t>
            </a:fld>
            <a:endParaRPr lang="en-US" dirty="0"/>
          </a:p>
        </p:txBody>
      </p:sp>
      <p:sp>
        <p:nvSpPr>
          <p:cNvPr id="4" name="Date Placeholder 3">
            <a:extLst>
              <a:ext uri="{FF2B5EF4-FFF2-40B4-BE49-F238E27FC236}">
                <a16:creationId xmlns:a16="http://schemas.microsoft.com/office/drawing/2014/main" id="{0606F2AD-0FB6-4207-831D-DC0B27F4455F}"/>
              </a:ext>
            </a:extLst>
          </p:cNvPr>
          <p:cNvSpPr>
            <a:spLocks noGrp="1"/>
          </p:cNvSpPr>
          <p:nvPr>
            <p:ph type="dt" sz="half" idx="10"/>
          </p:nvPr>
        </p:nvSpPr>
        <p:spPr/>
        <p:txBody>
          <a:bodyPr/>
          <a:lstStyle/>
          <a:p>
            <a:r>
              <a:rPr lang="en-US"/>
              <a:t>9/14/2022</a:t>
            </a:r>
            <a:endParaRPr lang="en-US" dirty="0"/>
          </a:p>
        </p:txBody>
      </p:sp>
      <p:sp>
        <p:nvSpPr>
          <p:cNvPr id="10" name="TextBox 9">
            <a:extLst>
              <a:ext uri="{FF2B5EF4-FFF2-40B4-BE49-F238E27FC236}">
                <a16:creationId xmlns:a16="http://schemas.microsoft.com/office/drawing/2014/main" id="{8629414F-43F4-433A-B88D-050F89452801}"/>
              </a:ext>
            </a:extLst>
          </p:cNvPr>
          <p:cNvSpPr txBox="1"/>
          <p:nvPr/>
        </p:nvSpPr>
        <p:spPr>
          <a:xfrm>
            <a:off x="1914578" y="3971082"/>
            <a:ext cx="9234705" cy="2385268"/>
          </a:xfrm>
          <a:prstGeom prst="rect">
            <a:avLst/>
          </a:prstGeom>
          <a:noFill/>
        </p:spPr>
        <p:txBody>
          <a:bodyPr wrap="square" rtlCol="0">
            <a:spAutoFit/>
          </a:bodyPr>
          <a:lstStyle/>
          <a:p>
            <a:r>
              <a:rPr lang="en-US" sz="2200" dirty="0">
                <a:solidFill>
                  <a:schemeClr val="bg1"/>
                </a:solidFill>
              </a:rPr>
              <a:t>Mark your calendar for </a:t>
            </a:r>
            <a:r>
              <a:rPr lang="en-US" sz="2200" b="1" dirty="0">
                <a:solidFill>
                  <a:schemeClr val="bg1"/>
                </a:solidFill>
              </a:rPr>
              <a:t>Thursday, Sept. 29</a:t>
            </a:r>
            <a:r>
              <a:rPr lang="en-US" sz="2200" b="1" baseline="30000" dirty="0">
                <a:solidFill>
                  <a:schemeClr val="bg1"/>
                </a:solidFill>
              </a:rPr>
              <a:t>th</a:t>
            </a:r>
            <a:r>
              <a:rPr lang="en-US" sz="2200" b="1" dirty="0">
                <a:solidFill>
                  <a:schemeClr val="bg1"/>
                </a:solidFill>
              </a:rPr>
              <a:t> </a:t>
            </a:r>
            <a:r>
              <a:rPr lang="en-US" sz="2200" dirty="0">
                <a:solidFill>
                  <a:schemeClr val="bg1"/>
                </a:solidFill>
              </a:rPr>
              <a:t>to celebrate the </a:t>
            </a:r>
            <a:r>
              <a:rPr lang="en-US" sz="2200" b="1" i="1" dirty="0">
                <a:solidFill>
                  <a:schemeClr val="bg1"/>
                </a:solidFill>
              </a:rPr>
              <a:t>Emergency Medical Technician Program’s</a:t>
            </a:r>
            <a:r>
              <a:rPr lang="en-US" sz="2200" dirty="0">
                <a:solidFill>
                  <a:schemeClr val="bg1"/>
                </a:solidFill>
              </a:rPr>
              <a:t> </a:t>
            </a:r>
            <a:r>
              <a:rPr lang="en-US" sz="2200" b="1" dirty="0">
                <a:solidFill>
                  <a:schemeClr val="bg1"/>
                </a:solidFill>
              </a:rPr>
              <a:t>50</a:t>
            </a:r>
            <a:r>
              <a:rPr lang="en-US" sz="2200" b="1" baseline="30000" dirty="0">
                <a:solidFill>
                  <a:schemeClr val="bg1"/>
                </a:solidFill>
              </a:rPr>
              <a:t>th</a:t>
            </a:r>
            <a:r>
              <a:rPr lang="en-US" sz="2200" b="1" dirty="0">
                <a:solidFill>
                  <a:schemeClr val="bg1"/>
                </a:solidFill>
              </a:rPr>
              <a:t> Anniversary</a:t>
            </a:r>
            <a:r>
              <a:rPr lang="en-US" sz="2200" dirty="0">
                <a:solidFill>
                  <a:schemeClr val="bg1"/>
                </a:solidFill>
              </a:rPr>
              <a:t>. </a:t>
            </a:r>
          </a:p>
          <a:p>
            <a:pPr marL="342900" indent="-342900">
              <a:buFont typeface="Wingdings" panose="05000000000000000000" pitchFamily="2" charset="2"/>
              <a:buChar char="Ø"/>
            </a:pPr>
            <a:r>
              <a:rPr lang="en-US" sz="2100" dirty="0">
                <a:solidFill>
                  <a:schemeClr val="bg1"/>
                </a:solidFill>
              </a:rPr>
              <a:t>The Celebration is planned </a:t>
            </a:r>
            <a:r>
              <a:rPr lang="en-US" sz="2100" b="1" dirty="0">
                <a:solidFill>
                  <a:schemeClr val="bg1"/>
                </a:solidFill>
              </a:rPr>
              <a:t>9am to 10:30am </a:t>
            </a:r>
            <a:r>
              <a:rPr lang="en-US" sz="2100" dirty="0">
                <a:solidFill>
                  <a:schemeClr val="bg1"/>
                </a:solidFill>
              </a:rPr>
              <a:t>at the </a:t>
            </a:r>
            <a:r>
              <a:rPr lang="en-US" sz="2100" b="1" dirty="0">
                <a:solidFill>
                  <a:schemeClr val="bg1"/>
                </a:solidFill>
              </a:rPr>
              <a:t>outdoor plaza </a:t>
            </a:r>
            <a:r>
              <a:rPr lang="en-US" sz="2100" dirty="0">
                <a:solidFill>
                  <a:schemeClr val="bg1"/>
                </a:solidFill>
              </a:rPr>
              <a:t>near the College of the Canyon’s Institute for Culinary Education.</a:t>
            </a:r>
          </a:p>
          <a:p>
            <a:pPr marL="342900" indent="-342900">
              <a:buFont typeface="Wingdings" panose="05000000000000000000" pitchFamily="2" charset="2"/>
              <a:buChar char="Ø"/>
            </a:pPr>
            <a:r>
              <a:rPr lang="en-US" sz="2100" dirty="0">
                <a:solidFill>
                  <a:schemeClr val="bg1"/>
                </a:solidFill>
              </a:rPr>
              <a:t>The event will feature breakfast catered by the College of the Canyons </a:t>
            </a:r>
            <a:r>
              <a:rPr lang="en-US" sz="2100" b="1" dirty="0">
                <a:solidFill>
                  <a:schemeClr val="bg1"/>
                </a:solidFill>
              </a:rPr>
              <a:t>Institute for Culinary Education</a:t>
            </a:r>
            <a:r>
              <a:rPr lang="en-US" sz="2100" dirty="0">
                <a:solidFill>
                  <a:schemeClr val="bg1"/>
                </a:solidFill>
              </a:rPr>
              <a:t>, teaching demonstrations, and information about career paths into hospital emergency rooms, ambulance training, and other careers.</a:t>
            </a:r>
          </a:p>
        </p:txBody>
      </p:sp>
      <p:pic>
        <p:nvPicPr>
          <p:cNvPr id="11" name="Picture 10">
            <a:extLst>
              <a:ext uri="{FF2B5EF4-FFF2-40B4-BE49-F238E27FC236}">
                <a16:creationId xmlns:a16="http://schemas.microsoft.com/office/drawing/2014/main" id="{8319395B-D7BD-471D-9E21-93C530EA15F7}"/>
              </a:ext>
            </a:extLst>
          </p:cNvPr>
          <p:cNvPicPr>
            <a:picLocks noChangeAspect="1"/>
          </p:cNvPicPr>
          <p:nvPr/>
        </p:nvPicPr>
        <p:blipFill>
          <a:blip r:embed="rId3"/>
          <a:stretch>
            <a:fillRect/>
          </a:stretch>
        </p:blipFill>
        <p:spPr>
          <a:xfrm>
            <a:off x="4453263" y="795137"/>
            <a:ext cx="4157337" cy="2951782"/>
          </a:xfrm>
          <a:prstGeom prst="rect">
            <a:avLst/>
          </a:prstGeom>
        </p:spPr>
      </p:pic>
    </p:spTree>
    <p:extLst>
      <p:ext uri="{BB962C8B-B14F-4D97-AF65-F5344CB8AC3E}">
        <p14:creationId xmlns:p14="http://schemas.microsoft.com/office/powerpoint/2010/main" val="1367743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947338"/>
          </a:xfrm>
          <a:prstGeom prst="rect">
            <a:avLst/>
          </a:prstGeom>
        </p:spPr>
      </p:pic>
      <p:sp>
        <p:nvSpPr>
          <p:cNvPr id="6" name="Title 1"/>
          <p:cNvSpPr txBox="1">
            <a:spLocks/>
          </p:cNvSpPr>
          <p:nvPr/>
        </p:nvSpPr>
        <p:spPr>
          <a:xfrm>
            <a:off x="0" y="4501433"/>
            <a:ext cx="7081285" cy="235656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000" b="1" dirty="0">
                <a:ln w="9525">
                  <a:solidFill>
                    <a:schemeClr val="bg1"/>
                  </a:solidFill>
                  <a:prstDash val="solid"/>
                </a:ln>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Enjoy the Fall Semester</a:t>
            </a:r>
            <a:r>
              <a:rPr lang="en-US" sz="8000" b="1" dirty="0">
                <a:ln w="9525">
                  <a:solidFill>
                    <a:schemeClr val="bg1"/>
                  </a:solidFill>
                  <a:prstDash val="solid"/>
                </a:ln>
                <a:solidFill>
                  <a:schemeClr val="accent2">
                    <a:lumMod val="75000"/>
                  </a:schemeClr>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a:t>
            </a:r>
          </a:p>
        </p:txBody>
      </p:sp>
      <p:sp>
        <p:nvSpPr>
          <p:cNvPr id="3" name="Date Placeholder 2"/>
          <p:cNvSpPr>
            <a:spLocks noGrp="1"/>
          </p:cNvSpPr>
          <p:nvPr>
            <p:ph type="dt" sz="half" idx="10"/>
          </p:nvPr>
        </p:nvSpPr>
        <p:spPr/>
        <p:txBody>
          <a:bodyPr/>
          <a:lstStyle/>
          <a:p>
            <a:r>
              <a:rPr lang="en-US"/>
              <a:t>9/27/2022</a:t>
            </a:r>
            <a:endParaRPr lang="en-US" dirty="0"/>
          </a:p>
        </p:txBody>
      </p:sp>
      <p:sp>
        <p:nvSpPr>
          <p:cNvPr id="5" name="Slide Number Placeholder 4"/>
          <p:cNvSpPr>
            <a:spLocks noGrp="1"/>
          </p:cNvSpPr>
          <p:nvPr>
            <p:ph type="sldNum" sz="quarter" idx="12"/>
          </p:nvPr>
        </p:nvSpPr>
        <p:spPr/>
        <p:txBody>
          <a:bodyPr/>
          <a:lstStyle/>
          <a:p>
            <a:fld id="{90D7E843-1787-4205-9F70-5CA751DF39EC}" type="slidenum">
              <a:rPr lang="en-US" smtClean="0"/>
              <a:t>37</a:t>
            </a:fld>
            <a:endParaRPr lang="en-US" dirty="0"/>
          </a:p>
        </p:txBody>
      </p:sp>
    </p:spTree>
    <p:extLst>
      <p:ext uri="{BB962C8B-B14F-4D97-AF65-F5344CB8AC3E}">
        <p14:creationId xmlns:p14="http://schemas.microsoft.com/office/powerpoint/2010/main" val="2682399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903"/>
            <a:ext cx="12191999" cy="6869903"/>
          </a:xfrm>
          <a:prstGeom prst="rect">
            <a:avLst/>
          </a:prstGeom>
        </p:spPr>
      </p:pic>
      <p:sp>
        <p:nvSpPr>
          <p:cNvPr id="3" name="Title 1"/>
          <p:cNvSpPr txBox="1">
            <a:spLocks/>
          </p:cNvSpPr>
          <p:nvPr/>
        </p:nvSpPr>
        <p:spPr>
          <a:xfrm>
            <a:off x="386254" y="232489"/>
            <a:ext cx="12068503"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COC Graduate Featured on ABC7!</a:t>
            </a:r>
          </a:p>
        </p:txBody>
      </p:sp>
      <p:sp>
        <p:nvSpPr>
          <p:cNvPr id="4" name="Date Placeholder 3"/>
          <p:cNvSpPr>
            <a:spLocks noGrp="1"/>
          </p:cNvSpPr>
          <p:nvPr>
            <p:ph type="dt" sz="half" idx="10"/>
          </p:nvPr>
        </p:nvSpPr>
        <p:spPr/>
        <p:txBody>
          <a:bodyPr/>
          <a:lstStyle/>
          <a:p>
            <a:r>
              <a:rPr lang="en-US"/>
              <a:t>9/27/2022</a:t>
            </a:r>
          </a:p>
        </p:txBody>
      </p:sp>
      <p:sp>
        <p:nvSpPr>
          <p:cNvPr id="7" name="Slide Number Placeholder 6"/>
          <p:cNvSpPr>
            <a:spLocks noGrp="1"/>
          </p:cNvSpPr>
          <p:nvPr>
            <p:ph type="sldNum" sz="quarter" idx="12"/>
          </p:nvPr>
        </p:nvSpPr>
        <p:spPr/>
        <p:txBody>
          <a:bodyPr/>
          <a:lstStyle/>
          <a:p>
            <a:fld id="{90D7E843-1787-4205-9F70-5CA751DF39EC}" type="slidenum">
              <a:rPr lang="en-US" smtClean="0"/>
              <a:t>4</a:t>
            </a:fld>
            <a:endParaRPr lang="en-US"/>
          </a:p>
        </p:txBody>
      </p:sp>
      <p:sp>
        <p:nvSpPr>
          <p:cNvPr id="12" name="TextBox 11"/>
          <p:cNvSpPr txBox="1"/>
          <p:nvPr/>
        </p:nvSpPr>
        <p:spPr>
          <a:xfrm>
            <a:off x="542598" y="1129159"/>
            <a:ext cx="4187058" cy="4862870"/>
          </a:xfrm>
          <a:prstGeom prst="rect">
            <a:avLst/>
          </a:prstGeom>
          <a:noFill/>
        </p:spPr>
        <p:txBody>
          <a:bodyPr wrap="square" rtlCol="0">
            <a:spAutoFit/>
          </a:bodyPr>
          <a:lstStyle/>
          <a:p>
            <a:pPr>
              <a:spcAft>
                <a:spcPts val="1200"/>
              </a:spcAft>
            </a:pPr>
            <a:r>
              <a:rPr lang="en-US" sz="2200" dirty="0">
                <a:solidFill>
                  <a:schemeClr val="bg1"/>
                </a:solidFill>
              </a:rPr>
              <a:t>Last June, ABC7 News aired an inspirational feature on 2022 graduate </a:t>
            </a:r>
            <a:r>
              <a:rPr lang="en-US" sz="2200" b="1" dirty="0">
                <a:solidFill>
                  <a:schemeClr val="bg1"/>
                </a:solidFill>
              </a:rPr>
              <a:t>Sarah Zamudio </a:t>
            </a:r>
            <a:r>
              <a:rPr lang="en-US" sz="2200" dirty="0">
                <a:solidFill>
                  <a:schemeClr val="bg1"/>
                </a:solidFill>
              </a:rPr>
              <a:t>highlighting her determination and tenacity in pursuing three degrees under very challenging conditions.</a:t>
            </a:r>
          </a:p>
          <a:p>
            <a:pPr marL="342900" indent="-342900">
              <a:buFont typeface="Wingdings" panose="05000000000000000000" pitchFamily="2" charset="2"/>
              <a:buChar char="Ø"/>
            </a:pPr>
            <a:r>
              <a:rPr lang="en-US" sz="2100" dirty="0">
                <a:solidFill>
                  <a:schemeClr val="bg1"/>
                </a:solidFill>
              </a:rPr>
              <a:t>This fall, Zamudio plans on transferring to a University to study art and continue running at the four-year level. She hopes to become a college counselor and art professor. </a:t>
            </a:r>
          </a:p>
          <a:p>
            <a:pPr marL="342900" indent="-342900">
              <a:buFont typeface="Wingdings" panose="05000000000000000000" pitchFamily="2" charset="2"/>
              <a:buChar char="Ø"/>
            </a:pPr>
            <a:r>
              <a:rPr lang="en-US" sz="2100" dirty="0">
                <a:solidFill>
                  <a:schemeClr val="bg1"/>
                </a:solidFill>
              </a:rPr>
              <a:t>We are so very proud of you, Sarah!</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9692" y="49549"/>
            <a:ext cx="3325016" cy="215921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29915" y="2179595"/>
            <a:ext cx="4512567" cy="2517984"/>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16140" y="4578969"/>
            <a:ext cx="3475859" cy="2313300"/>
          </a:xfrm>
          <a:prstGeom prst="rect">
            <a:avLst/>
          </a:prstGeom>
        </p:spPr>
      </p:pic>
    </p:spTree>
    <p:extLst>
      <p:ext uri="{BB962C8B-B14F-4D97-AF65-F5344CB8AC3E}">
        <p14:creationId xmlns:p14="http://schemas.microsoft.com/office/powerpoint/2010/main" val="200038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215"/>
            <a:ext cx="12316081" cy="6869903"/>
          </a:xfrm>
          <a:prstGeom prst="rect">
            <a:avLst/>
          </a:prstGeom>
        </p:spPr>
      </p:pic>
      <p:sp>
        <p:nvSpPr>
          <p:cNvPr id="3" name="Title 1"/>
          <p:cNvSpPr txBox="1">
            <a:spLocks/>
          </p:cNvSpPr>
          <p:nvPr/>
        </p:nvSpPr>
        <p:spPr>
          <a:xfrm>
            <a:off x="197068" y="159645"/>
            <a:ext cx="10628586" cy="765994"/>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Graduate Advocates for Foster Youth</a:t>
            </a:r>
          </a:p>
        </p:txBody>
      </p:sp>
      <p:sp>
        <p:nvSpPr>
          <p:cNvPr id="7" name="Slide Number Placeholder 6"/>
          <p:cNvSpPr>
            <a:spLocks noGrp="1"/>
          </p:cNvSpPr>
          <p:nvPr>
            <p:ph type="sldNum" sz="quarter" idx="12"/>
          </p:nvPr>
        </p:nvSpPr>
        <p:spPr/>
        <p:txBody>
          <a:bodyPr/>
          <a:lstStyle/>
          <a:p>
            <a:fld id="{90D7E843-1787-4205-9F70-5CA751DF39EC}" type="slidenum">
              <a:rPr lang="en-US" smtClean="0">
                <a:solidFill>
                  <a:schemeClr val="bg1"/>
                </a:solidFill>
              </a:rPr>
              <a:t>5</a:t>
            </a:fld>
            <a:endParaRPr lang="en-US" dirty="0">
              <a:solidFill>
                <a:schemeClr val="bg1"/>
              </a:solidFill>
            </a:endParaRPr>
          </a:p>
        </p:txBody>
      </p:sp>
      <p:sp>
        <p:nvSpPr>
          <p:cNvPr id="11" name="TextBox 10"/>
          <p:cNvSpPr txBox="1"/>
          <p:nvPr/>
        </p:nvSpPr>
        <p:spPr>
          <a:xfrm>
            <a:off x="197068" y="1108498"/>
            <a:ext cx="7380891" cy="5155257"/>
          </a:xfrm>
          <a:prstGeom prst="rect">
            <a:avLst/>
          </a:prstGeom>
          <a:noFill/>
        </p:spPr>
        <p:txBody>
          <a:bodyPr wrap="square" rtlCol="0">
            <a:spAutoFit/>
          </a:bodyPr>
          <a:lstStyle/>
          <a:p>
            <a:pPr>
              <a:spcAft>
                <a:spcPts val="600"/>
              </a:spcAft>
            </a:pPr>
            <a:r>
              <a:rPr lang="en-US" sz="2200" dirty="0">
                <a:solidFill>
                  <a:schemeClr val="bg1"/>
                </a:solidFill>
              </a:rPr>
              <a:t>This summer, former COC Political Science and Paralegal Studies graduate </a:t>
            </a:r>
            <a:r>
              <a:rPr lang="en-US" sz="2200" b="1" dirty="0">
                <a:solidFill>
                  <a:schemeClr val="bg1"/>
                </a:solidFill>
              </a:rPr>
              <a:t>April </a:t>
            </a:r>
            <a:r>
              <a:rPr lang="en-US" sz="2200" b="1" dirty="0" err="1">
                <a:solidFill>
                  <a:schemeClr val="bg1"/>
                </a:solidFill>
              </a:rPr>
              <a:t>Barcus</a:t>
            </a:r>
            <a:r>
              <a:rPr lang="en-US" sz="2200" b="1" dirty="0">
                <a:solidFill>
                  <a:schemeClr val="bg1"/>
                </a:solidFill>
              </a:rPr>
              <a:t> </a:t>
            </a:r>
            <a:r>
              <a:rPr lang="en-US" sz="2200" dirty="0">
                <a:solidFill>
                  <a:schemeClr val="bg1"/>
                </a:solidFill>
              </a:rPr>
              <a:t>did a nine-week </a:t>
            </a:r>
            <a:r>
              <a:rPr lang="en-US" sz="2200" b="1" dirty="0">
                <a:solidFill>
                  <a:schemeClr val="bg1"/>
                </a:solidFill>
              </a:rPr>
              <a:t>Foster Youth Internship </a:t>
            </a:r>
            <a:r>
              <a:rPr lang="en-US" sz="2200" dirty="0">
                <a:solidFill>
                  <a:schemeClr val="bg1"/>
                </a:solidFill>
              </a:rPr>
              <a:t>with the </a:t>
            </a:r>
            <a:r>
              <a:rPr lang="en-US" sz="2200" b="1" dirty="0">
                <a:solidFill>
                  <a:schemeClr val="bg1"/>
                </a:solidFill>
              </a:rPr>
              <a:t>Congressional Coalition on Adoption Institute (CCAI)</a:t>
            </a:r>
            <a:r>
              <a:rPr lang="en-US" sz="2200" dirty="0">
                <a:solidFill>
                  <a:schemeClr val="bg1"/>
                </a:solidFill>
              </a:rPr>
              <a:t> in Washington, D.C.    </a:t>
            </a:r>
          </a:p>
          <a:p>
            <a:pPr marL="342900" indent="-342900">
              <a:buFont typeface="Wingdings" panose="05000000000000000000" pitchFamily="2" charset="2"/>
              <a:buChar char="Ø"/>
            </a:pPr>
            <a:r>
              <a:rPr lang="en-US" sz="2100">
                <a:solidFill>
                  <a:schemeClr val="bg1"/>
                </a:solidFill>
              </a:rPr>
              <a:t>During their </a:t>
            </a:r>
            <a:r>
              <a:rPr lang="en-US" sz="2100" dirty="0">
                <a:solidFill>
                  <a:schemeClr val="bg1"/>
                </a:solidFill>
              </a:rPr>
              <a:t>internship, April had the opportunity to work for U.S. House Majority Leader </a:t>
            </a:r>
            <a:r>
              <a:rPr lang="en-US" sz="2100" b="1" dirty="0" err="1">
                <a:solidFill>
                  <a:schemeClr val="bg1"/>
                </a:solidFill>
              </a:rPr>
              <a:t>Steny</a:t>
            </a:r>
            <a:r>
              <a:rPr lang="en-US" sz="2100" b="1" dirty="0">
                <a:solidFill>
                  <a:schemeClr val="bg1"/>
                </a:solidFill>
              </a:rPr>
              <a:t> Hoyer </a:t>
            </a:r>
            <a:r>
              <a:rPr lang="en-US" sz="2100" dirty="0">
                <a:solidFill>
                  <a:schemeClr val="bg1"/>
                </a:solidFill>
              </a:rPr>
              <a:t>(D-Md.), meet Sen. </a:t>
            </a:r>
            <a:r>
              <a:rPr lang="en-US" sz="2100" b="1" dirty="0">
                <a:solidFill>
                  <a:schemeClr val="bg1"/>
                </a:solidFill>
              </a:rPr>
              <a:t>Amy Klobuchar </a:t>
            </a:r>
            <a:r>
              <a:rPr lang="en-US" sz="2100" dirty="0">
                <a:solidFill>
                  <a:schemeClr val="bg1"/>
                </a:solidFill>
              </a:rPr>
              <a:t>(D-Minn.) and hear Speaker of the House </a:t>
            </a:r>
            <a:r>
              <a:rPr lang="en-US" sz="2100" b="1" dirty="0">
                <a:solidFill>
                  <a:schemeClr val="bg1"/>
                </a:solidFill>
              </a:rPr>
              <a:t>Nancy Pelosi </a:t>
            </a:r>
            <a:r>
              <a:rPr lang="en-US" sz="2100" dirty="0">
                <a:solidFill>
                  <a:schemeClr val="bg1"/>
                </a:solidFill>
              </a:rPr>
              <a:t>(D-Calif.) address an audience from several feet away.</a:t>
            </a:r>
            <a:endParaRPr lang="en-US" sz="2000" dirty="0">
              <a:solidFill>
                <a:schemeClr val="bg1"/>
              </a:solidFill>
            </a:endParaRPr>
          </a:p>
          <a:p>
            <a:pPr marL="342900" indent="-342900">
              <a:spcAft>
                <a:spcPts val="600"/>
              </a:spcAft>
              <a:buFont typeface="Wingdings" panose="05000000000000000000" pitchFamily="2" charset="2"/>
              <a:buChar char="Ø"/>
            </a:pPr>
            <a:r>
              <a:rPr lang="en-US" sz="2100" dirty="0">
                <a:solidFill>
                  <a:schemeClr val="bg1"/>
                </a:solidFill>
              </a:rPr>
              <a:t>April is currently writing a policy report about the correlation between disability and foster care, with recommendations on how Congress, the Biden Administration and the private sector can help improve healthcare access and treatment for foster youth with disabilities.</a:t>
            </a:r>
          </a:p>
          <a:p>
            <a:pPr marL="342900" indent="-342900">
              <a:spcAft>
                <a:spcPts val="600"/>
              </a:spcAft>
              <a:buFont typeface="Wingdings" panose="05000000000000000000" pitchFamily="2" charset="2"/>
              <a:buChar char="Ø"/>
            </a:pPr>
            <a:r>
              <a:rPr lang="en-US" sz="2100" b="1" i="1" dirty="0">
                <a:solidFill>
                  <a:schemeClr val="bg1"/>
                </a:solidFill>
              </a:rPr>
              <a:t>Way to go April!</a:t>
            </a:r>
          </a:p>
        </p:txBody>
      </p:sp>
      <p:sp>
        <p:nvSpPr>
          <p:cNvPr id="4" name="Date Placeholder 3"/>
          <p:cNvSpPr>
            <a:spLocks noGrp="1"/>
          </p:cNvSpPr>
          <p:nvPr>
            <p:ph type="dt" sz="half" idx="10"/>
          </p:nvPr>
        </p:nvSpPr>
        <p:spPr/>
        <p:txBody>
          <a:bodyPr/>
          <a:lstStyle/>
          <a:p>
            <a:r>
              <a:rPr lang="en-US"/>
              <a:t>9/27/2022</a:t>
            </a:r>
          </a:p>
        </p:txBody>
      </p:sp>
      <p:pic>
        <p:nvPicPr>
          <p:cNvPr id="8" name="Picture 7"/>
          <p:cNvPicPr>
            <a:picLocks noChangeAspect="1"/>
          </p:cNvPicPr>
          <p:nvPr/>
        </p:nvPicPr>
        <p:blipFill>
          <a:blip r:embed="rId3"/>
          <a:stretch>
            <a:fillRect/>
          </a:stretch>
        </p:blipFill>
        <p:spPr>
          <a:xfrm>
            <a:off x="7753098" y="876112"/>
            <a:ext cx="4387844" cy="229045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53400" y="3497933"/>
            <a:ext cx="3648897" cy="2733204"/>
          </a:xfrm>
          <a:prstGeom prst="rect">
            <a:avLst/>
          </a:prstGeom>
        </p:spPr>
      </p:pic>
    </p:spTree>
    <p:extLst>
      <p:ext uri="{BB962C8B-B14F-4D97-AF65-F5344CB8AC3E}">
        <p14:creationId xmlns:p14="http://schemas.microsoft.com/office/powerpoint/2010/main" val="1586584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48"/>
            <a:ext cx="12191999" cy="6851904"/>
          </a:xfrm>
          <a:prstGeom prst="rect">
            <a:avLst/>
          </a:prstGeom>
        </p:spPr>
      </p:pic>
      <p:sp>
        <p:nvSpPr>
          <p:cNvPr id="11" name="TextBox 10"/>
          <p:cNvSpPr txBox="1"/>
          <p:nvPr/>
        </p:nvSpPr>
        <p:spPr>
          <a:xfrm>
            <a:off x="4062275" y="1618594"/>
            <a:ext cx="4465893" cy="1938992"/>
          </a:xfrm>
          <a:prstGeom prst="rect">
            <a:avLst/>
          </a:prstGeom>
          <a:noFill/>
        </p:spPr>
        <p:txBody>
          <a:bodyPr wrap="square" rtlCol="0">
            <a:spAutoFit/>
          </a:bodyPr>
          <a:lstStyle/>
          <a:p>
            <a:pPr algn="ctr"/>
            <a:r>
              <a:rPr lang="en-US" sz="6000" b="1" dirty="0">
                <a:ln w="9525">
                  <a:solidFill>
                    <a:schemeClr val="bg1"/>
                  </a:solidFill>
                  <a:prstDash val="solid"/>
                </a:ln>
                <a:solidFill>
                  <a:schemeClr val="bg1"/>
                </a:solidFill>
              </a:rPr>
              <a:t>COC Stands Out!</a:t>
            </a:r>
          </a:p>
        </p:txBody>
      </p:sp>
      <p:sp>
        <p:nvSpPr>
          <p:cNvPr id="13" name="Date Placeholder 1"/>
          <p:cNvSpPr>
            <a:spLocks noGrp="1"/>
          </p:cNvSpPr>
          <p:nvPr>
            <p:ph type="dt" sz="half" idx="10"/>
          </p:nvPr>
        </p:nvSpPr>
        <p:spPr>
          <a:xfrm>
            <a:off x="251762" y="6511699"/>
            <a:ext cx="903429" cy="404614"/>
          </a:xfrm>
        </p:spPr>
        <p:txBody>
          <a:bodyPr/>
          <a:lstStyle/>
          <a:p>
            <a:r>
              <a:rPr lang="en-US">
                <a:solidFill>
                  <a:schemeClr val="tx1"/>
                </a:solidFill>
              </a:rPr>
              <a:t>9/27/2022</a:t>
            </a:r>
            <a:endParaRPr lang="en-US" dirty="0">
              <a:solidFill>
                <a:schemeClr val="tx1"/>
              </a:solidFill>
            </a:endParaRPr>
          </a:p>
        </p:txBody>
      </p:sp>
      <p:sp>
        <p:nvSpPr>
          <p:cNvPr id="18" name="Slide Number Placeholder 6"/>
          <p:cNvSpPr>
            <a:spLocks noGrp="1"/>
          </p:cNvSpPr>
          <p:nvPr>
            <p:ph type="sldNum" sz="quarter" idx="12"/>
          </p:nvPr>
        </p:nvSpPr>
        <p:spPr>
          <a:xfrm>
            <a:off x="10994781" y="6389378"/>
            <a:ext cx="1197219" cy="404614"/>
          </a:xfrm>
        </p:spPr>
        <p:txBody>
          <a:bodyPr/>
          <a:lstStyle/>
          <a:p>
            <a:fld id="{88AFBE93-938C-44FD-81B4-A282F9C5BFC2}" type="slidenum">
              <a:rPr lang="en-US" sz="1100" smtClean="0">
                <a:solidFill>
                  <a:schemeClr val="tx1"/>
                </a:solidFill>
              </a:rPr>
              <a:t>6</a:t>
            </a:fld>
            <a:endParaRPr lang="en-US" sz="1100" dirty="0">
              <a:solidFill>
                <a:schemeClr val="tx1"/>
              </a:solidFill>
            </a:endParaRPr>
          </a:p>
        </p:txBody>
      </p:sp>
    </p:spTree>
    <p:extLst>
      <p:ext uri="{BB962C8B-B14F-4D97-AF65-F5344CB8AC3E}">
        <p14:creationId xmlns:p14="http://schemas.microsoft.com/office/powerpoint/2010/main" val="3419204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1903"/>
            <a:ext cx="12192000" cy="6869903"/>
          </a:xfrm>
          <a:prstGeom prst="rect">
            <a:avLst/>
          </a:prstGeom>
        </p:spPr>
      </p:pic>
      <p:sp>
        <p:nvSpPr>
          <p:cNvPr id="3" name="Title 1"/>
          <p:cNvSpPr txBox="1">
            <a:spLocks/>
          </p:cNvSpPr>
          <p:nvPr/>
        </p:nvSpPr>
        <p:spPr>
          <a:xfrm>
            <a:off x="2656256" y="248844"/>
            <a:ext cx="6641226"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Athletics Off to a Bright Start</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9/14/2022</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BOT Chancellor’s Report</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7E843-1787-4205-9F70-5CA751DF39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Box 10"/>
          <p:cNvSpPr txBox="1"/>
          <p:nvPr/>
        </p:nvSpPr>
        <p:spPr>
          <a:xfrm>
            <a:off x="466619" y="1029910"/>
            <a:ext cx="6383202" cy="5109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Women’s Golf Wins WSC Opener</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College of the Canyons teed off the 2022 campaign with an impressive 19-stroke victory over host Santa Barbara City College while seeing all four scoring players finish in the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top-10</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of the individual standings.</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COC freshman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Motoko </a:t>
            </a:r>
            <a:r>
              <a:rPr kumimoji="0" lang="en-US" sz="2200" b="1" i="0" u="none" strike="noStrike" kern="1200" cap="none" spc="0" normalizeH="0" baseline="0" noProof="0" dirty="0" err="1">
                <a:ln>
                  <a:noFill/>
                </a:ln>
                <a:solidFill>
                  <a:prstClr val="white"/>
                </a:solidFill>
                <a:effectLst/>
                <a:uLnTx/>
                <a:uFillTx/>
                <a:latin typeface="Calibri" panose="020F0502020204030204"/>
                <a:ea typeface="+mn-ea"/>
                <a:cs typeface="+mn-cs"/>
              </a:rPr>
              <a:t>Shimoji</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was the event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medalist</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with a stellar opening round of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77</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at Santa Barbara Golf Club.</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Fellow Canyons freshman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Flora </a:t>
            </a:r>
            <a:r>
              <a:rPr kumimoji="0" lang="en-US" sz="2200" b="1" i="0" u="none" strike="noStrike" kern="1200" cap="none" spc="0" normalizeH="0" baseline="0" noProof="0" dirty="0" err="1">
                <a:ln>
                  <a:noFill/>
                </a:ln>
                <a:solidFill>
                  <a:prstClr val="white"/>
                </a:solidFill>
                <a:effectLst/>
                <a:uLnTx/>
                <a:uFillTx/>
                <a:latin typeface="Calibri" panose="020F0502020204030204"/>
                <a:ea typeface="+mn-ea"/>
                <a:cs typeface="+mn-cs"/>
              </a:rPr>
              <a:t>Peugnet</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was next with a round of 79 to finish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second</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in the field of 35 players.</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Canyons continues its conference schedule on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Monday, Sept. 19</a:t>
            </a:r>
            <a:r>
              <a:rPr kumimoji="0" lang="en-US" sz="2200" b="1"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at San Dimas Country Club. </a:t>
            </a:r>
            <a:endPar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C98BB52-410F-4A69-BB44-E34E79610E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3657" y="1981815"/>
            <a:ext cx="4802061" cy="3205282"/>
          </a:xfrm>
          <a:prstGeom prst="rect">
            <a:avLst/>
          </a:prstGeom>
        </p:spPr>
      </p:pic>
    </p:spTree>
    <p:extLst>
      <p:ext uri="{BB962C8B-B14F-4D97-AF65-F5344CB8AC3E}">
        <p14:creationId xmlns:p14="http://schemas.microsoft.com/office/powerpoint/2010/main" val="603294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1903"/>
            <a:ext cx="12192000" cy="6869903"/>
          </a:xfrm>
          <a:prstGeom prst="rect">
            <a:avLst/>
          </a:prstGeom>
        </p:spPr>
      </p:pic>
      <p:sp>
        <p:nvSpPr>
          <p:cNvPr id="3" name="Title 1"/>
          <p:cNvSpPr txBox="1">
            <a:spLocks/>
          </p:cNvSpPr>
          <p:nvPr/>
        </p:nvSpPr>
        <p:spPr>
          <a:xfrm>
            <a:off x="717987" y="180501"/>
            <a:ext cx="6641226"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Athletics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9/14/2022</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BOT Chancellor’s Report</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7E843-1787-4205-9F70-5CA751DF39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Box 10"/>
          <p:cNvSpPr txBox="1"/>
          <p:nvPr/>
        </p:nvSpPr>
        <p:spPr>
          <a:xfrm>
            <a:off x="772510" y="1133982"/>
            <a:ext cx="6829769"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Canyons Football Ranked No. 4 in the State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The Cougars have opened the season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2-0</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with a pair of convincing victories to position themselves among the state’s best teams.</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COC defeated Antelope Valley 44-13 in week one … Last Saturday, Canyons was a 43-7 winner over Southwestern College at Cougar Stadium.</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No. 4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Canyons will host No. 14 Fullerton at 6 p.m. on Saturday</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Check out the games – via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live stream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on our Canyons Athletics website.  Links can be found at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www.COCathletics.com</a:t>
            </a:r>
          </a:p>
        </p:txBody>
      </p:sp>
      <p:pic>
        <p:nvPicPr>
          <p:cNvPr id="8" name="Picture 7">
            <a:extLst>
              <a:ext uri="{FF2B5EF4-FFF2-40B4-BE49-F238E27FC236}">
                <a16:creationId xmlns:a16="http://schemas.microsoft.com/office/drawing/2014/main" id="{9330261F-CCBE-4643-8553-6BF1EBE1C2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2279" y="2929217"/>
            <a:ext cx="4511728" cy="2529697"/>
          </a:xfrm>
          <a:prstGeom prst="rect">
            <a:avLst/>
          </a:prstGeom>
        </p:spPr>
      </p:pic>
      <p:pic>
        <p:nvPicPr>
          <p:cNvPr id="12" name="Picture 11">
            <a:extLst>
              <a:ext uri="{FF2B5EF4-FFF2-40B4-BE49-F238E27FC236}">
                <a16:creationId xmlns:a16="http://schemas.microsoft.com/office/drawing/2014/main" id="{9DA5CC53-7418-4B44-8287-2145EB115F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3283" y="55909"/>
            <a:ext cx="4318717" cy="2421477"/>
          </a:xfrm>
          <a:prstGeom prst="rect">
            <a:avLst/>
          </a:prstGeom>
        </p:spPr>
      </p:pic>
    </p:spTree>
    <p:extLst>
      <p:ext uri="{BB962C8B-B14F-4D97-AF65-F5344CB8AC3E}">
        <p14:creationId xmlns:p14="http://schemas.microsoft.com/office/powerpoint/2010/main" val="891128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1903"/>
            <a:ext cx="12192000" cy="6869903"/>
          </a:xfrm>
          <a:prstGeom prst="rect">
            <a:avLst/>
          </a:prstGeom>
        </p:spPr>
      </p:pic>
      <p:sp>
        <p:nvSpPr>
          <p:cNvPr id="3" name="Title 1"/>
          <p:cNvSpPr txBox="1">
            <a:spLocks/>
          </p:cNvSpPr>
          <p:nvPr/>
        </p:nvSpPr>
        <p:spPr>
          <a:xfrm>
            <a:off x="838200" y="251435"/>
            <a:ext cx="6641226"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Athletics </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9/14/2022</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7E843-1787-4205-9F70-5CA751DF39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Box 10"/>
          <p:cNvSpPr txBox="1"/>
          <p:nvPr/>
        </p:nvSpPr>
        <p:spPr>
          <a:xfrm>
            <a:off x="838200" y="1006391"/>
            <a:ext cx="4648200"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Cross Country on the Run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Canyons ran at the Oxnard College Invitational on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Sept. 9</a:t>
            </a:r>
            <a:r>
              <a:rPr kumimoji="0" lang="en-US" sz="2200" b="1"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its second meet of the season.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COC’s men’s team finished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sixth</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in the field of eight schools.</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200" b="1" i="0" u="none" strike="noStrike" kern="1200" cap="none" spc="0" normalizeH="0" baseline="0" noProof="0" dirty="0" err="1">
                <a:ln>
                  <a:noFill/>
                </a:ln>
                <a:solidFill>
                  <a:prstClr val="white"/>
                </a:solidFill>
                <a:effectLst/>
                <a:uLnTx/>
                <a:uFillTx/>
                <a:latin typeface="Calibri" panose="020F0502020204030204"/>
                <a:ea typeface="+mn-ea"/>
                <a:cs typeface="+mn-cs"/>
              </a:rPr>
              <a:t>Milca</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 Osorio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represented the women’s team by placing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third</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in the individual standings. Osorio’s time was 20:05.6.</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The Cougars next run at the </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Golden West Invitational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on Friday. </a:t>
            </a:r>
            <a:endPar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90FF23C-2429-498F-8883-86F8C363511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18063" y="2905875"/>
            <a:ext cx="6290111" cy="3526825"/>
          </a:xfrm>
          <a:prstGeom prst="rect">
            <a:avLst/>
          </a:prstGeom>
        </p:spPr>
      </p:pic>
      <p:pic>
        <p:nvPicPr>
          <p:cNvPr id="12" name="Picture 11">
            <a:extLst>
              <a:ext uri="{FF2B5EF4-FFF2-40B4-BE49-F238E27FC236}">
                <a16:creationId xmlns:a16="http://schemas.microsoft.com/office/drawing/2014/main" id="{85AFDF44-C20E-4CB6-8CD8-EF8AACC93F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1568" y="95919"/>
            <a:ext cx="2702134" cy="2702134"/>
          </a:xfrm>
          <a:prstGeom prst="rect">
            <a:avLst/>
          </a:prstGeom>
        </p:spPr>
      </p:pic>
    </p:spTree>
    <p:extLst>
      <p:ext uri="{BB962C8B-B14F-4D97-AF65-F5344CB8AC3E}">
        <p14:creationId xmlns:p14="http://schemas.microsoft.com/office/powerpoint/2010/main" val="204051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9091</TotalTime>
  <Words>2780</Words>
  <Application>Microsoft Office PowerPoint</Application>
  <PresentationFormat>Widescreen</PresentationFormat>
  <Paragraphs>226</Paragraphs>
  <Slides>37</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Arial</vt:lpstr>
      <vt:lpstr>Calibri</vt:lpstr>
      <vt:lpstr>Calibri (body)</vt:lpstr>
      <vt:lpstr>Calibri Light</vt:lpstr>
      <vt:lpstr>Courier New</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the Canyons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Mclaughlin, James</dc:creator>
  <cp:lastModifiedBy>Mclaughlin, James</cp:lastModifiedBy>
  <cp:revision>389</cp:revision>
  <cp:lastPrinted>2021-09-09T00:21:22Z</cp:lastPrinted>
  <dcterms:created xsi:type="dcterms:W3CDTF">2021-02-19T22:00:18Z</dcterms:created>
  <dcterms:modified xsi:type="dcterms:W3CDTF">2022-09-27T23:19:53Z</dcterms:modified>
</cp:coreProperties>
</file>