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73" r:id="rId9"/>
    <p:sldId id="305" r:id="rId10"/>
    <p:sldId id="274" r:id="rId11"/>
    <p:sldId id="276" r:id="rId12"/>
    <p:sldId id="283" r:id="rId13"/>
    <p:sldId id="281" r:id="rId14"/>
    <p:sldId id="282" r:id="rId15"/>
    <p:sldId id="304" r:id="rId16"/>
    <p:sldId id="303" r:id="rId17"/>
    <p:sldId id="277" r:id="rId18"/>
    <p:sldId id="262" r:id="rId19"/>
    <p:sldId id="263" r:id="rId20"/>
    <p:sldId id="264" r:id="rId21"/>
    <p:sldId id="278" r:id="rId22"/>
    <p:sldId id="266" r:id="rId23"/>
    <p:sldId id="268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5C"/>
    <a:srgbClr val="FFCC00"/>
    <a:srgbClr val="FFF9E7"/>
    <a:srgbClr val="5FA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83" autoAdjust="0"/>
  </p:normalViewPr>
  <p:slideViewPr>
    <p:cSldViewPr>
      <p:cViewPr varScale="1">
        <p:scale>
          <a:sx n="90" d="100"/>
          <a:sy n="90" d="100"/>
        </p:scale>
        <p:origin x="54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emate_j\AppData\Local\Microsoft\Windows\INetCache\Content.Outlook\0T32Q6AA\Historical%20Data_C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emate_j\AppData\Roaming\Microsoft\Excel\Historical%20Data_CP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emate_j\AppData\Roaming\Microsoft\Excel\Historical%20Data_CP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oemate_j\AppData\Roaming\Microsoft\Excel\Historical%20Data_CP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Online Sections</a:t>
            </a:r>
            <a:r>
              <a:rPr lang="en-US" sz="2400" baseline="0" dirty="0"/>
              <a:t> Fall 2006-Fall 2020</a:t>
            </a:r>
            <a:endParaRPr lang="en-US" sz="2400" dirty="0"/>
          </a:p>
        </c:rich>
      </c:tx>
      <c:layout>
        <c:manualLayout>
          <c:xMode val="edge"/>
          <c:yMode val="edge"/>
          <c:x val="0.22991432199603323"/>
          <c:y val="3.4502574124223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583364646048717E-2"/>
          <c:y val="0.13270541972889296"/>
          <c:w val="0.90484997159034131"/>
          <c:h val="0.761254613598709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Sections'!$B$2:$B$16</c:f>
              <c:strCache>
                <c:ptCount val="15"/>
                <c:pt idx="0">
                  <c:v>F06</c:v>
                </c:pt>
                <c:pt idx="1">
                  <c:v>F07</c:v>
                </c:pt>
                <c:pt idx="2">
                  <c:v>F08</c:v>
                </c:pt>
                <c:pt idx="3">
                  <c:v>F09</c:v>
                </c:pt>
                <c:pt idx="4">
                  <c:v>F10</c:v>
                </c:pt>
                <c:pt idx="5">
                  <c:v>F11</c:v>
                </c:pt>
                <c:pt idx="6">
                  <c:v>F12</c:v>
                </c:pt>
                <c:pt idx="7">
                  <c:v>F13</c:v>
                </c:pt>
                <c:pt idx="8">
                  <c:v>F14</c:v>
                </c:pt>
                <c:pt idx="9">
                  <c:v>F15</c:v>
                </c:pt>
                <c:pt idx="10">
                  <c:v>F16</c:v>
                </c:pt>
                <c:pt idx="11">
                  <c:v>F17</c:v>
                </c:pt>
                <c:pt idx="12">
                  <c:v>F18</c:v>
                </c:pt>
                <c:pt idx="13">
                  <c:v>F19 </c:v>
                </c:pt>
                <c:pt idx="14">
                  <c:v>F20</c:v>
                </c:pt>
              </c:strCache>
            </c:strRef>
          </c:cat>
          <c:val>
            <c:numRef>
              <c:f>'Online Sections'!$C$2:$C$16</c:f>
              <c:numCache>
                <c:formatCode>General</c:formatCode>
                <c:ptCount val="15"/>
                <c:pt idx="0">
                  <c:v>50</c:v>
                </c:pt>
                <c:pt idx="1">
                  <c:v>112</c:v>
                </c:pt>
                <c:pt idx="2">
                  <c:v>167</c:v>
                </c:pt>
                <c:pt idx="3">
                  <c:v>144</c:v>
                </c:pt>
                <c:pt idx="4">
                  <c:v>80</c:v>
                </c:pt>
                <c:pt idx="5">
                  <c:v>105</c:v>
                </c:pt>
                <c:pt idx="6">
                  <c:v>133</c:v>
                </c:pt>
                <c:pt idx="7">
                  <c:v>150</c:v>
                </c:pt>
                <c:pt idx="8">
                  <c:v>185</c:v>
                </c:pt>
                <c:pt idx="9">
                  <c:v>191</c:v>
                </c:pt>
                <c:pt idx="10">
                  <c:v>228</c:v>
                </c:pt>
                <c:pt idx="11">
                  <c:v>289</c:v>
                </c:pt>
                <c:pt idx="12">
                  <c:v>340</c:v>
                </c:pt>
                <c:pt idx="13">
                  <c:v>394</c:v>
                </c:pt>
                <c:pt idx="14">
                  <c:v>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F-4FD6-A773-9B015B0E7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7"/>
        <c:axId val="522010208"/>
        <c:axId val="522010536"/>
      </c:barChart>
      <c:catAx>
        <c:axId val="5220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10536"/>
        <c:crosses val="autoZero"/>
        <c:auto val="1"/>
        <c:lblAlgn val="ctr"/>
        <c:lblOffset val="100"/>
        <c:noMultiLvlLbl val="0"/>
      </c:catAx>
      <c:valAx>
        <c:axId val="52201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01038618201695E-2"/>
          <c:y val="2.593713078912022E-2"/>
          <c:w val="0.87916202442842195"/>
          <c:h val="0.78406656126920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Enrollments'!$B$3:$B$17</c:f>
              <c:strCache>
                <c:ptCount val="15"/>
                <c:pt idx="0">
                  <c:v>F06</c:v>
                </c:pt>
                <c:pt idx="1">
                  <c:v>F07</c:v>
                </c:pt>
                <c:pt idx="2">
                  <c:v>F08</c:v>
                </c:pt>
                <c:pt idx="3">
                  <c:v>F09</c:v>
                </c:pt>
                <c:pt idx="4">
                  <c:v>F10</c:v>
                </c:pt>
                <c:pt idx="5">
                  <c:v>F11</c:v>
                </c:pt>
                <c:pt idx="6">
                  <c:v>F12</c:v>
                </c:pt>
                <c:pt idx="7">
                  <c:v>F13</c:v>
                </c:pt>
                <c:pt idx="8">
                  <c:v>F14</c:v>
                </c:pt>
                <c:pt idx="9">
                  <c:v>F15</c:v>
                </c:pt>
                <c:pt idx="10">
                  <c:v>F16</c:v>
                </c:pt>
                <c:pt idx="11">
                  <c:v>F17</c:v>
                </c:pt>
                <c:pt idx="12">
                  <c:v>F18</c:v>
                </c:pt>
                <c:pt idx="13">
                  <c:v>F19</c:v>
                </c:pt>
                <c:pt idx="14">
                  <c:v>F20</c:v>
                </c:pt>
              </c:strCache>
            </c:strRef>
          </c:cat>
          <c:val>
            <c:numRef>
              <c:f>'Online Enrollments'!$C$3:$C$17</c:f>
              <c:numCache>
                <c:formatCode>#,##0</c:formatCode>
                <c:ptCount val="15"/>
                <c:pt idx="0">
                  <c:v>1034</c:v>
                </c:pt>
                <c:pt idx="1">
                  <c:v>2847</c:v>
                </c:pt>
                <c:pt idx="2">
                  <c:v>4966</c:v>
                </c:pt>
                <c:pt idx="3">
                  <c:v>4548</c:v>
                </c:pt>
                <c:pt idx="4">
                  <c:v>2645</c:v>
                </c:pt>
                <c:pt idx="5">
                  <c:v>3340</c:v>
                </c:pt>
                <c:pt idx="6" formatCode="_(* #,##0_);_(* \(#,##0\);_(* &quot;-&quot;??_);_(@_)">
                  <c:v>4099</c:v>
                </c:pt>
                <c:pt idx="7" formatCode="_(* #,##0_);_(* \(#,##0\);_(* &quot;-&quot;??_);_(@_)">
                  <c:v>4525</c:v>
                </c:pt>
                <c:pt idx="8" formatCode="_(* #,##0_);_(* \(#,##0\);_(* &quot;-&quot;??_);_(@_)">
                  <c:v>5337</c:v>
                </c:pt>
                <c:pt idx="9" formatCode="_(* #,##0_);_(* \(#,##0\);_(* &quot;-&quot;??_);_(@_)">
                  <c:v>5433</c:v>
                </c:pt>
                <c:pt idx="10" formatCode="_(* #,##0_);_(* \(#,##0\);_(* &quot;-&quot;??_);_(@_)">
                  <c:v>6590</c:v>
                </c:pt>
                <c:pt idx="11" formatCode="_(* #,##0_);_(* \(#,##0\);_(* &quot;-&quot;??_);_(@_)">
                  <c:v>8078</c:v>
                </c:pt>
                <c:pt idx="12" formatCode="_(* #,##0_);_(* \(#,##0\);_(* &quot;-&quot;??_);_(@_)">
                  <c:v>9021</c:v>
                </c:pt>
                <c:pt idx="13">
                  <c:v>10281</c:v>
                </c:pt>
                <c:pt idx="14">
                  <c:v>19878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8-4CA0-9A15-6A9C3A277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530957344"/>
        <c:axId val="530958656"/>
      </c:barChart>
      <c:catAx>
        <c:axId val="5309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58656"/>
        <c:crosses val="autoZero"/>
        <c:auto val="1"/>
        <c:lblAlgn val="ctr"/>
        <c:lblOffset val="100"/>
        <c:noMultiLvlLbl val="0"/>
      </c:catAx>
      <c:valAx>
        <c:axId val="53095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98732771185554E-2"/>
          <c:y val="6.5088846111784643E-2"/>
          <c:w val="0.93402964123939725"/>
          <c:h val="0.8167755298329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'SuccessRates-disaggregated (2)'!$B$1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(2)'!$B$2:$B$6</c:f>
              <c:numCache>
                <c:formatCode>General</c:formatCode>
                <c:ptCount val="5"/>
                <c:pt idx="0">
                  <c:v>50</c:v>
                </c:pt>
                <c:pt idx="1">
                  <c:v>77</c:v>
                </c:pt>
                <c:pt idx="2">
                  <c:v>64</c:v>
                </c:pt>
                <c:pt idx="3">
                  <c:v>64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9-4ABA-8711-0FFEB32EA4A8}"/>
            </c:ext>
          </c:extLst>
        </c:ser>
        <c:ser>
          <c:idx val="1"/>
          <c:order val="1"/>
          <c:tx>
            <c:strRef>
              <c:f>'SuccessRates-disaggregated (2)'!$C$1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(2)'!$C$2:$C$6</c:f>
              <c:numCache>
                <c:formatCode>General</c:formatCode>
                <c:ptCount val="5"/>
                <c:pt idx="0">
                  <c:v>52</c:v>
                </c:pt>
                <c:pt idx="1">
                  <c:v>78</c:v>
                </c:pt>
                <c:pt idx="2">
                  <c:v>66</c:v>
                </c:pt>
                <c:pt idx="3">
                  <c:v>67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9-4ABA-8711-0FFEB32EA4A8}"/>
            </c:ext>
          </c:extLst>
        </c:ser>
        <c:ser>
          <c:idx val="2"/>
          <c:order val="2"/>
          <c:tx>
            <c:strRef>
              <c:f>'SuccessRates-disaggregated (2)'!$D$1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(2)'!$D$2:$D$6</c:f>
              <c:numCache>
                <c:formatCode>General</c:formatCode>
                <c:ptCount val="5"/>
                <c:pt idx="0">
                  <c:v>56</c:v>
                </c:pt>
                <c:pt idx="1">
                  <c:v>80</c:v>
                </c:pt>
                <c:pt idx="2">
                  <c:v>67</c:v>
                </c:pt>
                <c:pt idx="3">
                  <c:v>71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9-4ABA-8711-0FFEB32EA4A8}"/>
            </c:ext>
          </c:extLst>
        </c:ser>
        <c:ser>
          <c:idx val="3"/>
          <c:order val="3"/>
          <c:tx>
            <c:strRef>
              <c:f>'SuccessRates-disaggregated (2)'!$E$1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(2)'!$E$2:$E$6</c:f>
              <c:numCache>
                <c:formatCode>General</c:formatCode>
                <c:ptCount val="5"/>
                <c:pt idx="0">
                  <c:v>62</c:v>
                </c:pt>
                <c:pt idx="1">
                  <c:v>86</c:v>
                </c:pt>
                <c:pt idx="2">
                  <c:v>69</c:v>
                </c:pt>
                <c:pt idx="3">
                  <c:v>76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9-4ABA-8711-0FFEB32EA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903583"/>
        <c:axId val="878213679"/>
      </c:barChart>
      <c:catAx>
        <c:axId val="10749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213679"/>
        <c:crosses val="autoZero"/>
        <c:auto val="1"/>
        <c:lblAlgn val="ctr"/>
        <c:lblOffset val="100"/>
        <c:noMultiLvlLbl val="0"/>
      </c:catAx>
      <c:valAx>
        <c:axId val="87821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90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50670228721407"/>
          <c:y val="0.93217300090969135"/>
          <c:w val="0.30540017084330623"/>
          <c:h val="6.782699909030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98732771185554E-2"/>
          <c:y val="6.5088846111784643E-2"/>
          <c:w val="0.93402964123939725"/>
          <c:h val="0.8167755298329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'SuccessRates-disaggregated (2)'!$B$1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(2)'!$B$2:$B$6</c:f>
              <c:numCache>
                <c:formatCode>General</c:formatCode>
                <c:ptCount val="5"/>
                <c:pt idx="0">
                  <c:v>50</c:v>
                </c:pt>
                <c:pt idx="1">
                  <c:v>77</c:v>
                </c:pt>
                <c:pt idx="2">
                  <c:v>64</c:v>
                </c:pt>
                <c:pt idx="3">
                  <c:v>64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9-4ABA-8711-0FFEB32EA4A8}"/>
            </c:ext>
          </c:extLst>
        </c:ser>
        <c:ser>
          <c:idx val="1"/>
          <c:order val="1"/>
          <c:tx>
            <c:strRef>
              <c:f>'SuccessRates-disaggregated (2)'!$C$1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(2)'!$C$2:$C$6</c:f>
              <c:numCache>
                <c:formatCode>General</c:formatCode>
                <c:ptCount val="5"/>
                <c:pt idx="0">
                  <c:v>52</c:v>
                </c:pt>
                <c:pt idx="1">
                  <c:v>78</c:v>
                </c:pt>
                <c:pt idx="2">
                  <c:v>66</c:v>
                </c:pt>
                <c:pt idx="3">
                  <c:v>67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9-4ABA-8711-0FFEB32EA4A8}"/>
            </c:ext>
          </c:extLst>
        </c:ser>
        <c:ser>
          <c:idx val="2"/>
          <c:order val="2"/>
          <c:tx>
            <c:strRef>
              <c:f>'SuccessRates-disaggregated (2)'!$D$1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(2)'!$D$2:$D$6</c:f>
              <c:numCache>
                <c:formatCode>General</c:formatCode>
                <c:ptCount val="5"/>
                <c:pt idx="0">
                  <c:v>56</c:v>
                </c:pt>
                <c:pt idx="1">
                  <c:v>80</c:v>
                </c:pt>
                <c:pt idx="2">
                  <c:v>67</c:v>
                </c:pt>
                <c:pt idx="3">
                  <c:v>71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9-4ABA-8711-0FFEB32EA4A8}"/>
            </c:ext>
          </c:extLst>
        </c:ser>
        <c:ser>
          <c:idx val="3"/>
          <c:order val="3"/>
          <c:tx>
            <c:strRef>
              <c:f>'SuccessRates-disaggregated (2)'!$E$1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'SuccessRates-disaggregated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'SuccessRates-disaggregated (2)'!$E$2:$E$6</c:f>
              <c:numCache>
                <c:formatCode>General</c:formatCode>
                <c:ptCount val="5"/>
                <c:pt idx="0">
                  <c:v>62</c:v>
                </c:pt>
                <c:pt idx="1">
                  <c:v>86</c:v>
                </c:pt>
                <c:pt idx="2">
                  <c:v>69</c:v>
                </c:pt>
                <c:pt idx="3">
                  <c:v>76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9-4ABA-8711-0FFEB32EA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903583"/>
        <c:axId val="878213679"/>
      </c:barChart>
      <c:catAx>
        <c:axId val="10749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213679"/>
        <c:crosses val="autoZero"/>
        <c:auto val="1"/>
        <c:lblAlgn val="ctr"/>
        <c:lblOffset val="100"/>
        <c:noMultiLvlLbl val="0"/>
      </c:catAx>
      <c:valAx>
        <c:axId val="87821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90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50670228721407"/>
          <c:y val="0.93217300090969135"/>
          <c:w val="0.30540017084330623"/>
          <c:h val="6.782699909030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'Retention-disaggregated (2)'!$B$1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'Retention-disaggregated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'Retention-disaggregated (2)'!$B$2:$B$6</c:f>
              <c:numCache>
                <c:formatCode>General</c:formatCode>
                <c:ptCount val="5"/>
                <c:pt idx="0">
                  <c:v>75</c:v>
                </c:pt>
                <c:pt idx="1">
                  <c:v>88</c:v>
                </c:pt>
                <c:pt idx="2">
                  <c:v>82</c:v>
                </c:pt>
                <c:pt idx="3">
                  <c:v>80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6D-4C1D-A6D6-6EE35F5A4964}"/>
            </c:ext>
          </c:extLst>
        </c:ser>
        <c:ser>
          <c:idx val="1"/>
          <c:order val="1"/>
          <c:tx>
            <c:strRef>
              <c:f>'Retention-disaggregated (2)'!$C$1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'Retention-disaggregated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'Retention-disaggregated (2)'!$C$2:$C$6</c:f>
              <c:numCache>
                <c:formatCode>General</c:formatCode>
                <c:ptCount val="5"/>
                <c:pt idx="0">
                  <c:v>79</c:v>
                </c:pt>
                <c:pt idx="1">
                  <c:v>86</c:v>
                </c:pt>
                <c:pt idx="2">
                  <c:v>83</c:v>
                </c:pt>
                <c:pt idx="3">
                  <c:v>83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6D-4C1D-A6D6-6EE35F5A4964}"/>
            </c:ext>
          </c:extLst>
        </c:ser>
        <c:ser>
          <c:idx val="2"/>
          <c:order val="2"/>
          <c:tx>
            <c:strRef>
              <c:f>'Retention-disaggregated (2)'!$D$1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'Retention-disaggregated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'Retention-disaggregated (2)'!$D$2:$D$6</c:f>
              <c:numCache>
                <c:formatCode>General</c:formatCode>
                <c:ptCount val="5"/>
                <c:pt idx="0">
                  <c:v>79</c:v>
                </c:pt>
                <c:pt idx="1">
                  <c:v>90</c:v>
                </c:pt>
                <c:pt idx="2">
                  <c:v>86</c:v>
                </c:pt>
                <c:pt idx="3">
                  <c:v>87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6D-4C1D-A6D6-6EE35F5A4964}"/>
            </c:ext>
          </c:extLst>
        </c:ser>
        <c:ser>
          <c:idx val="3"/>
          <c:order val="3"/>
          <c:tx>
            <c:strRef>
              <c:f>'Retention-disaggregated (2)'!$E$1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'Retention-disaggregated (2)'!$A$2:$A$6</c:f>
              <c:strCache>
                <c:ptCount val="5"/>
                <c:pt idx="0">
                  <c:v>African American/Black</c:v>
                </c:pt>
                <c:pt idx="1">
                  <c:v>Asian/Filipino</c:v>
                </c:pt>
                <c:pt idx="2">
                  <c:v>Latinx</c:v>
                </c:pt>
                <c:pt idx="3">
                  <c:v>Two or more races</c:v>
                </c:pt>
                <c:pt idx="4">
                  <c:v>White</c:v>
                </c:pt>
              </c:strCache>
            </c:strRef>
          </c:cat>
          <c:val>
            <c:numRef>
              <c:f>'Retention-disaggregated (2)'!$E$2:$E$6</c:f>
              <c:numCache>
                <c:formatCode>General</c:formatCode>
                <c:ptCount val="5"/>
                <c:pt idx="0">
                  <c:v>83</c:v>
                </c:pt>
                <c:pt idx="1">
                  <c:v>92</c:v>
                </c:pt>
                <c:pt idx="2">
                  <c:v>85</c:v>
                </c:pt>
                <c:pt idx="3">
                  <c:v>85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16D-4C1D-A6D6-6EE35F5A4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4903583"/>
        <c:axId val="878213679"/>
      </c:barChart>
      <c:catAx>
        <c:axId val="10749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213679"/>
        <c:crosses val="autoZero"/>
        <c:auto val="1"/>
        <c:lblAlgn val="ctr"/>
        <c:lblOffset val="100"/>
        <c:noMultiLvlLbl val="0"/>
      </c:catAx>
      <c:valAx>
        <c:axId val="87821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90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5775331286463"/>
          <c:y val="0.900423327564422"/>
          <c:w val="0.31309616606853163"/>
          <c:h val="6.598136560701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1C3CF-D4CC-4F62-8F13-EBEE34F43B5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B5F6-2974-4D2E-86E3-F61D0FA97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2B5F6-2974-4D2E-86E3-F61D0FA97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12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8033" y="6018305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5724933" y="5647207"/>
            <a:ext cx="742000" cy="74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730200" y="6389200"/>
            <a:ext cx="731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38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362" y="334137"/>
            <a:ext cx="9847275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903" y="2551887"/>
            <a:ext cx="8218170" cy="255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teachonlin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yons.edu/facultysupport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.canyons.edu/onlineeducation/instructorol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yons.edu/academics/onlineeducation/facultysupport/guidetoorientationletters.php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online" TargetMode="External"/><Relationship Id="rId2" Type="http://schemas.openxmlformats.org/officeDocument/2006/relationships/hyperlink" Target="mailto:distancelearning@canyon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18971"/>
            <a:ext cx="12192000" cy="274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4000" spc="-15" dirty="0"/>
              <a:t>New </a:t>
            </a:r>
            <a:r>
              <a:rPr sz="4000" spc="-5" dirty="0"/>
              <a:t>Adjunct </a:t>
            </a:r>
            <a:r>
              <a:rPr sz="4000" spc="-10" dirty="0"/>
              <a:t>Faculty Orientation</a:t>
            </a:r>
            <a:r>
              <a:rPr sz="4000" spc="40" dirty="0"/>
              <a:t> </a:t>
            </a:r>
            <a:r>
              <a:rPr sz="4000" spc="-5" dirty="0"/>
              <a:t>to</a:t>
            </a:r>
            <a:endParaRPr sz="4000" dirty="0"/>
          </a:p>
          <a:p>
            <a:pPr marL="12700" marR="5080" algn="ctr">
              <a:spcBef>
                <a:spcPts val="390"/>
              </a:spcBef>
            </a:pPr>
            <a:r>
              <a:rPr lang="en-US" sz="5400" spc="-5" dirty="0"/>
              <a:t>Online Education</a:t>
            </a:r>
            <a:br>
              <a:rPr lang="en-US" sz="5400" spc="-5" dirty="0"/>
            </a:br>
            <a:r>
              <a:rPr lang="en-US" sz="4000" spc="-35" dirty="0"/>
              <a:t>at </a:t>
            </a:r>
            <a:r>
              <a:rPr lang="en-US" sz="4000" spc="-20" dirty="0"/>
              <a:t>College </a:t>
            </a:r>
            <a:r>
              <a:rPr lang="en-US" sz="4000" spc="-5" dirty="0"/>
              <a:t>of the</a:t>
            </a:r>
            <a:r>
              <a:rPr lang="en-US" sz="4000" spc="-305" dirty="0"/>
              <a:t> </a:t>
            </a:r>
            <a:r>
              <a:rPr lang="en-US" sz="4000" spc="-10" dirty="0"/>
              <a:t>Canyons</a:t>
            </a:r>
            <a:br>
              <a:rPr lang="en-US" sz="4000" spc="-5" dirty="0"/>
            </a:br>
            <a:endParaRPr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FD508-482C-4BC6-977E-B6DCE615336A}"/>
              </a:ext>
            </a:extLst>
          </p:cNvPr>
          <p:cNvSpPr/>
          <p:nvPr/>
        </p:nvSpPr>
        <p:spPr>
          <a:xfrm>
            <a:off x="533400" y="5334000"/>
            <a:ext cx="8610600" cy="13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233295">
              <a:lnSpc>
                <a:spcPct val="125000"/>
              </a:lnSpc>
              <a:spcBef>
                <a:spcPts val="950"/>
              </a:spcBef>
            </a:pPr>
            <a:r>
              <a:rPr lang="en-US" sz="3000" spc="-5" dirty="0">
                <a:latin typeface="Arial Rounded MT Bold"/>
                <a:cs typeface="Arial Rounded MT Bold"/>
              </a:rPr>
              <a:t>Online Education Department</a:t>
            </a:r>
          </a:p>
          <a:p>
            <a:pPr marL="12700" marR="2233295">
              <a:lnSpc>
                <a:spcPct val="125000"/>
              </a:lnSpc>
              <a:spcBef>
                <a:spcPts val="950"/>
              </a:spcBef>
            </a:pPr>
            <a:r>
              <a:rPr lang="en-US" sz="3000" spc="-5" dirty="0">
                <a:latin typeface="Arial Rounded MT Bold"/>
                <a:cs typeface="Arial Rounded MT Bold"/>
              </a:rPr>
              <a:t>online@canyons.edu</a:t>
            </a:r>
            <a:endParaRPr lang="en-US" sz="30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 descr="College of the Canyons logo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551437"/>
            <a:ext cx="1848921" cy="879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0357-7164-4726-A3D4-584E070A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1" y="304801"/>
            <a:ext cx="11506200" cy="677108"/>
          </a:xfrm>
        </p:spPr>
        <p:txBody>
          <a:bodyPr/>
          <a:lstStyle/>
          <a:p>
            <a:pPr algn="ctr"/>
            <a:r>
              <a:rPr lang="en-US" sz="4400" dirty="0"/>
              <a:t>Online Enrollment Trends at COC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9DB6-8E07-4128-8BF5-6032B73AA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2243" y="5711277"/>
            <a:ext cx="6067514" cy="769441"/>
          </a:xfrm>
        </p:spPr>
        <p:txBody>
          <a:bodyPr/>
          <a:lstStyle/>
          <a:p>
            <a:r>
              <a:rPr lang="en-US" sz="2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cs typeface="+mn-cs"/>
                <a:sym typeface="Quattrocento Sans"/>
              </a:rPr>
              <a:t>Growth in Student Enrollments (duplicated)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3B244A-BF0C-47DB-B993-BC4357A9B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95229"/>
              </p:ext>
            </p:extLst>
          </p:nvPr>
        </p:nvGraphicFramePr>
        <p:xfrm>
          <a:off x="1555341" y="1979889"/>
          <a:ext cx="8839200" cy="404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9ADB6C-6C66-4EE7-8B4D-BA2376DD2F44}"/>
              </a:ext>
            </a:extLst>
          </p:cNvPr>
          <p:cNvSpPr txBox="1"/>
          <p:nvPr/>
        </p:nvSpPr>
        <p:spPr>
          <a:xfrm>
            <a:off x="2209800" y="1447800"/>
            <a:ext cx="725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>
                <a:latin typeface="+mn-lt"/>
              </a:rPr>
              <a:t>100% Online Student Enrollments Fall 2006-Fall 2020</a:t>
            </a:r>
          </a:p>
        </p:txBody>
      </p:sp>
    </p:spTree>
    <p:extLst>
      <p:ext uri="{BB962C8B-B14F-4D97-AF65-F5344CB8AC3E}">
        <p14:creationId xmlns:p14="http://schemas.microsoft.com/office/powerpoint/2010/main" val="209021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EBAC-01CA-4FD0-9BD7-87C6D883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37"/>
            <a:ext cx="10638637" cy="1354217"/>
          </a:xfrm>
        </p:spPr>
        <p:txBody>
          <a:bodyPr/>
          <a:lstStyle/>
          <a:p>
            <a:pPr algn="ctr"/>
            <a:r>
              <a:rPr lang="en-US" sz="4400" dirty="0"/>
              <a:t>Online Student Success Rates at COC - Disaggregated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BCDA2F-3A00-433A-9FAC-FD714138B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475850"/>
              </p:ext>
            </p:extLst>
          </p:nvPr>
        </p:nvGraphicFramePr>
        <p:xfrm>
          <a:off x="3124200" y="1981200"/>
          <a:ext cx="8534400" cy="423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B871CB6-F58A-4B50-923C-BD0DEACF81B7}"/>
              </a:ext>
            </a:extLst>
          </p:cNvPr>
          <p:cNvGrpSpPr/>
          <p:nvPr/>
        </p:nvGrpSpPr>
        <p:grpSpPr>
          <a:xfrm>
            <a:off x="228600" y="2805342"/>
            <a:ext cx="2468310" cy="2588318"/>
            <a:chOff x="0" y="1656414"/>
            <a:chExt cx="1094282" cy="170560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1B11466-9725-4F86-BD4A-8C7008F77E3A}"/>
                </a:ext>
              </a:extLst>
            </p:cNvPr>
            <p:cNvSpPr/>
            <p:nvPr/>
          </p:nvSpPr>
          <p:spPr>
            <a:xfrm rot="10800000">
              <a:off x="277954" y="1656414"/>
              <a:ext cx="472190" cy="6673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343B5F-33AB-4986-AD46-2C14922B2E2F}"/>
                </a:ext>
              </a:extLst>
            </p:cNvPr>
            <p:cNvSpPr txBox="1"/>
            <p:nvPr/>
          </p:nvSpPr>
          <p:spPr>
            <a:xfrm>
              <a:off x="0" y="2388513"/>
              <a:ext cx="1094282" cy="97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ora" panose="020B0604020202020204" charset="0"/>
                </a:rPr>
                <a:t>Success rates for students in each group are steadily increasing!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5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EBAC-01CA-4FD0-9BD7-87C6D883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4137"/>
            <a:ext cx="10638637" cy="1354217"/>
          </a:xfrm>
        </p:spPr>
        <p:txBody>
          <a:bodyPr/>
          <a:lstStyle/>
          <a:p>
            <a:pPr algn="ctr"/>
            <a:r>
              <a:rPr lang="en-US" sz="4400" dirty="0"/>
              <a:t>Online Student Success Rates at COC - Disaggregated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BCDA2F-3A00-433A-9FAC-FD714138BB8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24200" y="1981200"/>
          <a:ext cx="8534400" cy="423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B871CB6-F58A-4B50-923C-BD0DEACF81B7}"/>
              </a:ext>
            </a:extLst>
          </p:cNvPr>
          <p:cNvGrpSpPr/>
          <p:nvPr/>
        </p:nvGrpSpPr>
        <p:grpSpPr>
          <a:xfrm>
            <a:off x="228600" y="2805342"/>
            <a:ext cx="2468310" cy="2588318"/>
            <a:chOff x="0" y="1656414"/>
            <a:chExt cx="1094282" cy="170560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1B11466-9725-4F86-BD4A-8C7008F77E3A}"/>
                </a:ext>
              </a:extLst>
            </p:cNvPr>
            <p:cNvSpPr/>
            <p:nvPr/>
          </p:nvSpPr>
          <p:spPr>
            <a:xfrm rot="10800000">
              <a:off x="277954" y="1656414"/>
              <a:ext cx="472190" cy="6673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343B5F-33AB-4986-AD46-2C14922B2E2F}"/>
                </a:ext>
              </a:extLst>
            </p:cNvPr>
            <p:cNvSpPr txBox="1"/>
            <p:nvPr/>
          </p:nvSpPr>
          <p:spPr>
            <a:xfrm>
              <a:off x="0" y="2388513"/>
              <a:ext cx="1094282" cy="97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ora" panose="020B0604020202020204" charset="0"/>
                </a:rPr>
                <a:t>Success rates for students in each group are steadily increasing!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1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2EF732C-B98D-422E-A4C9-CBD8B8A19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2285"/>
              </p:ext>
            </p:extLst>
          </p:nvPr>
        </p:nvGraphicFramePr>
        <p:xfrm>
          <a:off x="1482772" y="1828800"/>
          <a:ext cx="9226456" cy="466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21A0AEF8-B13C-41C2-A84C-24A2054FB99C}"/>
              </a:ext>
            </a:extLst>
          </p:cNvPr>
          <p:cNvSpPr txBox="1">
            <a:spLocks/>
          </p:cNvSpPr>
          <p:nvPr/>
        </p:nvSpPr>
        <p:spPr>
          <a:xfrm>
            <a:off x="381000" y="214453"/>
            <a:ext cx="10638637" cy="135421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Online Student Retention Rates at COC - Disaggregated</a:t>
            </a:r>
          </a:p>
        </p:txBody>
      </p:sp>
    </p:spTree>
    <p:extLst>
      <p:ext uri="{BB962C8B-B14F-4D97-AF65-F5344CB8AC3E}">
        <p14:creationId xmlns:p14="http://schemas.microsoft.com/office/powerpoint/2010/main" val="254981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D60D4B-9F9C-4EFD-AA9E-64A2373CB9E4}"/>
              </a:ext>
            </a:extLst>
          </p:cNvPr>
          <p:cNvSpPr/>
          <p:nvPr/>
        </p:nvSpPr>
        <p:spPr>
          <a:xfrm>
            <a:off x="7541686" y="4800600"/>
            <a:ext cx="4618891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CFA0-BEBC-4C8D-8823-45B1B134D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38" y="1815327"/>
            <a:ext cx="6934200" cy="51244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Canvas Certification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Required to web-enhance a face-to-face course with Canvas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Complete Intro to Teaching with Canvas self-paced, 5 hour course with Section 508 Accessibility component. </a:t>
            </a:r>
          </a:p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OnlineLIVE Instructor Certification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Required to teach OnlineLIVE courses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Complete Intro to Teaching with Canvas, plus Online, 2-week, 9 hour, Intro to OnlineLIVE Teaching &amp; Learning course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HyFlex Instructor Certification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Required to teach HyFlex courses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Complete Intro to Teaching with Canvas, plus Online, 2-week, 9 hour, Intro to OnlineLIVE Teaching &amp; Learning course, and HyFlex Tech Training</a:t>
            </a:r>
          </a:p>
          <a:p>
            <a:pPr lvl="1"/>
            <a:endParaRPr lang="en-US" sz="10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Online/Hybrid Instructor Certification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Required to teach Online and Hybrid courses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Complete Intro to Teaching with Canvas, plus Online, 5-week, 36 hour, Introduction to Online Instruction (IOI) course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500" dirty="0"/>
              <a:t>Renew every 3 years with 2-hour self-paced ‘refresher’ course. </a:t>
            </a:r>
          </a:p>
          <a:p>
            <a:pPr lvl="1"/>
            <a:endParaRPr lang="en-US" sz="12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BBFB34-E53B-4454-BC01-1CAC2D976B07}"/>
              </a:ext>
            </a:extLst>
          </p:cNvPr>
          <p:cNvSpPr txBox="1">
            <a:spLocks/>
          </p:cNvSpPr>
          <p:nvPr/>
        </p:nvSpPr>
        <p:spPr>
          <a:xfrm>
            <a:off x="325395" y="366289"/>
            <a:ext cx="7986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4400" kern="0" spc="-10" dirty="0"/>
              <a:t>DE Instructor Certifications</a:t>
            </a:r>
            <a:endParaRPr lang="en-US" sz="4400" kern="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22BAE14-36A1-48F5-96C6-565B38A1B0DC}"/>
              </a:ext>
            </a:extLst>
          </p:cNvPr>
          <p:cNvSpPr txBox="1"/>
          <p:nvPr/>
        </p:nvSpPr>
        <p:spPr>
          <a:xfrm>
            <a:off x="251548" y="1093822"/>
            <a:ext cx="115824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300" algn="l"/>
              </a:tabLst>
            </a:pPr>
            <a:r>
              <a:rPr sz="2000" dirty="0">
                <a:latin typeface="Arial Rounded MT Bold"/>
                <a:cs typeface="Arial Rounded MT Bold"/>
              </a:rPr>
              <a:t>Prior to </a:t>
            </a:r>
            <a:r>
              <a:rPr sz="2000" spc="-5" dirty="0">
                <a:latin typeface="Arial Rounded MT Bold"/>
                <a:cs typeface="Arial Rounded MT Bold"/>
              </a:rPr>
              <a:t>teaching</a:t>
            </a:r>
            <a:r>
              <a:rPr lang="en-US" sz="2000" spc="-5" dirty="0">
                <a:latin typeface="Arial Rounded MT Bold"/>
                <a:cs typeface="Arial Rounded MT Bold"/>
              </a:rPr>
              <a:t> online, hybrid, OnlineLIVE, or web-enhancing with Canvas, College of the Canyons instructors must </a:t>
            </a:r>
            <a:r>
              <a:rPr sz="2000" spc="-5" dirty="0">
                <a:latin typeface="Arial Rounded MT Bold"/>
                <a:cs typeface="Arial Rounded MT Bold"/>
              </a:rPr>
              <a:t>complete</a:t>
            </a:r>
            <a:r>
              <a:rPr sz="2000" spc="10" dirty="0">
                <a:latin typeface="Arial Rounded MT Bold"/>
                <a:cs typeface="Arial Rounded MT Bold"/>
              </a:rPr>
              <a:t> </a:t>
            </a:r>
            <a:r>
              <a:rPr lang="en-US" sz="2000" spc="10" dirty="0">
                <a:latin typeface="Arial Rounded MT Bold"/>
                <a:cs typeface="Arial Rounded MT Bold"/>
              </a:rPr>
              <a:t>training specific to the teaching format.</a:t>
            </a:r>
            <a:endParaRPr sz="2000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D18F8-AF72-4A0C-A0B3-7CCC60443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86" y="1972627"/>
            <a:ext cx="4618891" cy="29127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8C06B7-510F-4D24-AC5D-4CA6C7405F0F}"/>
              </a:ext>
            </a:extLst>
          </p:cNvPr>
          <p:cNvSpPr/>
          <p:nvPr/>
        </p:nvSpPr>
        <p:spPr>
          <a:xfrm>
            <a:off x="7617100" y="5034451"/>
            <a:ext cx="461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Visit </a:t>
            </a:r>
            <a:r>
              <a:rPr lang="en-US" sz="2000" b="1" dirty="0">
                <a:hlinkClick r:id="rId3"/>
              </a:rPr>
              <a:t>www.canyons.edu/teachonline</a:t>
            </a:r>
            <a:r>
              <a:rPr lang="en-US" sz="2000" b="1" dirty="0"/>
              <a:t> </a:t>
            </a:r>
            <a:r>
              <a:rPr lang="en-US" sz="2000" dirty="0"/>
              <a:t>for more information on these trainings and how to enroll. </a:t>
            </a:r>
          </a:p>
        </p:txBody>
      </p:sp>
    </p:spTree>
    <p:extLst>
      <p:ext uri="{BB962C8B-B14F-4D97-AF65-F5344CB8AC3E}">
        <p14:creationId xmlns:p14="http://schemas.microsoft.com/office/powerpoint/2010/main" val="119170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362" y="334137"/>
            <a:ext cx="9847275" cy="1248033"/>
          </a:xfrm>
          <a:prstGeom prst="rect">
            <a:avLst/>
          </a:prstGeom>
        </p:spPr>
        <p:txBody>
          <a:bodyPr vert="horz" wrap="square" lIns="0" tIns="143763" rIns="0" bIns="0" rtlCol="0">
            <a:spAutoFit/>
          </a:bodyPr>
          <a:lstStyle/>
          <a:p>
            <a:pPr marL="644525" marR="5080" indent="-455930" algn="ctr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The </a:t>
            </a:r>
            <a:r>
              <a:rPr sz="4000" dirty="0"/>
              <a:t>Benefits </a:t>
            </a:r>
            <a:r>
              <a:rPr sz="4000" spc="-5" dirty="0"/>
              <a:t>of Online Learning to Our  Students </a:t>
            </a:r>
            <a:r>
              <a:rPr sz="4000" spc="-10" dirty="0"/>
              <a:t>and Community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724400" y="2133600"/>
            <a:ext cx="7093826" cy="4037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15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Convenience </a:t>
            </a:r>
            <a:r>
              <a:rPr sz="3000" spc="-1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and</a:t>
            </a:r>
            <a:r>
              <a:rPr sz="3000" spc="25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flexibility</a:t>
            </a:r>
            <a:endParaRPr sz="3000" dirty="0">
              <a:latin typeface="Arial Rounded MT Bold" panose="020F0704030504030204" pitchFamily="34" charset="0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3150" dirty="0">
              <a:cs typeface="Arial Rounded MT Bold"/>
            </a:endParaRPr>
          </a:p>
          <a:p>
            <a:pPr marL="698500" marR="168275" indent="-228600">
              <a:lnSpc>
                <a:spcPts val="2590"/>
              </a:lnSpc>
              <a:buFont typeface="Arial"/>
              <a:buChar char="•"/>
              <a:tabLst>
                <a:tab pos="698500" algn="l"/>
              </a:tabLst>
            </a:pPr>
            <a:r>
              <a:rPr sz="2800" b="1" dirty="0"/>
              <a:t>Flexible schedule/ease of access: </a:t>
            </a:r>
            <a:r>
              <a:rPr lang="en-US" sz="2800" dirty="0"/>
              <a:t>Students can a</a:t>
            </a:r>
            <a:r>
              <a:rPr sz="2800" dirty="0"/>
              <a:t>ccess the course at any time, so </a:t>
            </a:r>
            <a:r>
              <a:rPr lang="en-US" sz="2800" dirty="0"/>
              <a:t>they</a:t>
            </a:r>
            <a:r>
              <a:rPr sz="2800" dirty="0"/>
              <a:t> can continue to fulfill work, family and other commitments!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/>
          </a:p>
          <a:p>
            <a:pPr marL="698500" marR="5080" indent="-228600">
              <a:lnSpc>
                <a:spcPts val="2590"/>
              </a:lnSpc>
              <a:buFont typeface="Arial"/>
              <a:buChar char="•"/>
              <a:tabLst>
                <a:tab pos="698500" algn="l"/>
              </a:tabLst>
            </a:pPr>
            <a:r>
              <a:rPr sz="2800" b="1" dirty="0"/>
              <a:t>Control of study time: </a:t>
            </a:r>
            <a:r>
              <a:rPr sz="2800" dirty="0"/>
              <a:t>Unlike more </a:t>
            </a:r>
            <a:r>
              <a:rPr lang="en-US" sz="2800" dirty="0"/>
              <a:t>static,</a:t>
            </a:r>
            <a:r>
              <a:rPr sz="2800" dirty="0"/>
              <a:t> face-to-face meeting formats, students can choose how long to </a:t>
            </a:r>
            <a:r>
              <a:rPr lang="en-US" sz="2800" dirty="0"/>
              <a:t>devote to</a:t>
            </a:r>
            <a:r>
              <a:rPr sz="2800" dirty="0"/>
              <a:t> coursework in a single sitting.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753D7-30F0-4698-9689-8A5AA1AA6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5" t="4278" r="6934"/>
          <a:stretch/>
        </p:blipFill>
        <p:spPr>
          <a:xfrm>
            <a:off x="685800" y="2819400"/>
            <a:ext cx="3842948" cy="31846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2039600" cy="7053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71215" marR="5080" indent="-2164715" algn="l">
              <a:lnSpc>
                <a:spcPts val="4750"/>
              </a:lnSpc>
              <a:spcBef>
                <a:spcPts val="700"/>
              </a:spcBef>
            </a:pPr>
            <a:r>
              <a:rPr sz="4400" spc="5" dirty="0"/>
              <a:t>Benefits </a:t>
            </a:r>
            <a:r>
              <a:rPr sz="4400" dirty="0"/>
              <a:t>of Online Learning </a:t>
            </a:r>
            <a:r>
              <a:rPr sz="4400" spc="-5" dirty="0"/>
              <a:t>(continued)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038600" y="1039458"/>
            <a:ext cx="7655168" cy="5756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Student</a:t>
            </a:r>
            <a:r>
              <a:rPr sz="250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 </a:t>
            </a:r>
            <a:r>
              <a:rPr sz="2500" spc="-10" dirty="0">
                <a:uFill>
                  <a:solidFill>
                    <a:srgbClr val="000000"/>
                  </a:solidFill>
                </a:uFill>
                <a:latin typeface="Arial Rounded MT Bold" panose="020F0704030504030204" pitchFamily="34" charset="0"/>
                <a:cs typeface="Arial Rounded MT Bold"/>
              </a:rPr>
              <a:t>enrichment</a:t>
            </a:r>
            <a:endParaRPr sz="2500" dirty="0">
              <a:latin typeface="Arial Rounded MT Bold" panose="020F0704030504030204" pitchFamily="34" charset="0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Arial Rounded MT Bold"/>
              <a:cs typeface="Arial Rounded MT Bold"/>
            </a:endParaRPr>
          </a:p>
          <a:p>
            <a:pPr marL="603885" marR="157480" indent="-248920">
              <a:lnSpc>
                <a:spcPts val="2270"/>
              </a:lnSpc>
              <a:buFont typeface="Arial"/>
              <a:buChar char="•"/>
              <a:tabLst>
                <a:tab pos="603885" algn="l"/>
                <a:tab pos="604520" algn="l"/>
              </a:tabLst>
            </a:pPr>
            <a:r>
              <a:rPr sz="2800" b="1" dirty="0"/>
              <a:t>Time to absorb material: </a:t>
            </a:r>
            <a:r>
              <a:rPr sz="2800" dirty="0"/>
              <a:t>Due to the more flexible schedule of online classes, students can take more time to review or revisit presented  material, etc.</a:t>
            </a:r>
            <a:endParaRPr lang="en-US" sz="2800" dirty="0"/>
          </a:p>
          <a:p>
            <a:pPr marL="354965" marR="157480">
              <a:lnSpc>
                <a:spcPts val="2270"/>
              </a:lnSpc>
              <a:tabLst>
                <a:tab pos="603885" algn="l"/>
                <a:tab pos="604520" algn="l"/>
              </a:tabLst>
            </a:pPr>
            <a:endParaRPr sz="2800" dirty="0"/>
          </a:p>
          <a:p>
            <a:pPr marL="603885" marR="209550" indent="-248920">
              <a:lnSpc>
                <a:spcPts val="2270"/>
              </a:lnSpc>
              <a:buFont typeface="Arial"/>
              <a:buChar char="•"/>
              <a:tabLst>
                <a:tab pos="603885" algn="l"/>
                <a:tab pos="604520" algn="l"/>
              </a:tabLst>
            </a:pPr>
            <a:r>
              <a:rPr sz="2800" b="1" dirty="0"/>
              <a:t>Online communication: </a:t>
            </a:r>
            <a:r>
              <a:rPr sz="2800" dirty="0"/>
              <a:t>Some students may be more inclined to  approach an instructor in an online setting rather than </a:t>
            </a:r>
            <a:r>
              <a:rPr lang="en-US" sz="2800" dirty="0"/>
              <a:t>speaking in front of classmates</a:t>
            </a:r>
            <a:r>
              <a:rPr sz="2800" dirty="0"/>
              <a:t>.</a:t>
            </a:r>
            <a:endParaRPr lang="en-US" sz="2800" dirty="0"/>
          </a:p>
          <a:p>
            <a:pPr marL="354965" marR="209550">
              <a:lnSpc>
                <a:spcPts val="2270"/>
              </a:lnSpc>
              <a:tabLst>
                <a:tab pos="603885" algn="l"/>
                <a:tab pos="604520" algn="l"/>
              </a:tabLst>
            </a:pPr>
            <a:endParaRPr sz="2800" dirty="0"/>
          </a:p>
          <a:p>
            <a:pPr marL="603885" marR="5080" indent="-248920">
              <a:lnSpc>
                <a:spcPct val="88900"/>
              </a:lnSpc>
              <a:buFont typeface="Arial"/>
              <a:buChar char="•"/>
              <a:tabLst>
                <a:tab pos="603885" algn="l"/>
                <a:tab pos="604520" algn="l"/>
              </a:tabLst>
            </a:pPr>
            <a:r>
              <a:rPr sz="2800" b="1" dirty="0"/>
              <a:t>Interaction Opportunities: </a:t>
            </a:r>
            <a:r>
              <a:rPr sz="2800" dirty="0"/>
              <a:t>Some students may feel more comfortable  interacting in the online space than they would in a face-to-face  class. Students may have more time to think about a response, which can increase interaction as well.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51AD2-8626-42BD-BF6C-B119FEB1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6" r="13105"/>
          <a:stretch/>
        </p:blipFill>
        <p:spPr>
          <a:xfrm>
            <a:off x="628610" y="2667000"/>
            <a:ext cx="3581011" cy="30099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71215" marR="5080" indent="-2164715">
              <a:lnSpc>
                <a:spcPts val="4750"/>
              </a:lnSpc>
              <a:spcBef>
                <a:spcPts val="700"/>
              </a:spcBef>
            </a:pPr>
            <a:r>
              <a:rPr sz="4400" spc="5" dirty="0"/>
              <a:t>Benefits </a:t>
            </a:r>
            <a:r>
              <a:rPr sz="4400" dirty="0"/>
              <a:t>of Online Learning  </a:t>
            </a:r>
            <a:r>
              <a:rPr sz="4400" spc="-5" dirty="0"/>
              <a:t>(continued)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889170" y="2351885"/>
            <a:ext cx="5152238" cy="313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5" dirty="0">
                <a:uFill>
                  <a:solidFill>
                    <a:srgbClr val="000000"/>
                  </a:solidFill>
                </a:uFill>
                <a:latin typeface="Arial Rounded MT Bold"/>
                <a:cs typeface="Arial Rounded MT Bold"/>
              </a:rPr>
              <a:t>Cost-effectiveness</a:t>
            </a:r>
            <a:endParaRPr sz="30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Arial Rounded MT Bold"/>
              <a:cs typeface="Arial Rounded MT Bold"/>
            </a:endParaRPr>
          </a:p>
          <a:p>
            <a:pPr marL="698500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800" dirty="0"/>
              <a:t>Transportation costs</a:t>
            </a:r>
          </a:p>
          <a:p>
            <a:pPr marL="698500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800" dirty="0"/>
              <a:t>Child care</a:t>
            </a:r>
            <a:endParaRPr sz="2800" dirty="0"/>
          </a:p>
          <a:p>
            <a:pPr marL="6985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800" dirty="0"/>
              <a:t>Parking passes</a:t>
            </a:r>
          </a:p>
          <a:p>
            <a:pPr marL="6985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800" dirty="0"/>
              <a:t>Open </a:t>
            </a:r>
            <a:r>
              <a:rPr lang="en-US" sz="2800" dirty="0"/>
              <a:t>E</a:t>
            </a:r>
            <a:r>
              <a:rPr sz="2800" dirty="0"/>
              <a:t>ducational </a:t>
            </a:r>
            <a:r>
              <a:rPr lang="en-US" sz="2800" dirty="0"/>
              <a:t>R</a:t>
            </a:r>
            <a:r>
              <a:rPr sz="2800" dirty="0"/>
              <a:t>esources (including textbooks)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B6224-3747-4CA6-B9AE-A6ECFB84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49" y="2351885"/>
            <a:ext cx="3704437" cy="32853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9113-9FA5-476F-A9A9-B91382AB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4137"/>
            <a:ext cx="10744200" cy="885063"/>
          </a:xfrm>
        </p:spPr>
        <p:txBody>
          <a:bodyPr/>
          <a:lstStyle/>
          <a:p>
            <a:r>
              <a:rPr lang="en-US" sz="4400" spc="5" dirty="0"/>
              <a:t>Online Education</a:t>
            </a:r>
            <a:r>
              <a:rPr lang="en-US" sz="3200" spc="5" dirty="0"/>
              <a:t> </a:t>
            </a:r>
            <a:r>
              <a:rPr lang="en-US" sz="4400" spc="5" dirty="0"/>
              <a:t>Services and Support</a:t>
            </a:r>
            <a:br>
              <a:rPr lang="en-US" spc="5" dirty="0"/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CB1D9D-F5A8-4A0E-B7AC-C07B8950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916" y="1359361"/>
            <a:ext cx="5303520" cy="4862870"/>
          </a:xfrm>
        </p:spPr>
        <p:txBody>
          <a:bodyPr/>
          <a:lstStyle/>
          <a:p>
            <a:pPr marL="240665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Instructional design</a:t>
            </a: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Orientation letters</a:t>
            </a: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Online/</a:t>
            </a:r>
            <a:r>
              <a:rPr lang="en-US" sz="2800" dirty="0" err="1">
                <a:latin typeface="+mn-lt"/>
              </a:rPr>
              <a:t>OnlineLIVE</a:t>
            </a:r>
            <a:r>
              <a:rPr lang="en-US" sz="2800" dirty="0">
                <a:latin typeface="+mn-lt"/>
              </a:rPr>
              <a:t> Instructor Certification</a:t>
            </a: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Course templates</a:t>
            </a:r>
          </a:p>
          <a:p>
            <a:pPr marL="240665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Accessibility and course design guides </a:t>
            </a:r>
          </a:p>
          <a:p>
            <a:pPr marL="240665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800" dirty="0">
                <a:latin typeface="+mn-lt"/>
              </a:rPr>
              <a:t>DECT Captioning Grant</a:t>
            </a:r>
          </a:p>
          <a:p>
            <a:pPr marL="240665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800" dirty="0">
                <a:latin typeface="+mn-lt"/>
              </a:rPr>
              <a:t>Open Educational Resources (OER) for Zero Textbook Cost (ZTC)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803AAB-8185-4F2B-9505-737CA1E65EB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336566" y="1330910"/>
            <a:ext cx="5303520" cy="3608680"/>
          </a:xfrm>
        </p:spPr>
        <p:txBody>
          <a:bodyPr/>
          <a:lstStyle/>
          <a:p>
            <a:pPr marL="240665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+mn-lt"/>
              </a:rPr>
              <a:t>Workshops</a:t>
            </a:r>
          </a:p>
          <a:p>
            <a:pPr marL="925830" lvl="1" indent="-457200">
              <a:lnSpc>
                <a:spcPct val="100000"/>
              </a:lnSpc>
              <a:spcBef>
                <a:spcPts val="285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400" dirty="0"/>
              <a:t>Canvas Open Labs</a:t>
            </a:r>
          </a:p>
          <a:p>
            <a:pPr marL="925830" lvl="1" indent="-457200">
              <a:lnSpc>
                <a:spcPct val="100000"/>
              </a:lnSpc>
              <a:spcBef>
                <a:spcPts val="285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400" dirty="0"/>
              <a:t>One-on-one online instruction &amp; Canvas support</a:t>
            </a:r>
          </a:p>
          <a:p>
            <a:pPr marL="925830" lvl="1" indent="-457200">
              <a:lnSpc>
                <a:spcPct val="100000"/>
              </a:lnSpc>
              <a:spcBef>
                <a:spcPts val="265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400" dirty="0"/>
              <a:t>Online course design</a:t>
            </a:r>
          </a:p>
          <a:p>
            <a:pPr marL="925830" lvl="1" indent="-457200">
              <a:lnSpc>
                <a:spcPct val="100000"/>
              </a:lnSpc>
              <a:spcBef>
                <a:spcPts val="275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400" dirty="0"/>
              <a:t>Student engagement strategies</a:t>
            </a:r>
          </a:p>
          <a:p>
            <a:pPr marL="925830" lvl="1" indent="-457200">
              <a:lnSpc>
                <a:spcPct val="100000"/>
              </a:lnSpc>
              <a:spcBef>
                <a:spcPts val="275"/>
              </a:spcBef>
              <a:buFont typeface="Courier New" panose="02070309020205020404" pitchFamily="49" charset="0"/>
              <a:buChar char="o"/>
              <a:tabLst>
                <a:tab pos="697865" algn="l"/>
                <a:tab pos="698500" algn="l"/>
              </a:tabLst>
            </a:pPr>
            <a:r>
              <a:rPr lang="en-US" sz="2400" dirty="0"/>
              <a:t>Canvas training (for online or face-to-face instructors)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E0CC6-8CE3-4469-BE9F-20F06719BB77}"/>
              </a:ext>
            </a:extLst>
          </p:cNvPr>
          <p:cNvSpPr txBox="1"/>
          <p:nvPr/>
        </p:nvSpPr>
        <p:spPr>
          <a:xfrm>
            <a:off x="2895600" y="6335353"/>
            <a:ext cx="785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Visit </a:t>
            </a:r>
            <a:r>
              <a:rPr lang="en-US" sz="2400" dirty="0">
                <a:hlinkClick r:id="rId2"/>
              </a:rPr>
              <a:t>www.canyons.edu/facultysupport</a:t>
            </a:r>
            <a:r>
              <a:rPr lang="en-US" sz="2400" dirty="0"/>
              <a:t> for more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298999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289232-AA64-472D-ABB9-A8BC1FC38DE9}"/>
              </a:ext>
            </a:extLst>
          </p:cNvPr>
          <p:cNvSpPr/>
          <p:nvPr/>
        </p:nvSpPr>
        <p:spPr>
          <a:xfrm>
            <a:off x="533400" y="2895599"/>
            <a:ext cx="8334866" cy="3894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58795"/>
            <a:ext cx="7986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Instructor Orientation</a:t>
            </a:r>
            <a:r>
              <a:rPr sz="4400" spc="-65" dirty="0"/>
              <a:t> </a:t>
            </a:r>
            <a:r>
              <a:rPr sz="4400" spc="-15" dirty="0"/>
              <a:t>Letters</a:t>
            </a:r>
            <a:endParaRPr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F2DDD1-9CC9-4BAB-ACA5-03BB73DB1F50}"/>
              </a:ext>
            </a:extLst>
          </p:cNvPr>
          <p:cNvSpPr/>
          <p:nvPr/>
        </p:nvSpPr>
        <p:spPr>
          <a:xfrm>
            <a:off x="9176390" y="358795"/>
            <a:ext cx="2864241" cy="6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-10" dirty="0"/>
              <a:t>Instructors teaching </a:t>
            </a:r>
            <a:r>
              <a:rPr lang="en-US" dirty="0"/>
              <a:t>Distance Education classes must submit an orientation letter to Online Education’s Orientation Letter Form prior to the start of the term, for each course they teach.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006FB-865B-4020-A111-4B519B26E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514" y="415827"/>
            <a:ext cx="2393291" cy="2300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C629A6-9FB7-4CDE-BE1E-6DA70150EF2C}"/>
              </a:ext>
            </a:extLst>
          </p:cNvPr>
          <p:cNvSpPr/>
          <p:nvPr/>
        </p:nvSpPr>
        <p:spPr>
          <a:xfrm>
            <a:off x="9455929" y="2811749"/>
            <a:ext cx="239329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B70"/>
                </a:solidFill>
                <a:latin typeface="proxima-nova"/>
              </a:rPr>
              <a:t>Orientation Letters help students to understand course requirements, plan their schedules around any mandatory class sessions, and anticipate time commitments and technology needed in your course. </a:t>
            </a:r>
          </a:p>
          <a:p>
            <a:endParaRPr lang="en-US" dirty="0">
              <a:solidFill>
                <a:srgbClr val="003B70"/>
              </a:solidFill>
              <a:latin typeface="proxima-nov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4FBBE-1942-4349-AF32-761F24682A6D}"/>
              </a:ext>
            </a:extLst>
          </p:cNvPr>
          <p:cNvSpPr/>
          <p:nvPr/>
        </p:nvSpPr>
        <p:spPr>
          <a:xfrm>
            <a:off x="197509" y="1055897"/>
            <a:ext cx="897888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students browse the schedule of classes or register for a Distance Learning course, they are directed read their Instructor's Orientation Letter.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-10" dirty="0"/>
              <a:t>Instructors teaching </a:t>
            </a:r>
            <a:r>
              <a:rPr lang="en-US" sz="2000" dirty="0"/>
              <a:t>Distance Education classes must have an orientation letter posted on the Online Education’s Orientation Letter Form prior to the start of the term, for each course they teach. </a:t>
            </a:r>
          </a:p>
          <a:p>
            <a:r>
              <a:rPr lang="en-US" dirty="0">
                <a:solidFill>
                  <a:srgbClr val="003B70"/>
                </a:solidFill>
                <a:latin typeface="proxima-nova"/>
              </a:rPr>
              <a:t> </a:t>
            </a:r>
          </a:p>
          <a:p>
            <a:endParaRPr lang="en-US" dirty="0">
              <a:solidFill>
                <a:srgbClr val="003B70"/>
              </a:solidFill>
              <a:latin typeface="proxima-nov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26F07-78B5-44A6-8238-C09449DA730D}"/>
              </a:ext>
            </a:extLst>
          </p:cNvPr>
          <p:cNvSpPr/>
          <p:nvPr/>
        </p:nvSpPr>
        <p:spPr>
          <a:xfrm>
            <a:off x="2087936" y="3048000"/>
            <a:ext cx="64318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How to Post a New Letter: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Visit your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My Orientation Letter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Portal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(in MyCanyons - Log-in with your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CanyonsID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Click on the ‘Orientation Letter Submission Form’.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Fill out the fields on the Orientation Letter form. Then click ‘Save’.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3265B4-3AF3-4ABE-A30B-B7C9C2EE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65" y="3196122"/>
            <a:ext cx="1076325" cy="14382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7F25913-8C9C-410C-A69E-34DAA1E1BABD}"/>
              </a:ext>
            </a:extLst>
          </p:cNvPr>
          <p:cNvSpPr/>
          <p:nvPr/>
        </p:nvSpPr>
        <p:spPr>
          <a:xfrm>
            <a:off x="761999" y="4794586"/>
            <a:ext cx="79223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-nova"/>
              </a:rPr>
              <a:t>How to Edit an Existing Letter</a:t>
            </a:r>
            <a:endParaRPr lang="en-US" sz="2400" dirty="0">
              <a:latin typeface="proxima-nova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Visit your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My Orientation Letter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Portal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B70"/>
                </a:solidFill>
                <a:latin typeface="proxima-nova"/>
              </a:rPr>
              <a:t> (Log-in using your </a:t>
            </a:r>
            <a:r>
              <a:rPr lang="en-US" dirty="0" err="1">
                <a:solidFill>
                  <a:srgbClr val="003B70"/>
                </a:solidFill>
                <a:latin typeface="proxima-nova"/>
              </a:rPr>
              <a:t>CanyonsID</a:t>
            </a:r>
            <a:r>
              <a:rPr lang="en-US" dirty="0">
                <a:solidFill>
                  <a:srgbClr val="003B70"/>
                </a:solidFill>
                <a:latin typeface="proxima-nova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proxima-nova"/>
              </a:rPr>
              <a:t>Click on the letter's</a:t>
            </a:r>
            <a:r>
              <a:rPr lang="en-US" b="1" dirty="0">
                <a:latin typeface="proxima-nova"/>
              </a:rPr>
              <a:t> Edit Link</a:t>
            </a:r>
            <a:r>
              <a:rPr lang="en-US" dirty="0">
                <a:latin typeface="proxima-nova"/>
              </a:rPr>
              <a:t> to open your letter.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proxima-nova"/>
              </a:rPr>
              <a:t>Make your changes, then click </a:t>
            </a:r>
            <a:r>
              <a:rPr lang="en-US" b="1" dirty="0">
                <a:latin typeface="proxima-nova"/>
              </a:rPr>
              <a:t>Save</a:t>
            </a:r>
            <a:r>
              <a:rPr lang="en-US" dirty="0">
                <a:latin typeface="proxima-nova"/>
              </a:rPr>
              <a:t>.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8CBD47-BB9B-42C1-8C7A-529D7BA03C7F}"/>
              </a:ext>
            </a:extLst>
          </p:cNvPr>
          <p:cNvSpPr/>
          <p:nvPr/>
        </p:nvSpPr>
        <p:spPr>
          <a:xfrm>
            <a:off x="711783" y="6254234"/>
            <a:ext cx="833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-nova"/>
              </a:rPr>
              <a:t>To learn more</a:t>
            </a:r>
            <a:r>
              <a:rPr lang="en-US" dirty="0"/>
              <a:t>, please visit Online Education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’s </a:t>
            </a:r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Instructor Guide to Orientation Letters.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873" y="635584"/>
            <a:ext cx="5065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Learning</a:t>
            </a:r>
            <a:r>
              <a:rPr sz="4400" spc="-70" dirty="0"/>
              <a:t> </a:t>
            </a:r>
            <a:r>
              <a:rPr sz="4400" dirty="0"/>
              <a:t>Outcome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2844318"/>
            <a:ext cx="5675693" cy="190244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spcBef>
                <a:spcPts val="434"/>
              </a:spcBef>
              <a:tabLst>
                <a:tab pos="241300" algn="l"/>
              </a:tabLst>
            </a:pPr>
            <a:r>
              <a:rPr sz="3000" spc="-5" dirty="0">
                <a:cs typeface="Arial Rounded MT Bold"/>
              </a:rPr>
              <a:t>By the end </a:t>
            </a:r>
            <a:r>
              <a:rPr sz="3000" dirty="0">
                <a:cs typeface="Arial Rounded MT Bold"/>
              </a:rPr>
              <a:t>of </a:t>
            </a:r>
            <a:r>
              <a:rPr sz="3000" spc="-5" dirty="0">
                <a:cs typeface="Arial Rounded MT Bold"/>
              </a:rPr>
              <a:t>this </a:t>
            </a:r>
            <a:r>
              <a:rPr sz="3000" spc="-15" dirty="0">
                <a:cs typeface="Arial Rounded MT Bold"/>
              </a:rPr>
              <a:t>presentation, you </a:t>
            </a:r>
            <a:r>
              <a:rPr sz="3000" spc="-5" dirty="0">
                <a:cs typeface="Arial Rounded MT Bold"/>
              </a:rPr>
              <a:t>will be </a:t>
            </a:r>
            <a:r>
              <a:rPr sz="3000" spc="-25" dirty="0">
                <a:cs typeface="Arial Rounded MT Bold"/>
              </a:rPr>
              <a:t>able </a:t>
            </a:r>
            <a:r>
              <a:rPr sz="3000" spc="-5" dirty="0">
                <a:cs typeface="Arial Rounded MT Bold"/>
              </a:rPr>
              <a:t>to </a:t>
            </a:r>
            <a:r>
              <a:rPr sz="3000" spc="-10" dirty="0">
                <a:cs typeface="Arial Rounded MT Bold"/>
              </a:rPr>
              <a:t>explain </a:t>
            </a:r>
            <a:r>
              <a:rPr sz="3000" spc="-5" dirty="0">
                <a:cs typeface="Arial Rounded MT Bold"/>
              </a:rPr>
              <a:t>the different </a:t>
            </a:r>
            <a:r>
              <a:rPr sz="3000" spc="-20" dirty="0">
                <a:cs typeface="Arial Rounded MT Bold"/>
              </a:rPr>
              <a:t>class </a:t>
            </a:r>
            <a:r>
              <a:rPr lang="en-US" sz="3000" spc="-10" dirty="0">
                <a:cs typeface="Arial Rounded MT Bold"/>
              </a:rPr>
              <a:t>Distance Education (DE)</a:t>
            </a:r>
            <a:r>
              <a:rPr sz="3000" spc="-10" dirty="0">
                <a:cs typeface="Arial Rounded MT Bold"/>
              </a:rPr>
              <a:t> </a:t>
            </a:r>
            <a:r>
              <a:rPr sz="3000" spc="-20" dirty="0">
                <a:cs typeface="Arial Rounded MT Bold"/>
              </a:rPr>
              <a:t>formats </a:t>
            </a:r>
            <a:r>
              <a:rPr sz="3000" spc="-45" dirty="0">
                <a:cs typeface="Arial Rounded MT Bold"/>
              </a:rPr>
              <a:t>at </a:t>
            </a:r>
            <a:r>
              <a:rPr sz="3000" spc="-20" dirty="0">
                <a:cs typeface="Arial Rounded MT Bold"/>
              </a:rPr>
              <a:t>College </a:t>
            </a:r>
            <a:r>
              <a:rPr sz="3000" spc="-5" dirty="0">
                <a:cs typeface="Arial Rounded MT Bold"/>
              </a:rPr>
              <a:t>of  the</a:t>
            </a:r>
            <a:r>
              <a:rPr sz="3000" spc="-10" dirty="0">
                <a:cs typeface="Arial Rounded MT Bold"/>
              </a:rPr>
              <a:t> </a:t>
            </a:r>
            <a:r>
              <a:rPr sz="3000" spc="-30" dirty="0">
                <a:cs typeface="Arial Rounded MT Bold"/>
              </a:rPr>
              <a:t>Canyons.</a:t>
            </a:r>
            <a:endParaRPr sz="3000" dirty="0"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7834" y="6427114"/>
            <a:ext cx="265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College of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Canyons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Faculty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Orientation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6E4E7-CEB9-4C89-B274-7267A7E41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3" t="2310" r="13741"/>
          <a:stretch/>
        </p:blipFill>
        <p:spPr>
          <a:xfrm>
            <a:off x="7010400" y="2133600"/>
            <a:ext cx="4038600" cy="3323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646" y="2666441"/>
            <a:ext cx="3877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Questions?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275900" y="3556560"/>
            <a:ext cx="5631435" cy="15079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7900"/>
              </a:lnSpc>
              <a:spcBef>
                <a:spcPts val="95"/>
              </a:spcBef>
            </a:pPr>
            <a:r>
              <a:rPr sz="3000" b="1" spc="-15" dirty="0">
                <a:latin typeface="Calibri"/>
                <a:cs typeface="Calibri"/>
              </a:rPr>
              <a:t>Contact </a:t>
            </a:r>
            <a:r>
              <a:rPr sz="3000" b="1" spc="-5" dirty="0">
                <a:latin typeface="Calibri"/>
                <a:cs typeface="Calibri"/>
              </a:rPr>
              <a:t>us </a:t>
            </a:r>
            <a:r>
              <a:rPr sz="3000" b="1" spc="-20" dirty="0">
                <a:latin typeface="Calibri"/>
                <a:cs typeface="Calibri"/>
              </a:rPr>
              <a:t>at  </a:t>
            </a:r>
            <a:r>
              <a:rPr lang="en-US" sz="3000" b="1" spc="-5" dirty="0">
                <a:latin typeface="Calibri"/>
                <a:cs typeface="Calibri"/>
                <a:hlinkClick r:id="rId2"/>
              </a:rPr>
              <a:t>online</a:t>
            </a:r>
            <a:r>
              <a:rPr sz="3000" b="1" spc="-15" dirty="0">
                <a:latin typeface="Calibri"/>
                <a:cs typeface="Calibri"/>
                <a:hlinkClick r:id="rId2"/>
              </a:rPr>
              <a:t>@</a:t>
            </a:r>
            <a:r>
              <a:rPr sz="3000" b="1" spc="-10" dirty="0">
                <a:latin typeface="Calibri"/>
                <a:cs typeface="Calibri"/>
                <a:hlinkClick r:id="rId2"/>
              </a:rPr>
              <a:t>c</a:t>
            </a:r>
            <a:r>
              <a:rPr sz="3000" b="1" spc="-20" dirty="0">
                <a:latin typeface="Calibri"/>
                <a:cs typeface="Calibri"/>
                <a:hlinkClick r:id="rId2"/>
              </a:rPr>
              <a:t>a</a:t>
            </a:r>
            <a:r>
              <a:rPr sz="3000" b="1" spc="-45" dirty="0">
                <a:latin typeface="Calibri"/>
                <a:cs typeface="Calibri"/>
                <a:hlinkClick r:id="rId2"/>
              </a:rPr>
              <a:t>n</a:t>
            </a:r>
            <a:r>
              <a:rPr sz="3000" b="1" spc="-30" dirty="0">
                <a:latin typeface="Calibri"/>
                <a:cs typeface="Calibri"/>
                <a:hlinkClick r:id="rId2"/>
              </a:rPr>
              <a:t>y</a:t>
            </a:r>
            <a:r>
              <a:rPr sz="3000" b="1" spc="-5" dirty="0">
                <a:latin typeface="Calibri"/>
                <a:cs typeface="Calibri"/>
                <a:hlinkClick r:id="rId2"/>
              </a:rPr>
              <a:t>o</a:t>
            </a:r>
            <a:r>
              <a:rPr sz="3000" b="1" spc="-15" dirty="0">
                <a:latin typeface="Calibri"/>
                <a:cs typeface="Calibri"/>
                <a:hlinkClick r:id="rId2"/>
              </a:rPr>
              <a:t>n</a:t>
            </a:r>
            <a:r>
              <a:rPr sz="3000" b="1" spc="-5" dirty="0">
                <a:latin typeface="Calibri"/>
                <a:cs typeface="Calibri"/>
                <a:hlinkClick r:id="rId2"/>
              </a:rPr>
              <a:t>s.edu </a:t>
            </a:r>
            <a:r>
              <a:rPr sz="3000" b="1" spc="-5" dirty="0">
                <a:latin typeface="Calibri"/>
                <a:cs typeface="Calibri"/>
              </a:rPr>
              <a:t> And visit </a:t>
            </a:r>
            <a:r>
              <a:rPr sz="3000" b="1" spc="-10" dirty="0">
                <a:latin typeface="Calibri"/>
                <a:cs typeface="Calibri"/>
              </a:rPr>
              <a:t>our </a:t>
            </a:r>
            <a:r>
              <a:rPr sz="3000" b="1" spc="-15" dirty="0">
                <a:latin typeface="Calibri"/>
                <a:cs typeface="Calibri"/>
              </a:rPr>
              <a:t>website</a:t>
            </a:r>
            <a:r>
              <a:rPr lang="en-US" sz="3000" b="1" spc="-15" dirty="0">
                <a:latin typeface="Calibri"/>
                <a:cs typeface="Calibri"/>
              </a:rPr>
              <a:t>:</a:t>
            </a:r>
            <a:r>
              <a:rPr sz="3000" b="1" spc="-15" dirty="0">
                <a:latin typeface="Calibri"/>
                <a:cs typeface="Calibri"/>
              </a:rPr>
              <a:t>  </a:t>
            </a:r>
            <a:r>
              <a:rPr sz="3000" b="1" spc="-20" dirty="0">
                <a:latin typeface="Calibri"/>
                <a:cs typeface="Calibri"/>
                <a:hlinkClick r:id="rId3"/>
              </a:rPr>
              <a:t>www.canyons.edu/online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8285" y="2432294"/>
            <a:ext cx="7315200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lvl="1" indent="-229235">
              <a:lnSpc>
                <a:spcPct val="150000"/>
              </a:lnSpc>
              <a:spcBef>
                <a:spcPts val="2260"/>
              </a:spcBef>
              <a:buFont typeface="Arial"/>
              <a:buChar char="•"/>
              <a:tabLst>
                <a:tab pos="699135" algn="l"/>
              </a:tabLst>
            </a:pPr>
            <a:r>
              <a:rPr sz="3000" spc="-5" dirty="0">
                <a:cs typeface="Arial Rounded MT Bold"/>
              </a:rPr>
              <a:t>Online Classes</a:t>
            </a:r>
            <a:endParaRPr sz="3000" dirty="0">
              <a:cs typeface="Arial Rounded MT Bold"/>
            </a:endParaRPr>
          </a:p>
          <a:p>
            <a:pPr marL="698500" lvl="1" indent="-229235">
              <a:lnSpc>
                <a:spcPct val="150000"/>
              </a:lnSpc>
              <a:buFont typeface="Arial"/>
              <a:buChar char="•"/>
              <a:tabLst>
                <a:tab pos="699135" algn="l"/>
              </a:tabLst>
            </a:pPr>
            <a:r>
              <a:rPr sz="3000" dirty="0">
                <a:cs typeface="Arial Rounded MT Bold"/>
              </a:rPr>
              <a:t>Hybrid</a:t>
            </a:r>
            <a:r>
              <a:rPr sz="3000" spc="-5" dirty="0">
                <a:cs typeface="Arial Rounded MT Bold"/>
              </a:rPr>
              <a:t> </a:t>
            </a:r>
            <a:r>
              <a:rPr sz="3000" spc="-10" dirty="0">
                <a:cs typeface="Arial Rounded MT Bold"/>
              </a:rPr>
              <a:t>Classes</a:t>
            </a:r>
            <a:endParaRPr sz="3000" dirty="0">
              <a:cs typeface="Arial Rounded MT Bold"/>
            </a:endParaRPr>
          </a:p>
          <a:p>
            <a:pPr marL="698500" lvl="1" indent="-229235">
              <a:lnSpc>
                <a:spcPct val="150000"/>
              </a:lnSpc>
              <a:buFont typeface="Arial"/>
              <a:buChar char="•"/>
              <a:tabLst>
                <a:tab pos="699135" algn="l"/>
              </a:tabLst>
            </a:pPr>
            <a:r>
              <a:rPr lang="en-US" sz="3000" dirty="0">
                <a:cs typeface="Arial Rounded MT Bold"/>
              </a:rPr>
              <a:t>OnlineLIVE </a:t>
            </a:r>
            <a:r>
              <a:rPr sz="3000" spc="-10" dirty="0">
                <a:cs typeface="Arial Rounded MT Bold"/>
              </a:rPr>
              <a:t>Classes</a:t>
            </a:r>
            <a:endParaRPr lang="en-US" sz="3000" spc="-10" dirty="0">
              <a:cs typeface="Arial Rounded MT Bold"/>
            </a:endParaRPr>
          </a:p>
          <a:p>
            <a:pPr marL="698500" lvl="1" indent="-229235">
              <a:lnSpc>
                <a:spcPct val="150000"/>
              </a:lnSpc>
              <a:buFont typeface="Arial"/>
              <a:buChar char="•"/>
              <a:tabLst>
                <a:tab pos="699135" algn="l"/>
              </a:tabLst>
            </a:pPr>
            <a:r>
              <a:rPr lang="en-US" sz="3000" spc="-10" dirty="0">
                <a:cs typeface="Arial Rounded MT Bold"/>
              </a:rPr>
              <a:t>HyFlex Classes</a:t>
            </a:r>
          </a:p>
          <a:p>
            <a:pPr marL="698500" lvl="1" indent="-229235">
              <a:lnSpc>
                <a:spcPct val="150000"/>
              </a:lnSpc>
              <a:buFont typeface="Arial"/>
              <a:buChar char="•"/>
              <a:tabLst>
                <a:tab pos="699135" algn="l"/>
              </a:tabLst>
            </a:pPr>
            <a:r>
              <a:rPr lang="en-US" sz="3000" spc="-10" dirty="0">
                <a:cs typeface="Arial Rounded MT Bold"/>
              </a:rPr>
              <a:t>Web-Enhanced Classes (formally, not DE)</a:t>
            </a:r>
            <a:endParaRPr sz="3000" dirty="0">
              <a:cs typeface="Arial Rounded MT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265F4-24D4-4503-A3A3-7DCEAA0C81E3}"/>
              </a:ext>
            </a:extLst>
          </p:cNvPr>
          <p:cNvSpPr/>
          <p:nvPr/>
        </p:nvSpPr>
        <p:spPr>
          <a:xfrm>
            <a:off x="381001" y="373468"/>
            <a:ext cx="1158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9135" algn="l"/>
              </a:tabLst>
            </a:pPr>
            <a:r>
              <a:rPr lang="en-US" sz="4400" dirty="0">
                <a:latin typeface="Arial Rounded MT Bold"/>
                <a:ea typeface="+mj-ea"/>
              </a:rPr>
              <a:t>Distance Education Programs offered at College of the Canyons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C3292-3002-4996-A424-5A3214F3D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4" r="6227"/>
          <a:stretch/>
        </p:blipFill>
        <p:spPr>
          <a:xfrm>
            <a:off x="685799" y="2667000"/>
            <a:ext cx="3886201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051C79-1F41-49BB-81D4-E251612561C8}"/>
              </a:ext>
            </a:extLst>
          </p:cNvPr>
          <p:cNvSpPr/>
          <p:nvPr/>
        </p:nvSpPr>
        <p:spPr>
          <a:xfrm>
            <a:off x="7651470" y="589059"/>
            <a:ext cx="4191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369" y="635584"/>
            <a:ext cx="83862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Online</a:t>
            </a:r>
            <a:r>
              <a:rPr sz="4400" spc="-75" dirty="0"/>
              <a:t> </a:t>
            </a:r>
            <a:r>
              <a:rPr sz="4400" spc="-5" dirty="0"/>
              <a:t>Classes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54818" y="3352800"/>
            <a:ext cx="7088982" cy="3734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28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Instructors of online classes utilize the Canvas LMS and online tools to combine course design strategies and online pedagogy to support learners. 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15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Instructors initiate regular and substantive interaction with students.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1500" dirty="0"/>
          </a:p>
          <a:p>
            <a:pPr marL="698500" lvl="1" indent="-229235">
              <a:lnSpc>
                <a:spcPts val="193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CF7E3-ECA2-4AF3-9D4E-9839CEFD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658" y="932970"/>
            <a:ext cx="3964783" cy="2747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0093D7-1574-453A-BECE-0B3BEE94D5B3}"/>
              </a:ext>
            </a:extLst>
          </p:cNvPr>
          <p:cNvSpPr/>
          <p:nvPr/>
        </p:nvSpPr>
        <p:spPr>
          <a:xfrm>
            <a:off x="454818" y="1513071"/>
            <a:ext cx="694679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Students enrolled in an </a:t>
            </a:r>
            <a:r>
              <a:rPr lang="en-US" sz="2800" b="1" dirty="0"/>
              <a:t>online</a:t>
            </a:r>
            <a:r>
              <a:rPr lang="en-US" sz="2800" dirty="0"/>
              <a:t> class are able to complete all coursework and activities online without needing to physically attend a class (in-person or via Zoom)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1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CDE52-A618-4937-A5A0-726789070DD4}"/>
              </a:ext>
            </a:extLst>
          </p:cNvPr>
          <p:cNvSpPr/>
          <p:nvPr/>
        </p:nvSpPr>
        <p:spPr>
          <a:xfrm>
            <a:off x="7651470" y="3832149"/>
            <a:ext cx="39647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600" dirty="0"/>
              <a:t>College of the Canyons Instructors must be ‘Online &amp; Hybrid Instructor Certified’ to teach an </a:t>
            </a:r>
            <a:r>
              <a:rPr lang="en-US" sz="2600" b="1" dirty="0"/>
              <a:t>online</a:t>
            </a:r>
            <a:r>
              <a:rPr lang="en-US" sz="2600" dirty="0"/>
              <a:t> course.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68304"/>
            <a:ext cx="83862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Hybrid</a:t>
            </a:r>
            <a:r>
              <a:rPr sz="4400" spc="-75" dirty="0"/>
              <a:t> </a:t>
            </a:r>
            <a:r>
              <a:rPr sz="4400" spc="-5" dirty="0"/>
              <a:t>Classes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66700" y="2790663"/>
            <a:ext cx="7048500" cy="3734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Hybrid classes combine the learning formats of online and on-campus classes. Hybrid classes have defined on-campus meetings as well as coursework to be completed independently online. </a:t>
            </a:r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Instructors initiate regular and substantive interaction with students.</a:t>
            </a:r>
            <a:endParaRPr lang="en-US" sz="1500" dirty="0"/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lnSpc>
                <a:spcPts val="193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69781-076E-450F-9267-3D73BB2F9B3A}"/>
              </a:ext>
            </a:extLst>
          </p:cNvPr>
          <p:cNvSpPr/>
          <p:nvPr/>
        </p:nvSpPr>
        <p:spPr>
          <a:xfrm>
            <a:off x="261257" y="14219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 a </a:t>
            </a:r>
            <a:r>
              <a:rPr lang="en-US" sz="2800" b="1" dirty="0"/>
              <a:t>hybrid</a:t>
            </a:r>
            <a:r>
              <a:rPr lang="en-US" sz="2800" dirty="0"/>
              <a:t> class, instructional time is conducted partially online and partially in-person.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F8B06-6A4F-49CF-9ECF-D8245BB2FA92}"/>
              </a:ext>
            </a:extLst>
          </p:cNvPr>
          <p:cNvSpPr/>
          <p:nvPr/>
        </p:nvSpPr>
        <p:spPr>
          <a:xfrm>
            <a:off x="7543800" y="568304"/>
            <a:ext cx="4191000" cy="537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E2F82-5FB9-44F0-8EB1-C91EBD07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45" y="913591"/>
            <a:ext cx="4191001" cy="2503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470648-147E-43D4-85DA-625FBFEE8CD8}"/>
              </a:ext>
            </a:extLst>
          </p:cNvPr>
          <p:cNvSpPr/>
          <p:nvPr/>
        </p:nvSpPr>
        <p:spPr>
          <a:xfrm>
            <a:off x="7482702" y="3534456"/>
            <a:ext cx="425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800" dirty="0"/>
              <a:t>College of the Canyons Instructors must be ‘Online &amp; Hybrid Instructor Certified’ to teach a </a:t>
            </a:r>
            <a:r>
              <a:rPr lang="en-US" sz="2800" b="1" dirty="0"/>
              <a:t>hybrid</a:t>
            </a:r>
            <a:r>
              <a:rPr lang="en-US" sz="2800" dirty="0"/>
              <a:t>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68304"/>
            <a:ext cx="83862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HyFlex</a:t>
            </a:r>
            <a:r>
              <a:rPr sz="4400" spc="-75" dirty="0"/>
              <a:t> </a:t>
            </a:r>
            <a:r>
              <a:rPr sz="4400" spc="-5" dirty="0"/>
              <a:t>Classes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3102016"/>
            <a:ext cx="7162800" cy="3303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Instructors provide regular, weekly instruction on a physical campus in a classroom that can accommodate the entire capacity of enrollment. Students may choose to attend each class either in-person or via remote synchronous technology. </a:t>
            </a:r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1000" dirty="0"/>
          </a:p>
          <a:p>
            <a:pPr marL="698500" lvl="1" indent="-229235">
              <a:lnSpc>
                <a:spcPts val="193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69781-076E-450F-9267-3D73BB2F9B3A}"/>
              </a:ext>
            </a:extLst>
          </p:cNvPr>
          <p:cNvSpPr/>
          <p:nvPr/>
        </p:nvSpPr>
        <p:spPr>
          <a:xfrm>
            <a:off x="261257" y="142199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800" dirty="0"/>
              <a:t>In a </a:t>
            </a:r>
            <a:r>
              <a:rPr lang="en-US" sz="2800" b="1" dirty="0"/>
              <a:t>HyFlex</a:t>
            </a:r>
            <a:r>
              <a:rPr lang="en-US" sz="2800" dirty="0"/>
              <a:t> class, instructional time is conducted in a physical classroom, which students are able to join either in-person or via Zoom.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CE9B1-EDBD-449A-A439-7A94C7C5E2FF}"/>
              </a:ext>
            </a:extLst>
          </p:cNvPr>
          <p:cNvSpPr/>
          <p:nvPr/>
        </p:nvSpPr>
        <p:spPr>
          <a:xfrm>
            <a:off x="7543800" y="568304"/>
            <a:ext cx="4191000" cy="484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A477E-2DE0-4ED9-8EE2-498844FB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13" y="725884"/>
            <a:ext cx="3918573" cy="2245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C2473-FAD6-46ED-AD4E-B12070CA1C5A}"/>
              </a:ext>
            </a:extLst>
          </p:cNvPr>
          <p:cNvSpPr/>
          <p:nvPr/>
        </p:nvSpPr>
        <p:spPr>
          <a:xfrm>
            <a:off x="7613172" y="3237879"/>
            <a:ext cx="4052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800" dirty="0"/>
              <a:t>College of the Canyons Instructors must be ‘HyFlex Certified’ to teach a </a:t>
            </a:r>
            <a:r>
              <a:rPr lang="en-US" sz="2800" b="1" dirty="0"/>
              <a:t>HyFlex</a:t>
            </a:r>
            <a:r>
              <a:rPr lang="en-US" sz="2800" dirty="0"/>
              <a:t>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1526AC-AF38-4D91-8F74-3B6FC7F8F88B}"/>
              </a:ext>
            </a:extLst>
          </p:cNvPr>
          <p:cNvSpPr/>
          <p:nvPr/>
        </p:nvSpPr>
        <p:spPr>
          <a:xfrm>
            <a:off x="7771233" y="588547"/>
            <a:ext cx="4191000" cy="537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28626"/>
            <a:ext cx="83862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OnlineLIVE</a:t>
            </a:r>
            <a:r>
              <a:rPr sz="4400" spc="-75" dirty="0"/>
              <a:t> </a:t>
            </a:r>
            <a:r>
              <a:rPr sz="4400" spc="-5" dirty="0"/>
              <a:t>Classes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00684" y="1115751"/>
            <a:ext cx="716835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28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400" b="1" dirty="0"/>
              <a:t>OnlineLIVE</a:t>
            </a:r>
            <a:r>
              <a:rPr lang="en-US" sz="2400" dirty="0"/>
              <a:t> is a distance education modality in which students and the instructor meet synchronously online (via Zoom) during scheduled class times. 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24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400" dirty="0"/>
              <a:t>Students enrolled in an OnlineLIVE class are able to complete all coursework and activities online without needing to physically attend a class. 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1500" dirty="0"/>
          </a:p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2400" dirty="0"/>
              <a:t>Instructors initiate regular and substantive interaction with students</a:t>
            </a:r>
          </a:p>
        </p:txBody>
      </p:sp>
      <p:sp>
        <p:nvSpPr>
          <p:cNvPr id="5" name="AutoShape 2" descr="https://coc.instructure.com/courses/37110/files/6373132/preview">
            <a:extLst>
              <a:ext uri="{FF2B5EF4-FFF2-40B4-BE49-F238E27FC236}">
                <a16:creationId xmlns:a16="http://schemas.microsoft.com/office/drawing/2014/main" id="{63276CA8-064E-4BE9-8A9B-76F6F34C2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7ABBF-37E2-4C13-9BAD-A965010B4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790" y="743985"/>
            <a:ext cx="3848153" cy="309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F51CDD-9401-4199-90F4-13BF0CEBC8D0}"/>
              </a:ext>
            </a:extLst>
          </p:cNvPr>
          <p:cNvSpPr/>
          <p:nvPr/>
        </p:nvSpPr>
        <p:spPr>
          <a:xfrm>
            <a:off x="7738575" y="3999068"/>
            <a:ext cx="4223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400" dirty="0"/>
              <a:t>College of the Canyons Instructors must be ‘OnlineLIVE Certified’ to teach an </a:t>
            </a:r>
            <a:r>
              <a:rPr lang="en-US" sz="2400" b="1" dirty="0"/>
              <a:t>OnlineLIVE </a:t>
            </a:r>
            <a:r>
              <a:rPr lang="en-US" sz="2400" dirty="0"/>
              <a:t>course.</a:t>
            </a:r>
          </a:p>
        </p:txBody>
      </p:sp>
    </p:spTree>
    <p:extLst>
      <p:ext uri="{BB962C8B-B14F-4D97-AF65-F5344CB8AC3E}">
        <p14:creationId xmlns:p14="http://schemas.microsoft.com/office/powerpoint/2010/main" val="33312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8038E2-E8B1-4B1A-BA86-7257375A4A82}"/>
              </a:ext>
            </a:extLst>
          </p:cNvPr>
          <p:cNvSpPr/>
          <p:nvPr/>
        </p:nvSpPr>
        <p:spPr>
          <a:xfrm>
            <a:off x="7771233" y="588547"/>
            <a:ext cx="4191000" cy="537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369" y="635584"/>
            <a:ext cx="838621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dirty="0"/>
              <a:t>Web-Enhanced</a:t>
            </a:r>
            <a:r>
              <a:rPr sz="4400" spc="-75" dirty="0"/>
              <a:t> </a:t>
            </a:r>
            <a:r>
              <a:rPr sz="4400" spc="-5" dirty="0"/>
              <a:t>Classes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00685" y="1600200"/>
            <a:ext cx="6823946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lvl="1" indent="-229235">
              <a:buFont typeface="Arial"/>
              <a:buChar char="•"/>
              <a:tabLst>
                <a:tab pos="698500" algn="l"/>
                <a:tab pos="699135" algn="l"/>
              </a:tabLst>
            </a:pPr>
            <a:endParaRPr lang="en-US" sz="2800" dirty="0"/>
          </a:p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800" b="1" dirty="0"/>
              <a:t>Web-Enhanced </a:t>
            </a:r>
            <a:r>
              <a:rPr lang="en-US" sz="2800" dirty="0"/>
              <a:t>classes are those in which an instructor teaching a face-to-face course utilizes the Canvas LMS to provide students with online course materials, textbooks, and/or resources to communicate with students. </a:t>
            </a:r>
          </a:p>
          <a:p>
            <a:pPr marL="469265" lvl="1">
              <a:tabLst>
                <a:tab pos="698500" algn="l"/>
                <a:tab pos="699135" algn="l"/>
              </a:tabLst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2C473-479E-4F90-885D-A4368745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35" y="849166"/>
            <a:ext cx="3297795" cy="2471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D720F-3D84-459A-B9CC-D82FA86239BD}"/>
              </a:ext>
            </a:extLst>
          </p:cNvPr>
          <p:cNvSpPr/>
          <p:nvPr/>
        </p:nvSpPr>
        <p:spPr>
          <a:xfrm>
            <a:off x="7774467" y="3429000"/>
            <a:ext cx="4187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tabLst>
                <a:tab pos="698500" algn="l"/>
                <a:tab pos="699135" algn="l"/>
              </a:tabLst>
            </a:pPr>
            <a:r>
              <a:rPr lang="en-US" sz="2800" dirty="0"/>
              <a:t>College of the Canyons Instructors must be ‘Canvas Certified’ to </a:t>
            </a:r>
            <a:r>
              <a:rPr lang="en-US" sz="2800" b="1" dirty="0"/>
              <a:t>web enhance </a:t>
            </a:r>
            <a:r>
              <a:rPr lang="en-US" sz="2800" dirty="0"/>
              <a:t>a face-to-face class.</a:t>
            </a:r>
          </a:p>
        </p:txBody>
      </p:sp>
    </p:spTree>
    <p:extLst>
      <p:ext uri="{BB962C8B-B14F-4D97-AF65-F5344CB8AC3E}">
        <p14:creationId xmlns:p14="http://schemas.microsoft.com/office/powerpoint/2010/main" val="215901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F07E-8CC0-4327-AE42-D19D3F66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4137"/>
            <a:ext cx="10410037" cy="677108"/>
          </a:xfrm>
        </p:spPr>
        <p:txBody>
          <a:bodyPr/>
          <a:lstStyle/>
          <a:p>
            <a:pPr algn="ctr"/>
            <a:r>
              <a:rPr lang="en-US" sz="4400" dirty="0"/>
              <a:t>Online Growth Trends at COC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D2387C-0627-4D36-B3FD-3C7012132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885442"/>
              </p:ext>
            </p:extLst>
          </p:nvPr>
        </p:nvGraphicFramePr>
        <p:xfrm>
          <a:off x="1409699" y="1319022"/>
          <a:ext cx="9372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79AE76-96FD-4F3F-9114-E4D9FCF44C31}"/>
              </a:ext>
            </a:extLst>
          </p:cNvPr>
          <p:cNvSpPr txBox="1"/>
          <p:nvPr/>
        </p:nvSpPr>
        <p:spPr>
          <a:xfrm>
            <a:off x="1172361" y="5433822"/>
            <a:ext cx="9847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sym typeface="Quattrocento Sans"/>
              </a:rPr>
              <a:t>100% Online sections represented 3% of all sections in Fall 2006 and grew to represent 21% of all sections in Fall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sym typeface="Quattrocento Sans"/>
              </a:rPr>
              <a:t>Online and Hybrid sections represented 26.5% of enrollments in Fall 2019 </a:t>
            </a:r>
            <a:endParaRPr lang="en-US" sz="2400" dirty="0">
              <a:solidFill>
                <a:schemeClr val="dk1"/>
              </a:solidFill>
              <a:latin typeface="+mn-lt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5690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C8B4D3CBC5849A66F21B4997EBFBA" ma:contentTypeVersion="13" ma:contentTypeDescription="Create a new document." ma:contentTypeScope="" ma:versionID="af73968f422042dd54466f006aca90cd">
  <xsd:schema xmlns:xsd="http://www.w3.org/2001/XMLSchema" xmlns:xs="http://www.w3.org/2001/XMLSchema" xmlns:p="http://schemas.microsoft.com/office/2006/metadata/properties" xmlns:ns3="f2909912-7c2b-4884-b42c-44dd5b541757" xmlns:ns4="fa62c030-8872-470f-98b3-5e2d34b3c7f2" targetNamespace="http://schemas.microsoft.com/office/2006/metadata/properties" ma:root="true" ma:fieldsID="ba033d0ab8ef164499aaa932e013b9f4" ns3:_="" ns4:_="">
    <xsd:import namespace="f2909912-7c2b-4884-b42c-44dd5b541757"/>
    <xsd:import namespace="fa62c030-8872-470f-98b3-5e2d34b3c7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09912-7c2b-4884-b42c-44dd5b541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2c030-8872-470f-98b3-5e2d34b3c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5F0EF6-9587-4E04-91FA-51D3636BB6E5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f2909912-7c2b-4884-b42c-44dd5b54175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a62c030-8872-470f-98b3-5e2d34b3c7f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953D82-AAF2-41B4-B42D-47001CA38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2EE26-4544-4A5B-A08F-EC5BF44F1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09912-7c2b-4884-b42c-44dd5b541757"/>
    <ds:schemaRef ds:uri="fa62c030-8872-470f-98b3-5e2d34b3c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16009</TotalTime>
  <Words>1273</Words>
  <Application>Microsoft Office PowerPoint</Application>
  <PresentationFormat>Widescreen</PresentationFormat>
  <Paragraphs>138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Calibri</vt:lpstr>
      <vt:lpstr>Courier New</vt:lpstr>
      <vt:lpstr>Lora</vt:lpstr>
      <vt:lpstr>proxima-nova</vt:lpstr>
      <vt:lpstr>Quattrocento Sans</vt:lpstr>
      <vt:lpstr>Times New Roman</vt:lpstr>
      <vt:lpstr>Wingdings</vt:lpstr>
      <vt:lpstr>Office Theme</vt:lpstr>
      <vt:lpstr>New Adjunct Faculty Orientation to Online Education at College of the Canyons </vt:lpstr>
      <vt:lpstr>Learning Outcome</vt:lpstr>
      <vt:lpstr>PowerPoint Presentation</vt:lpstr>
      <vt:lpstr>Online Classes</vt:lpstr>
      <vt:lpstr>Hybrid Classes</vt:lpstr>
      <vt:lpstr>HyFlex Classes</vt:lpstr>
      <vt:lpstr>OnlineLIVE Classes</vt:lpstr>
      <vt:lpstr>Web-Enhanced Classes</vt:lpstr>
      <vt:lpstr>Online Growth Trends at COC</vt:lpstr>
      <vt:lpstr>Online Enrollment Trends at COC</vt:lpstr>
      <vt:lpstr>Online Student Success Rates at COC - Disaggregated</vt:lpstr>
      <vt:lpstr>Online Student Success Rates at COC - Disaggregated</vt:lpstr>
      <vt:lpstr>PowerPoint Presentation</vt:lpstr>
      <vt:lpstr>PowerPoint Presentation</vt:lpstr>
      <vt:lpstr>The Benefits of Online Learning to Our  Students and Community</vt:lpstr>
      <vt:lpstr>Benefits of Online Learning (continued)</vt:lpstr>
      <vt:lpstr>Benefits of Online Learning  (continued)</vt:lpstr>
      <vt:lpstr>Online Education Services and Support </vt:lpstr>
      <vt:lpstr>Instructor Orientation Letters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Pescarmona, Denee</dc:creator>
  <cp:lastModifiedBy>Trudeau, Cyndi</cp:lastModifiedBy>
  <cp:revision>46</cp:revision>
  <dcterms:created xsi:type="dcterms:W3CDTF">2022-01-07T20:44:12Z</dcterms:created>
  <dcterms:modified xsi:type="dcterms:W3CDTF">2022-06-01T20:39:48Z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2022-01-07T00:00:00Z</vt:filetime>
  </property>
  <property fmtid="{D5CDD505-2E9C-101B-9397-08002B2CF9AE}" pid="5" name="ContentTypeId">
    <vt:lpwstr>0x0101001A9C8B4D3CBC5849A66F21B4997EBFBA</vt:lpwstr>
  </property>
</Properties>
</file>