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4"/>
  </p:sldMasterIdLst>
  <p:notesMasterIdLst>
    <p:notesMasterId r:id="rId18"/>
  </p:notesMasterIdLst>
  <p:handoutMasterIdLst>
    <p:handoutMasterId r:id="rId19"/>
  </p:handoutMasterIdLst>
  <p:sldIdLst>
    <p:sldId id="293" r:id="rId5"/>
    <p:sldId id="409" r:id="rId6"/>
    <p:sldId id="417" r:id="rId7"/>
    <p:sldId id="393" r:id="rId8"/>
    <p:sldId id="423" r:id="rId9"/>
    <p:sldId id="394" r:id="rId10"/>
    <p:sldId id="395" r:id="rId11"/>
    <p:sldId id="411" r:id="rId12"/>
    <p:sldId id="278" r:id="rId13"/>
    <p:sldId id="396" r:id="rId14"/>
    <p:sldId id="281" r:id="rId15"/>
    <p:sldId id="410" r:id="rId16"/>
    <p:sldId id="416" r:id="rId17"/>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FB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9" autoAdjust="0"/>
    <p:restoredTop sz="90145" autoAdjust="0"/>
  </p:normalViewPr>
  <p:slideViewPr>
    <p:cSldViewPr snapToGrid="0">
      <p:cViewPr varScale="1">
        <p:scale>
          <a:sx n="81" d="100"/>
          <a:sy n="81" d="100"/>
        </p:scale>
        <p:origin x="170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699" cy="461804"/>
          </a:xfrm>
          <a:prstGeom prst="rect">
            <a:avLst/>
          </a:prstGeom>
        </p:spPr>
        <p:txBody>
          <a:bodyPr vert="horz" lIns="92437" tIns="46219" rIns="92437" bIns="46219"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37" tIns="46219" rIns="92437" bIns="46219" rtlCol="0"/>
          <a:lstStyle>
            <a:lvl1pPr algn="r">
              <a:defRPr sz="1200"/>
            </a:lvl1pPr>
          </a:lstStyle>
          <a:p>
            <a:fld id="{461B24FC-1C49-4C67-B549-41CA586F1FDD}" type="datetimeFigureOut">
              <a:rPr lang="en-US" smtClean="0"/>
              <a:pPr/>
              <a:t>8/17/2022</a:t>
            </a:fld>
            <a:endParaRPr lang="en-US"/>
          </a:p>
        </p:txBody>
      </p:sp>
      <p:sp>
        <p:nvSpPr>
          <p:cNvPr id="4" name="Footer Placeholder 3"/>
          <p:cNvSpPr>
            <a:spLocks noGrp="1"/>
          </p:cNvSpPr>
          <p:nvPr>
            <p:ph type="ftr" sz="quarter" idx="2"/>
          </p:nvPr>
        </p:nvSpPr>
        <p:spPr>
          <a:xfrm>
            <a:off x="1" y="8772669"/>
            <a:ext cx="3011699" cy="461804"/>
          </a:xfrm>
          <a:prstGeom prst="rect">
            <a:avLst/>
          </a:prstGeom>
        </p:spPr>
        <p:txBody>
          <a:bodyPr vert="horz" lIns="92437" tIns="46219" rIns="92437" bIns="46219"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1804"/>
          </a:xfrm>
          <a:prstGeom prst="rect">
            <a:avLst/>
          </a:prstGeom>
        </p:spPr>
        <p:txBody>
          <a:bodyPr vert="horz" lIns="92437" tIns="46219" rIns="92437" bIns="46219" rtlCol="0" anchor="b"/>
          <a:lstStyle>
            <a:lvl1pPr algn="r">
              <a:defRPr sz="1200"/>
            </a:lvl1pPr>
          </a:lstStyle>
          <a:p>
            <a:fld id="{0BED08F7-22EC-4B0E-8ACB-20F9B5CB7B05}" type="slidenum">
              <a:rPr lang="en-US" smtClean="0"/>
              <a:pPr/>
              <a:t>‹#›</a:t>
            </a:fld>
            <a:endParaRPr lang="en-US"/>
          </a:p>
        </p:txBody>
      </p:sp>
    </p:spTree>
    <p:extLst>
      <p:ext uri="{BB962C8B-B14F-4D97-AF65-F5344CB8AC3E}">
        <p14:creationId xmlns:p14="http://schemas.microsoft.com/office/powerpoint/2010/main" val="32865392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699" cy="461804"/>
          </a:xfrm>
          <a:prstGeom prst="rect">
            <a:avLst/>
          </a:prstGeom>
        </p:spPr>
        <p:txBody>
          <a:bodyPr vert="horz" lIns="92437" tIns="46219" rIns="92437" bIns="46219"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37" tIns="46219" rIns="92437" bIns="46219" rtlCol="0"/>
          <a:lstStyle>
            <a:lvl1pPr algn="r">
              <a:defRPr sz="1200"/>
            </a:lvl1pPr>
          </a:lstStyle>
          <a:p>
            <a:fld id="{03B51D0E-FC04-4D8F-A5ED-226DED3409FE}" type="datetimeFigureOut">
              <a:rPr lang="en-US" smtClean="0"/>
              <a:pPr/>
              <a:t>8/17/2022</a:t>
            </a:fld>
            <a:endParaRPr lang="en-US"/>
          </a:p>
        </p:txBody>
      </p:sp>
      <p:sp>
        <p:nvSpPr>
          <p:cNvPr id="4" name="Slide Image Placeholder 3"/>
          <p:cNvSpPr>
            <a:spLocks noGrp="1" noRot="1" noChangeAspect="1"/>
          </p:cNvSpPr>
          <p:nvPr>
            <p:ph type="sldImg" idx="2"/>
          </p:nvPr>
        </p:nvSpPr>
        <p:spPr>
          <a:xfrm>
            <a:off x="1165225" y="693738"/>
            <a:ext cx="4619625" cy="3463925"/>
          </a:xfrm>
          <a:prstGeom prst="rect">
            <a:avLst/>
          </a:prstGeom>
          <a:noFill/>
          <a:ln w="12700">
            <a:solidFill>
              <a:prstClr val="black"/>
            </a:solidFill>
          </a:ln>
        </p:spPr>
        <p:txBody>
          <a:bodyPr vert="horz" lIns="92437" tIns="46219" rIns="92437" bIns="46219"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37" tIns="46219" rIns="92437" bIns="462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2669"/>
            <a:ext cx="3011699" cy="461804"/>
          </a:xfrm>
          <a:prstGeom prst="rect">
            <a:avLst/>
          </a:prstGeom>
        </p:spPr>
        <p:txBody>
          <a:bodyPr vert="horz" lIns="92437" tIns="46219" rIns="92437" bIns="46219"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1804"/>
          </a:xfrm>
          <a:prstGeom prst="rect">
            <a:avLst/>
          </a:prstGeom>
        </p:spPr>
        <p:txBody>
          <a:bodyPr vert="horz" lIns="92437" tIns="46219" rIns="92437" bIns="46219" rtlCol="0" anchor="b"/>
          <a:lstStyle>
            <a:lvl1pPr algn="r">
              <a:defRPr sz="1200"/>
            </a:lvl1pPr>
          </a:lstStyle>
          <a:p>
            <a:fld id="{1DCC3E90-5C9D-4EA4-AFC5-56C1DA640317}" type="slidenum">
              <a:rPr lang="en-US" smtClean="0"/>
              <a:pPr/>
              <a:t>‹#›</a:t>
            </a:fld>
            <a:endParaRPr lang="en-US"/>
          </a:p>
        </p:txBody>
      </p:sp>
    </p:spTree>
    <p:extLst>
      <p:ext uri="{BB962C8B-B14F-4D97-AF65-F5344CB8AC3E}">
        <p14:creationId xmlns:p14="http://schemas.microsoft.com/office/powerpoint/2010/main" val="1145247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Paul</a:t>
            </a:r>
          </a:p>
        </p:txBody>
      </p:sp>
      <p:sp>
        <p:nvSpPr>
          <p:cNvPr id="4" name="Slide Number Placeholder 3"/>
          <p:cNvSpPr>
            <a:spLocks noGrp="1"/>
          </p:cNvSpPr>
          <p:nvPr>
            <p:ph type="sldNum" sz="quarter" idx="5"/>
          </p:nvPr>
        </p:nvSpPr>
        <p:spPr/>
        <p:txBody>
          <a:bodyPr/>
          <a:lstStyle/>
          <a:p>
            <a:fld id="{44BC2581-C03D-4671-BEE4-4283CD4FCF79}" type="slidenum">
              <a:rPr lang="en-US" smtClean="0"/>
              <a:t>11</a:t>
            </a:fld>
            <a:endParaRPr lang="en-US"/>
          </a:p>
        </p:txBody>
      </p:sp>
    </p:spTree>
    <p:extLst>
      <p:ext uri="{BB962C8B-B14F-4D97-AF65-F5344CB8AC3E}">
        <p14:creationId xmlns:p14="http://schemas.microsoft.com/office/powerpoint/2010/main" val="333923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pPr algn="l"/>
            <a:r>
              <a:rPr lang="en-US" b="1"/>
              <a:t>See </a:t>
            </a:r>
            <a:r>
              <a:rPr lang="en-US" b="1" u="sng"/>
              <a:t>ARTICLE 8 </a:t>
            </a:r>
          </a:p>
          <a:p>
            <a:pPr algn="l"/>
            <a:r>
              <a:rPr lang="en-US" b="1"/>
              <a:t>and </a:t>
            </a:r>
            <a:r>
              <a:rPr lang="en-US" b="1" u="sng"/>
              <a:t>Appendix B </a:t>
            </a:r>
          </a:p>
          <a:p>
            <a:pPr algn="l"/>
            <a:r>
              <a:rPr lang="en-US" b="1"/>
              <a:t>of the AFT Contract</a:t>
            </a:r>
          </a:p>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10418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24590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Yes, we will be returning 8 am to 9pm M-Th, 5:30 Friday, and 3:30 on Sat at Valencia; M-Th until 7:30, 5:30pm Friday at CCC (First week of class CCC will be open until 9pm M-Th)”</a:t>
            </a:r>
          </a:p>
          <a:p>
            <a:endParaRPr lang="en-US" dirty="0"/>
          </a:p>
        </p:txBody>
      </p:sp>
      <p:sp>
        <p:nvSpPr>
          <p:cNvPr id="4" name="Slide Number Placeholder 3"/>
          <p:cNvSpPr>
            <a:spLocks noGrp="1"/>
          </p:cNvSpPr>
          <p:nvPr>
            <p:ph type="sldNum" sz="quarter" idx="5"/>
          </p:nvPr>
        </p:nvSpPr>
        <p:spPr/>
        <p:txBody>
          <a:bodyPr/>
          <a:lstStyle/>
          <a:p>
            <a:fld id="{1DCC3E90-5C9D-4EA4-AFC5-56C1DA640317}" type="slidenum">
              <a:rPr lang="en-US" smtClean="0"/>
              <a:pPr/>
              <a:t>5</a:t>
            </a:fld>
            <a:endParaRPr lang="en-US"/>
          </a:p>
        </p:txBody>
      </p:sp>
    </p:spTree>
    <p:extLst>
      <p:ext uri="{BB962C8B-B14F-4D97-AF65-F5344CB8AC3E}">
        <p14:creationId xmlns:p14="http://schemas.microsoft.com/office/powerpoint/2010/main" val="1452124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tIns="45720" bIns="45720" anchor="ctr">
            <a:normAutofit/>
          </a:bodyPr>
          <a:lstStyle>
            <a:lvl1pPr algn="ctr">
              <a:lnSpc>
                <a:spcPct val="80000"/>
              </a:lnSpc>
              <a:defRPr sz="6000" spc="0" baseline="0"/>
            </a:lvl1pPr>
          </a:lstStyle>
          <a:p>
            <a:r>
              <a:rPr lang="en-US"/>
              <a:t>Click to edit Master title style</a:t>
            </a:r>
          </a:p>
        </p:txBody>
      </p:sp>
      <p:sp>
        <p:nvSpPr>
          <p:cNvPr id="3" name="Subtitle 2"/>
          <p:cNvSpPr>
            <a:spLocks noGrp="1"/>
          </p:cNvSpPr>
          <p:nvPr>
            <p:ph type="subTitle" idx="1"/>
          </p:nvPr>
        </p:nvSpPr>
        <p:spPr>
          <a:xfrm>
            <a:off x="1143000" y="3970315"/>
            <a:ext cx="6858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3FEFCBD-4BC8-41F4-AAAC-07E73DE3DD14}" type="datetime1">
              <a:rPr lang="en-US" smtClean="0"/>
              <a:t>8/17/2022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53E9D-B58E-455E-BF09-EC349B13AAE8}" type="slidenum">
              <a:rPr lang="en-US" smtClean="0"/>
              <a:pPr/>
              <a:t>‹#›</a:t>
            </a:fld>
            <a:endParaRPr lang="en-US"/>
          </a:p>
        </p:txBody>
      </p:sp>
    </p:spTree>
    <p:extLst>
      <p:ext uri="{BB962C8B-B14F-4D97-AF65-F5344CB8AC3E}">
        <p14:creationId xmlns:p14="http://schemas.microsoft.com/office/powerpoint/2010/main" val="633160427"/>
      </p:ext>
    </p:extLst>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0166DF-9A08-47BA-BDDF-A0ED2DA931FD}" type="datetime1">
              <a:rPr lang="en-US" smtClean="0"/>
              <a:t>8/17/2022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A81D2-FA1A-4F32-A6D7-F5D80B8F7D51}" type="slidenum">
              <a:rPr lang="en-US" smtClean="0"/>
              <a:pPr/>
              <a:t>‹#›</a:t>
            </a:fld>
            <a:endParaRPr lang="en-US"/>
          </a:p>
        </p:txBody>
      </p:sp>
    </p:spTree>
    <p:extLst>
      <p:ext uri="{BB962C8B-B14F-4D97-AF65-F5344CB8AC3E}">
        <p14:creationId xmlns:p14="http://schemas.microsoft.com/office/powerpoint/2010/main" val="1637638943"/>
      </p:ext>
    </p:extLst>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609600"/>
            <a:ext cx="1801785"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422855"/>
            <a:ext cx="2057397" cy="365125"/>
          </a:xfrm>
        </p:spPr>
        <p:txBody>
          <a:bodyPr/>
          <a:lstStyle/>
          <a:p>
            <a:fld id="{C94A026D-F1EE-4DE4-B4F6-BB228611F223}" type="datetime1">
              <a:rPr lang="en-US" smtClean="0"/>
              <a:t>8/17/2022</a:t>
            </a:fld>
            <a:endParaRPr lang="en-US"/>
          </a:p>
        </p:txBody>
      </p:sp>
      <p:sp>
        <p:nvSpPr>
          <p:cNvPr id="5" name="Footer Placeholder 4"/>
          <p:cNvSpPr>
            <a:spLocks noGrp="1"/>
          </p:cNvSpPr>
          <p:nvPr>
            <p:ph type="ftr" sz="quarter" idx="11"/>
          </p:nvPr>
        </p:nvSpPr>
        <p:spPr>
          <a:xfrm>
            <a:off x="2832102" y="6422855"/>
            <a:ext cx="3209752" cy="365125"/>
          </a:xfrm>
        </p:spPr>
        <p:txBody>
          <a:bodyPr/>
          <a:lstStyle/>
          <a:p>
            <a:endParaRPr lang="en-US"/>
          </a:p>
        </p:txBody>
      </p:sp>
      <p:sp>
        <p:nvSpPr>
          <p:cNvPr id="6" name="Slide Number Placeholder 5"/>
          <p:cNvSpPr>
            <a:spLocks noGrp="1"/>
          </p:cNvSpPr>
          <p:nvPr>
            <p:ph type="sldNum" sz="quarter" idx="12"/>
          </p:nvPr>
        </p:nvSpPr>
        <p:spPr>
          <a:xfrm>
            <a:off x="6054787" y="6422855"/>
            <a:ext cx="659819" cy="365125"/>
          </a:xfrm>
        </p:spPr>
        <p:txBody>
          <a:bodyPr/>
          <a:lstStyle/>
          <a:p>
            <a:fld id="{758A81D2-FA1A-4F32-A6D7-F5D80B8F7D51}" type="slidenum">
              <a:rPr lang="en-US" smtClean="0"/>
              <a:pPr/>
              <a:t>‹#›</a:t>
            </a:fld>
            <a:endParaRPr lang="en-US"/>
          </a:p>
        </p:txBody>
      </p:sp>
    </p:spTree>
    <p:extLst>
      <p:ext uri="{BB962C8B-B14F-4D97-AF65-F5344CB8AC3E}">
        <p14:creationId xmlns:p14="http://schemas.microsoft.com/office/powerpoint/2010/main" val="3217477921"/>
      </p:ext>
    </p:extLst>
  </p:cSld>
  <p:clrMapOvr>
    <a:masterClrMapping/>
  </p:clrMapOvr>
  <p:transition spd="slow">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tx1"/>
                </a:solidFill>
                <a:latin typeface="Arial Rounded MT Bold"/>
                <a:cs typeface="Arial Rounded MT Bold"/>
              </a:defRPr>
            </a:lvl1pPr>
          </a:lstStyle>
          <a:p>
            <a:endParaRPr/>
          </a:p>
        </p:txBody>
      </p:sp>
      <p:sp>
        <p:nvSpPr>
          <p:cNvPr id="3" name="Holder 3"/>
          <p:cNvSpPr>
            <a:spLocks noGrp="1"/>
          </p:cNvSpPr>
          <p:nvPr>
            <p:ph sz="half" idx="2"/>
          </p:nvPr>
        </p:nvSpPr>
        <p:spPr>
          <a:xfrm>
            <a:off x="457200" y="1577340"/>
            <a:ext cx="3977640" cy="3046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3046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8/17/2022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44553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13F2F-41D6-4377-B137-DDC6C519D869}" type="datetime1">
              <a:rPr lang="en-US" smtClean="0"/>
              <a:t>8/17/2022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A81D2-FA1A-4F32-A6D7-F5D80B8F7D51}" type="slidenum">
              <a:rPr lang="en-US" smtClean="0"/>
              <a:pPr/>
              <a:t>‹#›</a:t>
            </a:fld>
            <a:endParaRPr lang="en-US"/>
          </a:p>
        </p:txBody>
      </p:sp>
    </p:spTree>
    <p:extLst>
      <p:ext uri="{BB962C8B-B14F-4D97-AF65-F5344CB8AC3E}">
        <p14:creationId xmlns:p14="http://schemas.microsoft.com/office/powerpoint/2010/main" val="1101471378"/>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6000" b="0" spc="0"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624893" y="3984400"/>
            <a:ext cx="78867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CABE2C79-68EA-4A0E-AD95-DE8154A3DDF0}" type="datetime1">
              <a:rPr lang="en-US" smtClean="0"/>
              <a:t>8/17/2022</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758A81D2-FA1A-4F32-A6D7-F5D80B8F7D51}" type="slidenum">
              <a:rPr lang="en-US" smtClean="0"/>
              <a:pPr/>
              <a:t>‹#›</a:t>
            </a:fld>
            <a:endParaRPr lang="en-US"/>
          </a:p>
        </p:txBody>
      </p:sp>
    </p:spTree>
    <p:extLst>
      <p:ext uri="{BB962C8B-B14F-4D97-AF65-F5344CB8AC3E}">
        <p14:creationId xmlns:p14="http://schemas.microsoft.com/office/powerpoint/2010/main" val="3114906990"/>
      </p:ext>
    </p:extLst>
  </p:cSld>
  <p:clrMapOvr>
    <a:overrideClrMapping bg1="lt1" tx1="dk1" bg2="lt2" tx2="dk2" accent1="accent1" accent2="accent2" accent3="accent3" accent4="accent4" accent5="accent5" accent6="accent6" hlink="hlink" folHlink="folHlink"/>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94F6D2-6428-4E8C-A82C-08786740EE5C}" type="datetime1">
              <a:rPr lang="en-US" smtClean="0"/>
              <a:t>8/17/2022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8A81D2-FA1A-4F32-A6D7-F5D80B8F7D51}" type="slidenum">
              <a:rPr lang="en-US" smtClean="0"/>
              <a:pPr/>
              <a:t>‹#›</a:t>
            </a:fld>
            <a:endParaRPr lang="en-US"/>
          </a:p>
        </p:txBody>
      </p:sp>
    </p:spTree>
    <p:extLst>
      <p:ext uri="{BB962C8B-B14F-4D97-AF65-F5344CB8AC3E}">
        <p14:creationId xmlns:p14="http://schemas.microsoft.com/office/powerpoint/2010/main" val="3174731661"/>
      </p:ext>
    </p:extLst>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1F421E7-1AB5-4D29-AE39-51EAE0909C7B}" type="datetime1">
              <a:rPr lang="en-US" smtClean="0"/>
              <a:t>8/17/2022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8A81D2-FA1A-4F32-A6D7-F5D80B8F7D51}" type="slidenum">
              <a:rPr lang="en-US" smtClean="0"/>
              <a:pPr/>
              <a:t>‹#›</a:t>
            </a:fld>
            <a:endParaRPr lang="en-US"/>
          </a:p>
        </p:txBody>
      </p:sp>
    </p:spTree>
    <p:extLst>
      <p:ext uri="{BB962C8B-B14F-4D97-AF65-F5344CB8AC3E}">
        <p14:creationId xmlns:p14="http://schemas.microsoft.com/office/powerpoint/2010/main" val="1552275053"/>
      </p:ext>
    </p:extLst>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BC014A-AEEC-48B4-A5F5-DDD3F773AE4F}" type="datetime1">
              <a:rPr lang="en-US" smtClean="0"/>
              <a:t>8/17/2022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8A81D2-FA1A-4F32-A6D7-F5D80B8F7D51}" type="slidenum">
              <a:rPr lang="en-US" smtClean="0"/>
              <a:pPr/>
              <a:t>‹#›</a:t>
            </a:fld>
            <a:endParaRPr lang="en-US"/>
          </a:p>
        </p:txBody>
      </p:sp>
    </p:spTree>
    <p:extLst>
      <p:ext uri="{BB962C8B-B14F-4D97-AF65-F5344CB8AC3E}">
        <p14:creationId xmlns:p14="http://schemas.microsoft.com/office/powerpoint/2010/main" val="588237673"/>
      </p:ext>
    </p:extLst>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772391-41A8-4DE6-A6D8-790A3E649C86}" type="datetime1">
              <a:rPr lang="en-US" smtClean="0"/>
              <a:t>8/17/2022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8A81D2-FA1A-4F32-A6D7-F5D80B8F7D51}" type="slidenum">
              <a:rPr lang="en-US" smtClean="0"/>
              <a:pPr/>
              <a:t>‹#›</a:t>
            </a:fld>
            <a:endParaRPr lang="en-US"/>
          </a:p>
        </p:txBody>
      </p:sp>
    </p:spTree>
    <p:extLst>
      <p:ext uri="{BB962C8B-B14F-4D97-AF65-F5344CB8AC3E}">
        <p14:creationId xmlns:p14="http://schemas.microsoft.com/office/powerpoint/2010/main" val="591370504"/>
      </p:ext>
    </p:extLst>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919E021-55DD-477B-8BDA-19E3F4CA0AF5}" type="datetime1">
              <a:rPr lang="en-US" smtClean="0"/>
              <a:t>8/17/2022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8A81D2-FA1A-4F32-A6D7-F5D80B8F7D51}" type="slidenum">
              <a:rPr lang="en-US" smtClean="0"/>
              <a:pPr/>
              <a:t>‹#›</a:t>
            </a:fld>
            <a:endParaRPr lang="en-US"/>
          </a:p>
        </p:txBody>
      </p:sp>
    </p:spTree>
    <p:extLst>
      <p:ext uri="{BB962C8B-B14F-4D97-AF65-F5344CB8AC3E}">
        <p14:creationId xmlns:p14="http://schemas.microsoft.com/office/powerpoint/2010/main" val="1755944260"/>
      </p:ext>
    </p:extLst>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DFA51EF-E8FE-4C0F-8DBF-277CC18F11F1}" type="datetime1">
              <a:rPr lang="en-US" smtClean="0"/>
              <a:t>8/17/2022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8A81D2-FA1A-4F32-A6D7-F5D80B8F7D51}" type="slidenum">
              <a:rPr lang="en-US" smtClean="0"/>
              <a:pPr/>
              <a:t>‹#›</a:t>
            </a:fld>
            <a:endParaRPr lang="en-US"/>
          </a:p>
        </p:txBody>
      </p:sp>
    </p:spTree>
    <p:extLst>
      <p:ext uri="{BB962C8B-B14F-4D97-AF65-F5344CB8AC3E}">
        <p14:creationId xmlns:p14="http://schemas.microsoft.com/office/powerpoint/2010/main" val="1000145870"/>
      </p:ext>
    </p:extLst>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019" y="284176"/>
            <a:ext cx="7772400" cy="15087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019" y="2011680"/>
            <a:ext cx="7772400" cy="42062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1557" y="6422855"/>
            <a:ext cx="2595043" cy="365125"/>
          </a:xfrm>
          <a:prstGeom prst="rect">
            <a:avLst/>
          </a:prstGeom>
        </p:spPr>
        <p:txBody>
          <a:bodyPr vert="horz" lIns="91440" tIns="45720" rIns="45720" bIns="45720" rtlCol="0" anchor="ctr"/>
          <a:lstStyle>
            <a:lvl1pPr algn="l">
              <a:defRPr sz="1050">
                <a:solidFill>
                  <a:schemeClr val="tx1"/>
                </a:solidFill>
              </a:defRPr>
            </a:lvl1pPr>
          </a:lstStyle>
          <a:p>
            <a:fld id="{32B691B0-5ABE-4D1C-931D-014E1A692DA7}" type="datetime1">
              <a:rPr lang="en-US" smtClean="0"/>
              <a:t>8/17/2022</a:t>
            </a:fld>
            <a:endParaRPr lang="en-US"/>
          </a:p>
        </p:txBody>
      </p:sp>
      <p:sp>
        <p:nvSpPr>
          <p:cNvPr id="5" name="Footer Placeholder 4"/>
          <p:cNvSpPr>
            <a:spLocks noGrp="1"/>
          </p:cNvSpPr>
          <p:nvPr>
            <p:ph type="ftr" sz="quarter" idx="3"/>
          </p:nvPr>
        </p:nvSpPr>
        <p:spPr>
          <a:xfrm>
            <a:off x="4191000" y="6422855"/>
            <a:ext cx="4060627"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8265139" y="6422855"/>
            <a:ext cx="709698" cy="365125"/>
          </a:xfrm>
          <a:prstGeom prst="rect">
            <a:avLst/>
          </a:prstGeom>
        </p:spPr>
        <p:txBody>
          <a:bodyPr vert="horz" lIns="45720" tIns="45720" rIns="91440" bIns="45720" rtlCol="0" anchor="ctr"/>
          <a:lstStyle>
            <a:lvl1pPr algn="l">
              <a:defRPr sz="1200" b="0">
                <a:solidFill>
                  <a:schemeClr val="tx1"/>
                </a:solidFill>
              </a:defRPr>
            </a:lvl1pPr>
          </a:lstStyle>
          <a:p>
            <a:fld id="{758A81D2-FA1A-4F32-A6D7-F5D80B8F7D51}" type="slidenum">
              <a:rPr lang="en-US" smtClean="0"/>
              <a:pPr/>
              <a:t>‹#›</a:t>
            </a:fld>
            <a:endParaRPr lang="en-US"/>
          </a:p>
        </p:txBody>
      </p:sp>
    </p:spTree>
    <p:extLst>
      <p:ext uri="{BB962C8B-B14F-4D97-AF65-F5344CB8AC3E}">
        <p14:creationId xmlns:p14="http://schemas.microsoft.com/office/powerpoint/2010/main" val="507837131"/>
      </p:ext>
    </p:extLst>
  </p:cSld>
  <p:clrMap bg1="dk1" tx1="lt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ransition spd="slow">
    <p:pull/>
  </p:transition>
  <p:hf hdr="0" ft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canyons.edu/studentservices/connects/index.php"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canyons.edu/_resources/documents/administration/humanresources/collectivebargainingagreements/2017-20_AFT-CB-FinalVersion-Board.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www.canyons.edu/administration/instruction/adjunctinformation/index.php" TargetMode="External"/><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canyons.edu/administration/instruction/index.php"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canyons.elumenapp.com/public/"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canyons.edu/_resources/documents/administration/humanresources/collectivebargainingagreements/2017-20_AFT-CB-FinalVersion-Board.pdf"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www.canyons.edu/facultysupport"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6"/>
          <p:cNvSpPr>
            <a:spLocks noGrp="1" noChangeArrowheads="1"/>
          </p:cNvSpPr>
          <p:nvPr>
            <p:ph type="ctrTitle"/>
          </p:nvPr>
        </p:nvSpPr>
        <p:spPr>
          <a:xfrm>
            <a:off x="0" y="0"/>
            <a:ext cx="9144000" cy="2011732"/>
          </a:xfrm>
        </p:spPr>
        <p:txBody>
          <a:bodyPr>
            <a:noAutofit/>
          </a:bodyPr>
          <a:lstStyle/>
          <a:p>
            <a:pPr>
              <a:lnSpc>
                <a:spcPct val="100000"/>
              </a:lnSpc>
              <a:spcBef>
                <a:spcPts val="600"/>
              </a:spcBef>
              <a:spcAft>
                <a:spcPts val="600"/>
              </a:spcAft>
            </a:pPr>
            <a:r>
              <a:rPr lang="en-US" sz="4000" dirty="0">
                <a:solidFill>
                  <a:srgbClr val="FFC000"/>
                </a:solidFill>
                <a:effectLst>
                  <a:outerShdw blurRad="38100" dist="38100" dir="2700000" algn="tl">
                    <a:srgbClr val="000000">
                      <a:alpha val="43137"/>
                    </a:srgbClr>
                  </a:outerShdw>
                </a:effectLst>
              </a:rPr>
              <a:t>New Adjunct Faculty Orientation:</a:t>
            </a:r>
            <a:br>
              <a:rPr lang="en-US" sz="4000" dirty="0">
                <a:solidFill>
                  <a:srgbClr val="FFC000"/>
                </a:solidFill>
                <a:effectLst>
                  <a:outerShdw blurRad="38100" dist="38100" dir="2700000" algn="tl">
                    <a:srgbClr val="000000">
                      <a:alpha val="43137"/>
                    </a:srgbClr>
                  </a:outerShdw>
                </a:effectLst>
              </a:rPr>
            </a:br>
            <a:r>
              <a:rPr lang="en-US" sz="2800" dirty="0">
                <a:solidFill>
                  <a:schemeClr val="tx1">
                    <a:lumMod val="95000"/>
                  </a:schemeClr>
                </a:solidFill>
                <a:effectLst>
                  <a:outerShdw blurRad="38100" dist="38100" dir="2700000" algn="tl">
                    <a:srgbClr val="000000">
                      <a:alpha val="43137"/>
                    </a:srgbClr>
                  </a:outerShdw>
                </a:effectLst>
              </a:rPr>
              <a:t>Introduction to Instruction</a:t>
            </a:r>
            <a:br>
              <a:rPr lang="en-US" sz="2800" dirty="0">
                <a:solidFill>
                  <a:schemeClr val="tx1">
                    <a:lumMod val="95000"/>
                  </a:schemeClr>
                </a:solidFill>
                <a:effectLst>
                  <a:outerShdw blurRad="38100" dist="38100" dir="2700000" algn="tl">
                    <a:srgbClr val="000000">
                      <a:alpha val="43137"/>
                    </a:srgbClr>
                  </a:outerShdw>
                </a:effectLst>
              </a:rPr>
            </a:br>
            <a:endParaRPr lang="en-US" sz="3200" dirty="0">
              <a:solidFill>
                <a:schemeClr val="tx1">
                  <a:lumMod val="95000"/>
                </a:schemeClr>
              </a:solidFill>
              <a:effectLst>
                <a:outerShdw blurRad="38100" dist="38100" dir="2700000" algn="tl">
                  <a:srgbClr val="000000">
                    <a:alpha val="43137"/>
                  </a:srgbClr>
                </a:outerShdw>
              </a:effectLst>
            </a:endParaRPr>
          </a:p>
        </p:txBody>
      </p:sp>
      <p:pic>
        <p:nvPicPr>
          <p:cNvPr id="1028" name="Picture 4" descr="the performing arts center with a sign out front that says College of the Cany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2639852"/>
            <a:ext cx="4753981" cy="380153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2" descr="50th Anniversary Logo">
            <a:extLst>
              <a:ext uri="{FF2B5EF4-FFF2-40B4-BE49-F238E27FC236}">
                <a16:creationId xmlns:a16="http://schemas.microsoft.com/office/drawing/2014/main" id="{52A201A4-4602-4881-8CCF-FDFC2BEFB5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2335911"/>
            <a:ext cx="2895600" cy="10930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346BB37-54A3-48DC-85B6-27B76029F66B}"/>
              </a:ext>
            </a:extLst>
          </p:cNvPr>
          <p:cNvSpPr txBox="1"/>
          <p:nvPr/>
        </p:nvSpPr>
        <p:spPr>
          <a:xfrm>
            <a:off x="2893672" y="1435259"/>
            <a:ext cx="2338086" cy="523220"/>
          </a:xfrm>
          <a:prstGeom prst="rect">
            <a:avLst/>
          </a:prstGeom>
          <a:noFill/>
        </p:spPr>
        <p:txBody>
          <a:bodyPr wrap="square" rtlCol="0">
            <a:spAutoFit/>
          </a:bodyPr>
          <a:lstStyle/>
          <a:p>
            <a:pPr algn="ctr"/>
            <a:r>
              <a:rPr lang="en-US" sz="2800" dirty="0"/>
              <a:t>August 2022 </a:t>
            </a:r>
          </a:p>
        </p:txBody>
      </p:sp>
    </p:spTree>
  </p:cSld>
  <p:clrMapOvr>
    <a:masterClrMapping/>
  </p:clrMapOvr>
  <p:transition spd="slow">
    <p:pull/>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normAutofit/>
          </a:bodyPr>
          <a:lstStyle/>
          <a:p>
            <a:pPr lvl="0" defTabSz="457200">
              <a:lnSpc>
                <a:spcPct val="100000"/>
              </a:lnSpc>
            </a:pPr>
            <a:r>
              <a:rPr lang="en-US" sz="4500" b="1" cap="none">
                <a:solidFill>
                  <a:srgbClr val="2C2C2C"/>
                </a:solidFill>
                <a:effectLst>
                  <a:outerShdw blurRad="38100" dist="38100" dir="2700000" algn="tl">
                    <a:srgbClr val="000000">
                      <a:alpha val="43137"/>
                    </a:srgbClr>
                  </a:outerShdw>
                </a:effectLst>
                <a:ea typeface="+mn-ea"/>
                <a:cs typeface="+mn-cs"/>
              </a:rPr>
              <a:t>Instructional Resources</a:t>
            </a:r>
            <a:endParaRPr lang="en-US" sz="2667" cap="none">
              <a:solidFill>
                <a:schemeClr val="tx1"/>
              </a:solidFill>
            </a:endParaRPr>
          </a:p>
        </p:txBody>
      </p:sp>
      <p:sp>
        <p:nvSpPr>
          <p:cNvPr id="2" name="Content Placeholder 1">
            <a:extLst>
              <a:ext uri="{FF2B5EF4-FFF2-40B4-BE49-F238E27FC236}">
                <a16:creationId xmlns:a16="http://schemas.microsoft.com/office/drawing/2014/main" id="{23F20BFF-D907-482C-A565-005C993D36B4}"/>
              </a:ext>
            </a:extLst>
          </p:cNvPr>
          <p:cNvSpPr>
            <a:spLocks noGrp="1"/>
          </p:cNvSpPr>
          <p:nvPr>
            <p:ph idx="1"/>
          </p:nvPr>
        </p:nvSpPr>
        <p:spPr/>
        <p:txBody>
          <a:bodyPr vert="horz" lIns="91440" tIns="45720" rIns="91440" bIns="45720" rtlCol="0" anchor="t">
            <a:normAutofit fontScale="92500" lnSpcReduction="10000"/>
          </a:bodyPr>
          <a:lstStyle/>
          <a:p>
            <a:pPr marL="0" indent="0">
              <a:buNone/>
            </a:pPr>
            <a:r>
              <a:rPr lang="en-US" sz="3200" cap="all" dirty="0">
                <a:solidFill>
                  <a:srgbClr val="FFFFFF"/>
                </a:solidFill>
                <a:effectLst>
                  <a:outerShdw blurRad="38100" dist="38100" dir="2700000" algn="tl">
                    <a:srgbClr val="000000">
                      <a:alpha val="43137"/>
                    </a:srgbClr>
                  </a:outerShdw>
                </a:effectLst>
                <a:ea typeface="+mj-ea"/>
                <a:cs typeface="+mj-cs"/>
              </a:rPr>
              <a:t>Reprographics</a:t>
            </a:r>
            <a:br>
              <a:rPr lang="en-US" sz="2500" cap="all" dirty="0">
                <a:solidFill>
                  <a:srgbClr val="FFFFFF"/>
                </a:solidFill>
                <a:effectLst>
                  <a:outerShdw blurRad="38100" dist="38100" dir="2700000" algn="tl">
                    <a:srgbClr val="000000">
                      <a:alpha val="43137"/>
                    </a:srgbClr>
                  </a:outerShdw>
                </a:effectLst>
                <a:ea typeface="+mj-ea"/>
                <a:cs typeface="+mj-cs"/>
              </a:rPr>
            </a:br>
            <a:r>
              <a:rPr lang="en-US" sz="1800" dirty="0">
                <a:solidFill>
                  <a:srgbClr val="FFFFFF"/>
                </a:solidFill>
                <a:effectLst>
                  <a:outerShdw blurRad="38100" dist="38100" dir="2700000" algn="tl">
                    <a:srgbClr val="000000">
                      <a:alpha val="43137"/>
                    </a:srgbClr>
                  </a:outerShdw>
                </a:effectLst>
                <a:ea typeface="+mj-ea"/>
                <a:cs typeface="+mj-cs"/>
              </a:rPr>
              <a:t>Submitted online via Repro@canyons.edu (Valencia) or cccrepro@canyons.edu  (CCC); can also be submitted in person (BONH-125) in Valencia or (CCC-502A) at CCC.</a:t>
            </a:r>
            <a:br>
              <a:rPr lang="en-US" sz="1800" cap="all" dirty="0">
                <a:solidFill>
                  <a:srgbClr val="FFFFFF"/>
                </a:solidFill>
                <a:effectLst>
                  <a:outerShdw blurRad="38100" dist="38100" dir="2700000" algn="tl">
                    <a:srgbClr val="000000">
                      <a:alpha val="43137"/>
                    </a:srgbClr>
                  </a:outerShdw>
                </a:effectLst>
                <a:ea typeface="+mj-ea"/>
                <a:cs typeface="+mj-cs"/>
              </a:rPr>
            </a:br>
            <a:br>
              <a:rPr lang="en-US" sz="700" cap="all" dirty="0">
                <a:solidFill>
                  <a:srgbClr val="FFFFFF"/>
                </a:solidFill>
                <a:effectLst>
                  <a:outerShdw blurRad="38100" dist="38100" dir="2700000" algn="tl">
                    <a:srgbClr val="000000">
                      <a:alpha val="43137"/>
                    </a:srgbClr>
                  </a:outerShdw>
                </a:effectLst>
                <a:ea typeface="+mj-ea"/>
                <a:cs typeface="+mj-cs"/>
              </a:rPr>
            </a:br>
            <a:r>
              <a:rPr lang="en-US" sz="2900" cap="all" dirty="0">
                <a:solidFill>
                  <a:srgbClr val="FFFFFF"/>
                </a:solidFill>
                <a:effectLst>
                  <a:outerShdw blurRad="38100" dist="38100" dir="2700000" algn="tl">
                    <a:srgbClr val="000000">
                      <a:alpha val="43137"/>
                    </a:srgbClr>
                  </a:outerShdw>
                </a:effectLst>
                <a:ea typeface="+mj-ea"/>
                <a:cs typeface="+mj-cs"/>
              </a:rPr>
              <a:t>Textbooks</a:t>
            </a:r>
            <a:br>
              <a:rPr lang="en-US" sz="2900" cap="all" dirty="0">
                <a:solidFill>
                  <a:srgbClr val="FFFFFF"/>
                </a:solidFill>
                <a:effectLst>
                  <a:outerShdw blurRad="38100" dist="38100" dir="2700000" algn="tl">
                    <a:srgbClr val="000000">
                      <a:alpha val="43137"/>
                    </a:srgbClr>
                  </a:outerShdw>
                </a:effectLst>
                <a:ea typeface="+mj-ea"/>
                <a:cs typeface="+mj-cs"/>
              </a:rPr>
            </a:br>
            <a:r>
              <a:rPr lang="en-US" sz="1600" dirty="0">
                <a:solidFill>
                  <a:srgbClr val="FFFFFF"/>
                </a:solidFill>
                <a:effectLst>
                  <a:outerShdw blurRad="38100" dist="38100" dir="2700000" algn="tl">
                    <a:srgbClr val="000000">
                      <a:alpha val="43137"/>
                    </a:srgbClr>
                  </a:outerShdw>
                </a:effectLst>
                <a:ea typeface="+mj-ea"/>
                <a:cs typeface="+mj-cs"/>
              </a:rPr>
              <a:t>Contact your department chair or full-time lead discipline faculty member for copies of the textbook.  Alternatively, books can also be ordered from the Publisher.  The Campus Bookstore can no longer lend textbooks to faculty</a:t>
            </a:r>
            <a:r>
              <a:rPr lang="en-US" sz="1600" cap="all" dirty="0">
                <a:solidFill>
                  <a:srgbClr val="FFFFFF"/>
                </a:solidFill>
                <a:effectLst>
                  <a:outerShdw blurRad="38100" dist="38100" dir="2700000" algn="tl">
                    <a:srgbClr val="000000">
                      <a:alpha val="43137"/>
                    </a:srgbClr>
                  </a:outerShdw>
                </a:effectLst>
                <a:ea typeface="+mj-ea"/>
                <a:cs typeface="+mj-cs"/>
              </a:rPr>
              <a:t>.</a:t>
            </a:r>
            <a:br>
              <a:rPr lang="en-US" sz="3200" cap="all" dirty="0">
                <a:solidFill>
                  <a:srgbClr val="FFFFFF"/>
                </a:solidFill>
                <a:effectLst>
                  <a:outerShdw blurRad="38100" dist="38100" dir="2700000" algn="tl">
                    <a:srgbClr val="000000">
                      <a:alpha val="43137"/>
                    </a:srgbClr>
                  </a:outerShdw>
                </a:effectLst>
                <a:ea typeface="+mj-ea"/>
                <a:cs typeface="+mj-cs"/>
              </a:rPr>
            </a:br>
            <a:br>
              <a:rPr lang="en-US" sz="700" cap="all" dirty="0">
                <a:solidFill>
                  <a:srgbClr val="FFFFFF"/>
                </a:solidFill>
                <a:effectLst>
                  <a:outerShdw blurRad="38100" dist="38100" dir="2700000" algn="tl">
                    <a:srgbClr val="000000">
                      <a:alpha val="43137"/>
                    </a:srgbClr>
                  </a:outerShdw>
                </a:effectLst>
                <a:ea typeface="+mj-ea"/>
                <a:cs typeface="+mj-cs"/>
              </a:rPr>
            </a:br>
            <a:r>
              <a:rPr lang="en-US" sz="3200" cap="all" dirty="0">
                <a:solidFill>
                  <a:srgbClr val="FFFFFF"/>
                </a:solidFill>
                <a:effectLst>
                  <a:outerShdw blurRad="38100" dist="38100" dir="2700000" algn="tl">
                    <a:srgbClr val="000000">
                      <a:alpha val="43137"/>
                    </a:srgbClr>
                  </a:outerShdw>
                </a:effectLst>
                <a:ea typeface="+mj-ea"/>
                <a:cs typeface="+mj-cs"/>
              </a:rPr>
              <a:t>Printing</a:t>
            </a:r>
            <a:br>
              <a:rPr lang="en-US" sz="3200" cap="all" dirty="0">
                <a:solidFill>
                  <a:srgbClr val="FFFFFF"/>
                </a:solidFill>
                <a:effectLst>
                  <a:outerShdw blurRad="38100" dist="38100" dir="2700000" algn="tl">
                    <a:srgbClr val="000000">
                      <a:alpha val="43137"/>
                    </a:srgbClr>
                  </a:outerShdw>
                </a:effectLst>
                <a:ea typeface="+mj-ea"/>
                <a:cs typeface="+mj-cs"/>
              </a:rPr>
            </a:br>
            <a:r>
              <a:rPr lang="en-US" sz="1600" dirty="0">
                <a:solidFill>
                  <a:srgbClr val="FFFFFF"/>
                </a:solidFill>
                <a:effectLst>
                  <a:outerShdw blurRad="38100" dist="38100" dir="2700000" algn="tl">
                    <a:srgbClr val="000000">
                      <a:alpha val="43137"/>
                    </a:srgbClr>
                  </a:outerShdw>
                </a:effectLst>
                <a:ea typeface="+mj-ea"/>
                <a:cs typeface="+mj-cs"/>
              </a:rPr>
              <a:t>Faculty can print in the Adjunct office (BONH-312) in Valencia; on the Canyon Country Campus, please go to either CCC-205 or CCC-507.</a:t>
            </a:r>
            <a:br>
              <a:rPr lang="en-US" sz="1600" dirty="0">
                <a:solidFill>
                  <a:srgbClr val="FFFFFF"/>
                </a:solidFill>
                <a:effectLst>
                  <a:outerShdw blurRad="38100" dist="38100" dir="2700000" algn="tl">
                    <a:srgbClr val="000000">
                      <a:alpha val="43137"/>
                    </a:srgbClr>
                  </a:outerShdw>
                </a:effectLst>
                <a:ea typeface="+mj-ea"/>
                <a:cs typeface="+mj-cs"/>
              </a:rPr>
            </a:br>
            <a:br>
              <a:rPr lang="en-US" sz="700" cap="all" dirty="0">
                <a:solidFill>
                  <a:srgbClr val="FFFFFF"/>
                </a:solidFill>
                <a:effectLst>
                  <a:outerShdw blurRad="38100" dist="38100" dir="2700000" algn="tl">
                    <a:srgbClr val="000000">
                      <a:alpha val="43137"/>
                    </a:srgbClr>
                  </a:outerShdw>
                </a:effectLst>
                <a:ea typeface="+mj-ea"/>
                <a:cs typeface="+mj-cs"/>
              </a:rPr>
            </a:br>
            <a:r>
              <a:rPr lang="en-US" sz="3200" cap="all" dirty="0">
                <a:solidFill>
                  <a:srgbClr val="FFFFFF"/>
                </a:solidFill>
                <a:effectLst>
                  <a:outerShdw blurRad="38100" dist="38100" dir="2700000" algn="tl">
                    <a:srgbClr val="000000">
                      <a:alpha val="43137"/>
                    </a:srgbClr>
                  </a:outerShdw>
                </a:effectLst>
                <a:ea typeface="+mj-ea"/>
                <a:cs typeface="+mj-cs"/>
              </a:rPr>
              <a:t>Absences</a:t>
            </a:r>
            <a:br>
              <a:rPr lang="en-US" sz="3200" cap="all" dirty="0">
                <a:solidFill>
                  <a:srgbClr val="FFFFFF"/>
                </a:solidFill>
                <a:effectLst>
                  <a:outerShdw blurRad="38100" dist="38100" dir="2700000" algn="tl">
                    <a:srgbClr val="000000">
                      <a:alpha val="43137"/>
                    </a:srgbClr>
                  </a:outerShdw>
                </a:effectLst>
                <a:ea typeface="+mj-ea"/>
                <a:cs typeface="+mj-cs"/>
              </a:rPr>
            </a:br>
            <a:r>
              <a:rPr lang="en-US" sz="1600" dirty="0">
                <a:solidFill>
                  <a:srgbClr val="FFFFFF"/>
                </a:solidFill>
                <a:effectLst>
                  <a:outerShdw blurRad="38100" dist="38100" dir="2700000" algn="tl">
                    <a:srgbClr val="000000">
                      <a:alpha val="43137"/>
                    </a:srgbClr>
                  </a:outerShdw>
                </a:effectLst>
                <a:ea typeface="+mj-ea"/>
                <a:cs typeface="+mj-cs"/>
              </a:rPr>
              <a:t>Notify the administrative assistant for your School and Dean both electronically and via telephone</a:t>
            </a:r>
            <a:r>
              <a:rPr lang="en-US" sz="1600" dirty="0">
                <a:effectLst>
                  <a:outerShdw blurRad="38100" dist="38100" dir="2700000" algn="tl">
                    <a:srgbClr val="000000">
                      <a:alpha val="43137"/>
                    </a:srgbClr>
                  </a:outerShdw>
                </a:effectLst>
                <a:ea typeface="+mn-lt"/>
                <a:cs typeface="+mn-lt"/>
              </a:rPr>
              <a:t>. It is helpful if you also contact your department chair and dean, as a substitute may be arranged if you are absent for more than one class period at the dean’s discretion. Before 9am or after 5pm or weekends, please also communicate with the Communication Center (switchboard) , Dean, administrative assistant and department chair.</a:t>
            </a:r>
          </a:p>
        </p:txBody>
      </p:sp>
      <p:pic>
        <p:nvPicPr>
          <p:cNvPr id="5" name="Picture 2" descr="50th Anniversary Logo">
            <a:extLst>
              <a:ext uri="{FF2B5EF4-FFF2-40B4-BE49-F238E27FC236}">
                <a16:creationId xmlns:a16="http://schemas.microsoft.com/office/drawing/2014/main" id="{2AD688F7-FBCB-45A9-8F42-33C3928E23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381000"/>
            <a:ext cx="2220397"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276397"/>
      </p:ext>
    </p:extLst>
  </p:cSld>
  <p:clrMapOvr>
    <a:masterClrMapping/>
  </p:clrMapOvr>
  <p:transition spd="slow">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7B322-3243-4648-82C2-CF0F0DA83319}"/>
              </a:ext>
            </a:extLst>
          </p:cNvPr>
          <p:cNvSpPr>
            <a:spLocks noGrp="1"/>
          </p:cNvSpPr>
          <p:nvPr>
            <p:ph type="title"/>
          </p:nvPr>
        </p:nvSpPr>
        <p:spPr>
          <a:xfrm>
            <a:off x="3293917" y="274638"/>
            <a:ext cx="5212773" cy="639762"/>
          </a:xfrm>
        </p:spPr>
        <p:txBody>
          <a:bodyPr>
            <a:normAutofit fontScale="90000"/>
          </a:bodyPr>
          <a:lstStyle/>
          <a:p>
            <a:pPr algn="ctr"/>
            <a:r>
              <a:rPr lang="en-US" b="1">
                <a:solidFill>
                  <a:schemeClr val="accent1"/>
                </a:solidFill>
              </a:rPr>
              <a:t>"Canyons Connects"</a:t>
            </a:r>
          </a:p>
        </p:txBody>
      </p:sp>
      <p:pic>
        <p:nvPicPr>
          <p:cNvPr id="7" name="Picture 7" descr="A woman standing with her hand on her hip and the question &quot;Why should I use Canyons Connects?&quot;">
            <a:extLst>
              <a:ext uri="{FF2B5EF4-FFF2-40B4-BE49-F238E27FC236}">
                <a16:creationId xmlns:a16="http://schemas.microsoft.com/office/drawing/2014/main" id="{2404AD75-C824-44A5-AF05-54F7FAABA34A}"/>
              </a:ext>
            </a:extLst>
          </p:cNvPr>
          <p:cNvPicPr>
            <a:picLocks noChangeAspect="1"/>
          </p:cNvPicPr>
          <p:nvPr/>
        </p:nvPicPr>
        <p:blipFill>
          <a:blip r:embed="rId3"/>
          <a:stretch>
            <a:fillRect/>
          </a:stretch>
        </p:blipFill>
        <p:spPr>
          <a:xfrm>
            <a:off x="342900" y="131976"/>
            <a:ext cx="2743200" cy="1585630"/>
          </a:xfrm>
          <a:prstGeom prst="rect">
            <a:avLst/>
          </a:prstGeom>
        </p:spPr>
      </p:pic>
      <p:sp>
        <p:nvSpPr>
          <p:cNvPr id="5" name="TextBox 4">
            <a:extLst>
              <a:ext uri="{FF2B5EF4-FFF2-40B4-BE49-F238E27FC236}">
                <a16:creationId xmlns:a16="http://schemas.microsoft.com/office/drawing/2014/main" id="{A7416303-D085-4498-8BC4-B7D72EAF100A}"/>
              </a:ext>
            </a:extLst>
          </p:cNvPr>
          <p:cNvSpPr txBox="1"/>
          <p:nvPr/>
        </p:nvSpPr>
        <p:spPr>
          <a:xfrm>
            <a:off x="3429001" y="779318"/>
            <a:ext cx="529936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Segoe UI"/>
              </a:rPr>
              <a:t>​</a:t>
            </a:r>
          </a:p>
          <a:p>
            <a:r>
              <a:rPr lang="en-US" sz="1400" dirty="0">
                <a:solidFill>
                  <a:srgbClr val="FF8119"/>
                </a:solidFill>
                <a:cs typeface="Arial"/>
                <a:hlinkClick r:id="rId4"/>
              </a:rPr>
              <a:t>https://www.canyons.edu/studentservices/connects/index.php</a:t>
            </a:r>
          </a:p>
        </p:txBody>
      </p:sp>
      <p:sp>
        <p:nvSpPr>
          <p:cNvPr id="3" name="Content Placeholder 2">
            <a:extLst>
              <a:ext uri="{FF2B5EF4-FFF2-40B4-BE49-F238E27FC236}">
                <a16:creationId xmlns:a16="http://schemas.microsoft.com/office/drawing/2014/main" id="{56BDF5EE-1F98-4C57-B896-8C9915F634B1}"/>
              </a:ext>
            </a:extLst>
          </p:cNvPr>
          <p:cNvSpPr>
            <a:spLocks noGrp="1"/>
          </p:cNvSpPr>
          <p:nvPr>
            <p:ph sz="quarter" idx="1"/>
          </p:nvPr>
        </p:nvSpPr>
        <p:spPr>
          <a:xfrm>
            <a:off x="342900" y="1652155"/>
            <a:ext cx="6646718" cy="5123134"/>
          </a:xfrm>
        </p:spPr>
        <p:txBody>
          <a:bodyPr vert="horz" anchor="t">
            <a:normAutofit fontScale="85000" lnSpcReduction="20000"/>
          </a:bodyPr>
          <a:lstStyle/>
          <a:p>
            <a:pPr>
              <a:buNone/>
            </a:pPr>
            <a:endParaRPr lang="en-US">
              <a:ea typeface="+mn-lt"/>
              <a:cs typeface="+mn-lt"/>
            </a:endParaRPr>
          </a:p>
          <a:p>
            <a:r>
              <a:rPr lang="en-US">
                <a:ea typeface="+mn-lt"/>
                <a:cs typeface="+mn-lt"/>
              </a:rPr>
              <a:t>Canyons Connects </a:t>
            </a:r>
            <a:r>
              <a:rPr lang="en-US" i="1">
                <a:ea typeface="+mn-lt"/>
                <a:cs typeface="+mn-lt"/>
              </a:rPr>
              <a:t>(Powered by Starfish)</a:t>
            </a:r>
            <a:r>
              <a:rPr lang="en-US">
                <a:ea typeface="+mn-lt"/>
                <a:cs typeface="+mn-lt"/>
              </a:rPr>
              <a:t> is a student support program intended to improve student retention and success. </a:t>
            </a:r>
          </a:p>
          <a:p>
            <a:r>
              <a:rPr lang="en-US">
                <a:ea typeface="+mn-lt"/>
                <a:cs typeface="+mn-lt"/>
              </a:rPr>
              <a:t>The program allows for an instantaneous referral to help connect a student to support they need to succeed in your course. </a:t>
            </a:r>
            <a:endParaRPr lang="en-US"/>
          </a:p>
          <a:p>
            <a:r>
              <a:rPr lang="en-US">
                <a:ea typeface="+mn-lt"/>
                <a:cs typeface="+mn-lt"/>
              </a:rPr>
              <a:t>The software connects instructors, students, and campus services together under one umbrella. </a:t>
            </a:r>
          </a:p>
          <a:p>
            <a:r>
              <a:rPr lang="en-US">
                <a:ea typeface="+mn-lt"/>
                <a:cs typeface="+mn-lt"/>
              </a:rPr>
              <a:t>At </a:t>
            </a:r>
            <a:r>
              <a:rPr lang="en-US" b="1" u="sng">
                <a:ea typeface="+mn-lt"/>
                <a:cs typeface="+mn-lt"/>
              </a:rPr>
              <a:t>any time in the course</a:t>
            </a:r>
            <a:r>
              <a:rPr lang="en-US">
                <a:ea typeface="+mn-lt"/>
                <a:cs typeface="+mn-lt"/>
              </a:rPr>
              <a:t>, instructors can "raise flags" to encourage students to seek academic assistance from the instructor or from the TLC, Counseling, or other services on campus.</a:t>
            </a:r>
          </a:p>
          <a:p>
            <a:r>
              <a:rPr lang="en-US">
                <a:ea typeface="+mn-lt"/>
                <a:cs typeface="+mn-lt"/>
              </a:rPr>
              <a:t>Instructors can send "KUDOS" (praise) to students to recognize their good work.</a:t>
            </a:r>
          </a:p>
          <a:p>
            <a:r>
              <a:rPr lang="en-US"/>
              <a:t>For full-term courses like most dual enrollment classes, faculty will also receive requests to complete PROGRESS SURVEYS on their students within the first few weeks, prior to the midterm point, and before the withdrawal date for the course.</a:t>
            </a:r>
          </a:p>
        </p:txBody>
      </p:sp>
      <p:pic>
        <p:nvPicPr>
          <p:cNvPr id="4" name="Picture 4" descr="the Canyons Connects logo: A block letter 'C' made up of two interlocking puzzle pieces (the top blue piece says &quot;Canyons&quot; and the bottom yellow piece says &quot;Connects&quot;. The triangular COC logo is in the middle of the C, and the words &quot;Engage. Connect. Succeed&quot; are below it.">
            <a:extLst>
              <a:ext uri="{FF2B5EF4-FFF2-40B4-BE49-F238E27FC236}">
                <a16:creationId xmlns:a16="http://schemas.microsoft.com/office/drawing/2014/main" id="{74F85279-0BEE-4395-83AE-5AF973EAD696}"/>
              </a:ext>
            </a:extLst>
          </p:cNvPr>
          <p:cNvPicPr>
            <a:picLocks noChangeAspect="1"/>
          </p:cNvPicPr>
          <p:nvPr/>
        </p:nvPicPr>
        <p:blipFill>
          <a:blip r:embed="rId5"/>
          <a:stretch>
            <a:fillRect/>
          </a:stretch>
        </p:blipFill>
        <p:spPr>
          <a:xfrm>
            <a:off x="6989618" y="3328257"/>
            <a:ext cx="1542184" cy="1530928"/>
          </a:xfrm>
          <a:prstGeom prst="rect">
            <a:avLst/>
          </a:prstGeom>
        </p:spPr>
      </p:pic>
    </p:spTree>
    <p:extLst>
      <p:ext uri="{BB962C8B-B14F-4D97-AF65-F5344CB8AC3E}">
        <p14:creationId xmlns:p14="http://schemas.microsoft.com/office/powerpoint/2010/main" val="1253889612"/>
      </p:ext>
    </p:extLst>
  </p:cSld>
  <p:clrMapOvr>
    <a:masterClrMapping/>
  </p:clrMapOvr>
  <p:transition spd="slow">
    <p:pull/>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normAutofit/>
          </a:bodyPr>
          <a:lstStyle/>
          <a:p>
            <a:r>
              <a:rPr lang="en-US" sz="4500" b="1" cap="none">
                <a:solidFill>
                  <a:srgbClr val="2C2C2C"/>
                </a:solidFill>
                <a:effectLst>
                  <a:outerShdw blurRad="38100" dist="38100" dir="2700000" algn="tl">
                    <a:srgbClr val="000000">
                      <a:alpha val="43137"/>
                    </a:srgbClr>
                  </a:outerShdw>
                </a:effectLst>
                <a:ea typeface="+mn-ea"/>
                <a:cs typeface="+mn-cs"/>
              </a:rPr>
              <a:t>Evaluations</a:t>
            </a:r>
            <a:endParaRPr lang="en-US" sz="2400">
              <a:solidFill>
                <a:schemeClr val="tx1"/>
              </a:solidFill>
            </a:endParaRPr>
          </a:p>
        </p:txBody>
      </p:sp>
      <p:pic>
        <p:nvPicPr>
          <p:cNvPr id="5" name="Picture 2" descr="50th Anniversary Logo">
            <a:extLst>
              <a:ext uri="{FF2B5EF4-FFF2-40B4-BE49-F238E27FC236}">
                <a16:creationId xmlns:a16="http://schemas.microsoft.com/office/drawing/2014/main" id="{C5649C77-F0A5-4DDB-BEDD-4A2480564E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689" y="0"/>
            <a:ext cx="2220397" cy="8382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46569E5D-70F6-472B-9D52-7ADEC43DB83D}"/>
              </a:ext>
            </a:extLst>
          </p:cNvPr>
          <p:cNvSpPr/>
          <p:nvPr/>
        </p:nvSpPr>
        <p:spPr>
          <a:xfrm>
            <a:off x="6771202" y="1041919"/>
            <a:ext cx="2220398" cy="59715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hlinkClick r:id="rId4"/>
              </a:rPr>
              <a:t>CLICK HERE FOR AFT CONTRACT</a:t>
            </a:r>
            <a:endParaRPr lang="en-US" b="1"/>
          </a:p>
        </p:txBody>
      </p:sp>
      <p:sp>
        <p:nvSpPr>
          <p:cNvPr id="2" name="Content Placeholder 1">
            <a:extLst>
              <a:ext uri="{FF2B5EF4-FFF2-40B4-BE49-F238E27FC236}">
                <a16:creationId xmlns:a16="http://schemas.microsoft.com/office/drawing/2014/main" id="{45EC2807-4D34-4733-B85A-0207BA49C8E3}"/>
              </a:ext>
            </a:extLst>
          </p:cNvPr>
          <p:cNvSpPr>
            <a:spLocks noGrp="1"/>
          </p:cNvSpPr>
          <p:nvPr>
            <p:ph idx="1"/>
          </p:nvPr>
        </p:nvSpPr>
        <p:spPr/>
        <p:txBody>
          <a:bodyPr>
            <a:normAutofit lnSpcReduction="10000"/>
          </a:bodyPr>
          <a:lstStyle/>
          <a:p>
            <a:pPr marL="0" indent="0">
              <a:buNone/>
            </a:pPr>
            <a:r>
              <a:rPr lang="en-US" sz="2900" cap="all">
                <a:solidFill>
                  <a:srgbClr val="FFFFFF"/>
                </a:solidFill>
                <a:effectLst>
                  <a:outerShdw blurRad="38100" dist="38100" dir="2700000" algn="tl">
                    <a:srgbClr val="000000">
                      <a:alpha val="43137"/>
                    </a:srgbClr>
                  </a:outerShdw>
                </a:effectLst>
                <a:ea typeface="+mj-ea"/>
                <a:cs typeface="+mj-cs"/>
              </a:rPr>
              <a:t>Frequency</a:t>
            </a:r>
            <a:br>
              <a:rPr lang="en-US" cap="all">
                <a:solidFill>
                  <a:srgbClr val="FFFFFF"/>
                </a:solidFill>
                <a:effectLst>
                  <a:outerShdw blurRad="38100" dist="38100" dir="2700000" algn="tl">
                    <a:srgbClr val="000000">
                      <a:alpha val="43137"/>
                    </a:srgbClr>
                  </a:outerShdw>
                </a:effectLst>
                <a:ea typeface="+mj-ea"/>
                <a:cs typeface="+mj-cs"/>
              </a:rPr>
            </a:br>
            <a:r>
              <a:rPr lang="en-US" sz="1600">
                <a:solidFill>
                  <a:srgbClr val="FFFFFF"/>
                </a:solidFill>
                <a:effectLst>
                  <a:outerShdw blurRad="38100" dist="38100" dir="2700000" algn="tl">
                    <a:srgbClr val="000000">
                      <a:alpha val="43137"/>
                    </a:srgbClr>
                  </a:outerShdw>
                </a:effectLst>
                <a:ea typeface="+mj-ea"/>
                <a:cs typeface="+mj-cs"/>
              </a:rPr>
              <a:t>New credit and noncredit faculty are evaluated during the first semester and thereafter at least once every 4 semesters of employment </a:t>
            </a:r>
            <a:br>
              <a:rPr lang="en-US" sz="1600">
                <a:solidFill>
                  <a:srgbClr val="FFFFFF"/>
                </a:solidFill>
                <a:effectLst>
                  <a:outerShdw blurRad="38100" dist="38100" dir="2700000" algn="tl">
                    <a:srgbClr val="000000">
                      <a:alpha val="43137"/>
                    </a:srgbClr>
                  </a:outerShdw>
                </a:effectLst>
                <a:ea typeface="+mj-ea"/>
                <a:cs typeface="+mj-cs"/>
              </a:rPr>
            </a:br>
            <a:br>
              <a:rPr lang="en-US" sz="1600" cap="all">
                <a:solidFill>
                  <a:srgbClr val="FFFFFF"/>
                </a:solidFill>
                <a:effectLst>
                  <a:outerShdw blurRad="38100" dist="38100" dir="2700000" algn="tl">
                    <a:srgbClr val="000000">
                      <a:alpha val="43137"/>
                    </a:srgbClr>
                  </a:outerShdw>
                </a:effectLst>
                <a:ea typeface="+mj-ea"/>
                <a:cs typeface="+mj-cs"/>
              </a:rPr>
            </a:br>
            <a:br>
              <a:rPr lang="en-US" sz="600" cap="all">
                <a:solidFill>
                  <a:srgbClr val="FFFFFF"/>
                </a:solidFill>
                <a:effectLst>
                  <a:outerShdw blurRad="38100" dist="38100" dir="2700000" algn="tl">
                    <a:srgbClr val="000000">
                      <a:alpha val="43137"/>
                    </a:srgbClr>
                  </a:outerShdw>
                </a:effectLst>
                <a:ea typeface="+mj-ea"/>
                <a:cs typeface="+mj-cs"/>
              </a:rPr>
            </a:br>
            <a:r>
              <a:rPr lang="en-US" sz="2900" cap="all">
                <a:solidFill>
                  <a:srgbClr val="FFFFFF"/>
                </a:solidFill>
                <a:effectLst>
                  <a:outerShdw blurRad="38100" dist="38100" dir="2700000" algn="tl">
                    <a:srgbClr val="000000">
                      <a:alpha val="43137"/>
                    </a:srgbClr>
                  </a:outerShdw>
                </a:effectLst>
                <a:ea typeface="+mj-ea"/>
                <a:cs typeface="+mj-cs"/>
              </a:rPr>
              <a:t>Evaluator</a:t>
            </a:r>
            <a:br>
              <a:rPr lang="en-US" sz="2500" cap="all">
                <a:solidFill>
                  <a:srgbClr val="FFFFFF"/>
                </a:solidFill>
                <a:effectLst>
                  <a:outerShdw blurRad="38100" dist="38100" dir="2700000" algn="tl">
                    <a:srgbClr val="000000">
                      <a:alpha val="43137"/>
                    </a:srgbClr>
                  </a:outerShdw>
                </a:effectLst>
                <a:ea typeface="+mj-ea"/>
                <a:cs typeface="+mj-cs"/>
              </a:rPr>
            </a:br>
            <a:r>
              <a:rPr lang="en-US" sz="1400">
                <a:solidFill>
                  <a:srgbClr val="FFFFFF"/>
                </a:solidFill>
                <a:effectLst>
                  <a:outerShdw blurRad="38100" dist="38100" dir="2700000" algn="tl">
                    <a:srgbClr val="000000">
                      <a:alpha val="43137"/>
                    </a:srgbClr>
                  </a:outerShdw>
                </a:effectLst>
                <a:ea typeface="+mj-ea"/>
                <a:cs typeface="+mj-cs"/>
              </a:rPr>
              <a:t>For credit faculty, designated by the department chair; for noncredit faculty, a full-time faculty member in the related credit department or appropriate educational administrator, assigned by the Dean OF SCHOOL FOR PERSONAL AND PROFESSIONAL LEARNING (or designed)</a:t>
            </a:r>
            <a:br>
              <a:rPr lang="en-US" sz="1400">
                <a:solidFill>
                  <a:srgbClr val="FFFFFF"/>
                </a:solidFill>
                <a:effectLst>
                  <a:outerShdw blurRad="38100" dist="38100" dir="2700000" algn="tl">
                    <a:srgbClr val="000000">
                      <a:alpha val="43137"/>
                    </a:srgbClr>
                  </a:outerShdw>
                </a:effectLst>
                <a:ea typeface="+mj-ea"/>
                <a:cs typeface="+mj-cs"/>
              </a:rPr>
            </a:br>
            <a:br>
              <a:rPr lang="en-US" sz="1400" cap="all">
                <a:solidFill>
                  <a:srgbClr val="FFFFFF"/>
                </a:solidFill>
                <a:effectLst>
                  <a:outerShdw blurRad="38100" dist="38100" dir="2700000" algn="tl">
                    <a:srgbClr val="000000">
                      <a:alpha val="43137"/>
                    </a:srgbClr>
                  </a:outerShdw>
                </a:effectLst>
                <a:ea typeface="+mj-ea"/>
                <a:cs typeface="+mj-cs"/>
              </a:rPr>
            </a:br>
            <a:br>
              <a:rPr lang="en-US" sz="600" cap="all">
                <a:solidFill>
                  <a:srgbClr val="FFFFFF"/>
                </a:solidFill>
                <a:effectLst>
                  <a:outerShdw blurRad="38100" dist="38100" dir="2700000" algn="tl">
                    <a:srgbClr val="000000">
                      <a:alpha val="43137"/>
                    </a:srgbClr>
                  </a:outerShdw>
                </a:effectLst>
                <a:ea typeface="+mj-ea"/>
                <a:cs typeface="+mj-cs"/>
              </a:rPr>
            </a:br>
            <a:r>
              <a:rPr lang="en-US" sz="2900" cap="all">
                <a:solidFill>
                  <a:srgbClr val="FFFFFF"/>
                </a:solidFill>
                <a:effectLst>
                  <a:outerShdw blurRad="38100" dist="38100" dir="2700000" algn="tl">
                    <a:srgbClr val="000000">
                      <a:alpha val="43137"/>
                    </a:srgbClr>
                  </a:outerShdw>
                </a:effectLst>
                <a:ea typeface="+mj-ea"/>
                <a:cs typeface="+mj-cs"/>
              </a:rPr>
              <a:t>Components of Evaluation</a:t>
            </a:r>
            <a:br>
              <a:rPr lang="en-US" sz="2900" cap="all">
                <a:solidFill>
                  <a:srgbClr val="FFFFFF"/>
                </a:solidFill>
                <a:effectLst>
                  <a:outerShdw blurRad="38100" dist="38100" dir="2700000" algn="tl">
                    <a:srgbClr val="000000">
                      <a:alpha val="43137"/>
                    </a:srgbClr>
                  </a:outerShdw>
                </a:effectLst>
                <a:ea typeface="+mj-ea"/>
                <a:cs typeface="+mj-cs"/>
              </a:rPr>
            </a:br>
            <a:r>
              <a:rPr lang="en-US" sz="1400">
                <a:solidFill>
                  <a:srgbClr val="FFFFFF"/>
                </a:solidFill>
                <a:effectLst>
                  <a:outerShdw blurRad="38100" dist="38100" dir="2700000" algn="tl">
                    <a:srgbClr val="000000">
                      <a:alpha val="43137"/>
                    </a:srgbClr>
                  </a:outerShdw>
                </a:effectLst>
                <a:ea typeface="+mj-ea"/>
                <a:cs typeface="+mj-cs"/>
              </a:rPr>
              <a:t>For both credit and noncredit faculty: student evaluation, evaluation report, and self-reflection; professionalism report is optional</a:t>
            </a:r>
            <a:br>
              <a:rPr lang="en-US" sz="1400">
                <a:solidFill>
                  <a:srgbClr val="FFFFFF"/>
                </a:solidFill>
                <a:effectLst>
                  <a:outerShdw blurRad="38100" dist="38100" dir="2700000" algn="tl">
                    <a:srgbClr val="000000">
                      <a:alpha val="43137"/>
                    </a:srgbClr>
                  </a:outerShdw>
                </a:effectLst>
                <a:ea typeface="+mj-ea"/>
                <a:cs typeface="+mj-cs"/>
              </a:rPr>
            </a:br>
            <a:br>
              <a:rPr lang="en-US" sz="1400" cap="all">
                <a:solidFill>
                  <a:srgbClr val="FFFFFF"/>
                </a:solidFill>
                <a:effectLst>
                  <a:outerShdw blurRad="38100" dist="38100" dir="2700000" algn="tl">
                    <a:srgbClr val="000000">
                      <a:alpha val="43137"/>
                    </a:srgbClr>
                  </a:outerShdw>
                </a:effectLst>
                <a:ea typeface="+mj-ea"/>
                <a:cs typeface="+mj-cs"/>
              </a:rPr>
            </a:br>
            <a:br>
              <a:rPr lang="en-US" sz="600" cap="all">
                <a:solidFill>
                  <a:srgbClr val="FFFFFF"/>
                </a:solidFill>
                <a:effectLst>
                  <a:outerShdw blurRad="38100" dist="38100" dir="2700000" algn="tl">
                    <a:srgbClr val="000000">
                      <a:alpha val="43137"/>
                    </a:srgbClr>
                  </a:outerShdw>
                </a:effectLst>
                <a:ea typeface="+mj-ea"/>
                <a:cs typeface="+mj-cs"/>
              </a:rPr>
            </a:br>
            <a:r>
              <a:rPr lang="en-US" sz="2900" cap="all">
                <a:solidFill>
                  <a:srgbClr val="FFFFFF"/>
                </a:solidFill>
                <a:effectLst>
                  <a:outerShdw blurRad="38100" dist="38100" dir="2700000" algn="tl">
                    <a:srgbClr val="000000">
                      <a:alpha val="43137"/>
                    </a:srgbClr>
                  </a:outerShdw>
                </a:effectLst>
                <a:ea typeface="+mj-ea"/>
                <a:cs typeface="+mj-cs"/>
              </a:rPr>
              <a:t>Conference</a:t>
            </a:r>
            <a:br>
              <a:rPr lang="en-US" sz="2900" cap="all">
                <a:solidFill>
                  <a:srgbClr val="FFFFFF"/>
                </a:solidFill>
                <a:effectLst>
                  <a:outerShdw blurRad="38100" dist="38100" dir="2700000" algn="tl">
                    <a:srgbClr val="000000">
                      <a:alpha val="43137"/>
                    </a:srgbClr>
                  </a:outerShdw>
                </a:effectLst>
                <a:ea typeface="+mj-ea"/>
                <a:cs typeface="+mj-cs"/>
              </a:rPr>
            </a:br>
            <a:r>
              <a:rPr lang="en-US" sz="1400">
                <a:solidFill>
                  <a:srgbClr val="FFFFFF"/>
                </a:solidFill>
                <a:effectLst>
                  <a:outerShdw blurRad="38100" dist="38100" dir="2700000" algn="tl">
                    <a:srgbClr val="000000">
                      <a:alpha val="43137"/>
                    </a:srgbClr>
                  </a:outerShdw>
                </a:effectLst>
                <a:ea typeface="+mj-ea"/>
                <a:cs typeface="+mj-cs"/>
              </a:rPr>
              <a:t>Both credit and noncredit faculty may submit a written, signed response regarding any component of the evaluation to the division dean within ten (10) calendar days after the Evaluation Conference</a:t>
            </a:r>
            <a:endParaRPr lang="en-US"/>
          </a:p>
        </p:txBody>
      </p:sp>
    </p:spTree>
    <p:extLst>
      <p:ext uri="{BB962C8B-B14F-4D97-AF65-F5344CB8AC3E}">
        <p14:creationId xmlns:p14="http://schemas.microsoft.com/office/powerpoint/2010/main" val="1666108971"/>
      </p:ext>
    </p:extLst>
  </p:cSld>
  <p:clrMapOvr>
    <a:masterClrMapping/>
  </p:clrMapOvr>
  <p:transition spd="slow">
    <p:pull/>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275541" y="533400"/>
            <a:ext cx="7573347" cy="990600"/>
          </a:xfrm>
        </p:spPr>
        <p:txBody>
          <a:bodyPr>
            <a:normAutofit/>
          </a:bodyPr>
          <a:lstStyle/>
          <a:p>
            <a:r>
              <a:rPr lang="en-US" sz="3200">
                <a:solidFill>
                  <a:schemeClr val="tx1"/>
                </a:solidFill>
                <a:effectLst>
                  <a:outerShdw blurRad="38100" dist="38100" dir="2700000" algn="tl">
                    <a:srgbClr val="000000">
                      <a:alpha val="43137"/>
                    </a:srgbClr>
                  </a:outerShdw>
                </a:effectLst>
              </a:rPr>
              <a:t> </a:t>
            </a:r>
            <a:r>
              <a:rPr lang="en-US" sz="6600" b="1" cap="none">
                <a:solidFill>
                  <a:srgbClr val="2C2C2C"/>
                </a:solidFill>
                <a:effectLst>
                  <a:outerShdw blurRad="38100" dist="38100" dir="2700000" algn="tl">
                    <a:srgbClr val="000000">
                      <a:alpha val="43137"/>
                    </a:srgbClr>
                  </a:outerShdw>
                </a:effectLst>
                <a:ea typeface="+mn-ea"/>
                <a:cs typeface="+mn-cs"/>
              </a:rPr>
              <a:t>QUESTIONS?</a:t>
            </a:r>
            <a:endParaRPr lang="en-US" sz="2400">
              <a:solidFill>
                <a:schemeClr val="tx1"/>
              </a:solidFill>
            </a:endParaRPr>
          </a:p>
        </p:txBody>
      </p:sp>
      <p:pic>
        <p:nvPicPr>
          <p:cNvPr id="5" name="Picture 2" descr="50th Anniversary Logo">
            <a:extLst>
              <a:ext uri="{FF2B5EF4-FFF2-40B4-BE49-F238E27FC236}">
                <a16:creationId xmlns:a16="http://schemas.microsoft.com/office/drawing/2014/main" id="{C5649C77-F0A5-4DDB-BEDD-4A2480564E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8062" y="419100"/>
            <a:ext cx="2220397" cy="838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C5FE928-4DAE-49D4-93E1-2F90305B2B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386" y="1401684"/>
            <a:ext cx="7769288" cy="5150525"/>
          </a:xfrm>
          <a:prstGeom prst="rect">
            <a:avLst/>
          </a:prstGeom>
        </p:spPr>
      </p:pic>
      <p:sp>
        <p:nvSpPr>
          <p:cNvPr id="4" name="Rectangle 3">
            <a:extLst>
              <a:ext uri="{FF2B5EF4-FFF2-40B4-BE49-F238E27FC236}">
                <a16:creationId xmlns:a16="http://schemas.microsoft.com/office/drawing/2014/main" id="{A3DD33CA-EAFE-4511-928A-904E505EB4FD}"/>
              </a:ext>
            </a:extLst>
          </p:cNvPr>
          <p:cNvSpPr/>
          <p:nvPr/>
        </p:nvSpPr>
        <p:spPr>
          <a:xfrm>
            <a:off x="6682986" y="4808616"/>
            <a:ext cx="1477348" cy="1295400"/>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hlinkClick r:id="rId5"/>
              </a:rPr>
              <a:t>CLICK FOR WEBSITE</a:t>
            </a:r>
            <a:endParaRPr lang="en-US" sz="2400" b="1" dirty="0"/>
          </a:p>
        </p:txBody>
      </p:sp>
    </p:spTree>
    <p:extLst>
      <p:ext uri="{BB962C8B-B14F-4D97-AF65-F5344CB8AC3E}">
        <p14:creationId xmlns:p14="http://schemas.microsoft.com/office/powerpoint/2010/main" val="1940030898"/>
      </p:ext>
    </p:extLst>
  </p:cSld>
  <p:clrMapOvr>
    <a:masterClrMapping/>
  </p:clrMapOvr>
  <p:transition spd="slow">
    <p:pull/>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457200" y="0"/>
            <a:ext cx="8229600" cy="1143000"/>
          </a:xfrm>
        </p:spPr>
        <p:txBody>
          <a:bodyPr>
            <a:normAutofit/>
          </a:bodyPr>
          <a:lstStyle/>
          <a:p>
            <a:pPr lvl="0" algn="ctr" defTabSz="457200">
              <a:lnSpc>
                <a:spcPct val="100000"/>
              </a:lnSpc>
              <a:spcBef>
                <a:spcPts val="0"/>
              </a:spcBef>
            </a:pPr>
            <a:r>
              <a:rPr lang="en-US" sz="3600" b="1" cap="none" dirty="0">
                <a:solidFill>
                  <a:srgbClr val="2C2C2C"/>
                </a:solidFill>
                <a:effectLst>
                  <a:outerShdw blurRad="38100" dist="38100" dir="2700000" algn="tl">
                    <a:srgbClr val="000000">
                      <a:alpha val="43137"/>
                    </a:srgbClr>
                  </a:outerShdw>
                </a:effectLst>
                <a:ea typeface="+mn-ea"/>
                <a:cs typeface="+mn-cs"/>
              </a:rPr>
              <a:t>Instruction Office</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73264550"/>
              </p:ext>
            </p:extLst>
          </p:nvPr>
        </p:nvGraphicFramePr>
        <p:xfrm>
          <a:off x="76200" y="1981200"/>
          <a:ext cx="8991600" cy="4724398"/>
        </p:xfrm>
        <a:graphic>
          <a:graphicData uri="http://schemas.openxmlformats.org/drawingml/2006/table">
            <a:tbl>
              <a:tblPr firstRow="1" bandRow="1">
                <a:tableStyleId>{5C22544A-7EE6-4342-B048-85BDC9FD1C3A}</a:tableStyleId>
              </a:tblPr>
              <a:tblGrid>
                <a:gridCol w="449580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tblGrid>
              <a:tr h="412257">
                <a:tc>
                  <a:txBody>
                    <a:bodyPr/>
                    <a:lstStyle/>
                    <a:p>
                      <a:pPr algn="ctr"/>
                      <a:r>
                        <a:rPr lang="en-US" sz="1800" baseline="0">
                          <a:solidFill>
                            <a:schemeClr val="tx1"/>
                          </a:solidFill>
                        </a:rPr>
                        <a:t>Instructional Dean</a:t>
                      </a:r>
                      <a:endParaRPr lang="en-US" sz="1800">
                        <a:solidFill>
                          <a:schemeClr val="tx1"/>
                        </a:solidFill>
                      </a:endParaRPr>
                    </a:p>
                  </a:txBody>
                  <a:tcPr>
                    <a:solidFill>
                      <a:schemeClr val="bg2">
                        <a:lumMod val="50000"/>
                      </a:schemeClr>
                    </a:solidFill>
                  </a:tcPr>
                </a:tc>
                <a:tc>
                  <a:txBody>
                    <a:bodyPr/>
                    <a:lstStyle/>
                    <a:p>
                      <a:pPr algn="ctr"/>
                      <a:r>
                        <a:rPr lang="en-US" sz="1800">
                          <a:solidFill>
                            <a:schemeClr val="tx1"/>
                          </a:solidFill>
                        </a:rPr>
                        <a:t>Unit</a:t>
                      </a:r>
                    </a:p>
                  </a:txBody>
                  <a:tcPr>
                    <a:solidFill>
                      <a:schemeClr val="bg2">
                        <a:lumMod val="50000"/>
                      </a:schemeClr>
                    </a:solidFill>
                  </a:tcPr>
                </a:tc>
                <a:extLst>
                  <a:ext uri="{0D108BD9-81ED-4DB2-BD59-A6C34878D82A}">
                    <a16:rowId xmlns:a16="http://schemas.microsoft.com/office/drawing/2014/main" val="10000"/>
                  </a:ext>
                </a:extLst>
              </a:tr>
              <a:tr h="4122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t>Nadia Cotti</a:t>
                      </a:r>
                    </a:p>
                  </a:txBody>
                  <a:tcPr anchor="ctr"/>
                </a:tc>
                <a:tc>
                  <a:txBody>
                    <a:bodyPr/>
                    <a:lstStyle/>
                    <a:p>
                      <a:pPr algn="ctr"/>
                      <a:r>
                        <a:rPr lang="en-US" sz="1600" b="1"/>
                        <a:t>School of Applied</a:t>
                      </a:r>
                      <a:r>
                        <a:rPr lang="en-US" sz="1600" b="1" baseline="0"/>
                        <a:t> Technologies</a:t>
                      </a:r>
                      <a:endParaRPr lang="en-US" sz="1600" b="1"/>
                    </a:p>
                  </a:txBody>
                  <a:tcPr anchor="ctr"/>
                </a:tc>
                <a:extLst>
                  <a:ext uri="{0D108BD9-81ED-4DB2-BD59-A6C34878D82A}">
                    <a16:rowId xmlns:a16="http://schemas.microsoft.com/office/drawing/2014/main" val="10001"/>
                  </a:ext>
                </a:extLst>
              </a:tr>
              <a:tr h="4122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t>Nadia Cotti</a:t>
                      </a:r>
                    </a:p>
                  </a:txBody>
                  <a:tcPr anchor="ctr"/>
                </a:tc>
                <a:tc>
                  <a:txBody>
                    <a:bodyPr/>
                    <a:lstStyle/>
                    <a:p>
                      <a:pPr algn="ctr"/>
                      <a:r>
                        <a:rPr lang="en-US" sz="1600" b="1"/>
                        <a:t>School of Business</a:t>
                      </a:r>
                    </a:p>
                  </a:txBody>
                  <a:tcPr anchor="ctr"/>
                </a:tc>
                <a:extLst>
                  <a:ext uri="{0D108BD9-81ED-4DB2-BD59-A6C34878D82A}">
                    <a16:rowId xmlns:a16="http://schemas.microsoft.com/office/drawing/2014/main" val="10002"/>
                  </a:ext>
                </a:extLst>
              </a:tr>
              <a:tr h="412257">
                <a:tc>
                  <a:txBody>
                    <a:bodyPr/>
                    <a:lstStyle/>
                    <a:p>
                      <a:pPr algn="ctr"/>
                      <a:r>
                        <a:rPr lang="en-US" sz="1600" b="1" dirty="0"/>
                        <a:t>Dianne Avery</a:t>
                      </a:r>
                    </a:p>
                  </a:txBody>
                  <a:tcPr anchor="ctr"/>
                </a:tc>
                <a:tc>
                  <a:txBody>
                    <a:bodyPr/>
                    <a:lstStyle/>
                    <a:p>
                      <a:pPr algn="ctr"/>
                      <a:r>
                        <a:rPr lang="en-US" sz="1600" b="1"/>
                        <a:t>School of Personal and Professional Learning</a:t>
                      </a:r>
                    </a:p>
                  </a:txBody>
                  <a:tcPr anchor="ctr"/>
                </a:tc>
                <a:extLst>
                  <a:ext uri="{0D108BD9-81ED-4DB2-BD59-A6C34878D82A}">
                    <a16:rowId xmlns:a16="http://schemas.microsoft.com/office/drawing/2014/main" val="10003"/>
                  </a:ext>
                </a:extLst>
              </a:tr>
              <a:tr h="412257">
                <a:tc>
                  <a:txBody>
                    <a:bodyPr/>
                    <a:lstStyle/>
                    <a:p>
                      <a:pPr algn="ctr"/>
                      <a:r>
                        <a:rPr lang="en-US" sz="1600" b="1" dirty="0"/>
                        <a:t>Andy McCutcheon</a:t>
                      </a:r>
                    </a:p>
                  </a:txBody>
                  <a:tcPr anchor="ctr"/>
                </a:tc>
                <a:tc>
                  <a:txBody>
                    <a:bodyPr/>
                    <a:lstStyle/>
                    <a:p>
                      <a:pPr algn="ctr"/>
                      <a:r>
                        <a:rPr lang="en-US" sz="1600" b="1"/>
                        <a:t>School of Humanities</a:t>
                      </a:r>
                    </a:p>
                  </a:txBody>
                  <a:tcPr anchor="ctr"/>
                </a:tc>
                <a:extLst>
                  <a:ext uri="{0D108BD9-81ED-4DB2-BD59-A6C34878D82A}">
                    <a16:rowId xmlns:a16="http://schemas.microsoft.com/office/drawing/2014/main" val="10004"/>
                  </a:ext>
                </a:extLst>
              </a:tr>
              <a:tr h="4122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t>Andy McCutcheon</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a:t>School of Social &amp; Behavioral</a:t>
                      </a:r>
                      <a:r>
                        <a:rPr lang="en-US" sz="1600" b="1" baseline="0"/>
                        <a:t> Sciences</a:t>
                      </a:r>
                      <a:endParaRPr lang="en-US" sz="1600" b="1"/>
                    </a:p>
                  </a:txBody>
                  <a:tcPr anchor="ctr"/>
                </a:tc>
                <a:extLst>
                  <a:ext uri="{0D108BD9-81ED-4DB2-BD59-A6C34878D82A}">
                    <a16:rowId xmlns:a16="http://schemas.microsoft.com/office/drawing/2014/main" val="2831897370"/>
                  </a:ext>
                </a:extLst>
              </a:tr>
              <a:tr h="4122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t>Dr. Kathy Bakhit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a:t>School of</a:t>
                      </a:r>
                      <a:r>
                        <a:rPr lang="en-US" sz="1600" b="1" baseline="0"/>
                        <a:t> </a:t>
                      </a:r>
                      <a:r>
                        <a:rPr lang="en-US" sz="1600" b="1"/>
                        <a:t>Health Professions &amp; Public Safety</a:t>
                      </a:r>
                    </a:p>
                  </a:txBody>
                  <a:tcPr anchor="ctr"/>
                </a:tc>
                <a:extLst>
                  <a:ext uri="{0D108BD9-81ED-4DB2-BD59-A6C34878D82A}">
                    <a16:rowId xmlns:a16="http://schemas.microsoft.com/office/drawing/2014/main" val="10006"/>
                  </a:ext>
                </a:extLst>
              </a:tr>
              <a:tr h="4122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t>Steve Ruys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t>School of Math, Science, &amp; Engineering</a:t>
                      </a:r>
                    </a:p>
                  </a:txBody>
                  <a:tcPr anchor="ctr"/>
                </a:tc>
                <a:extLst>
                  <a:ext uri="{0D108BD9-81ED-4DB2-BD59-A6C34878D82A}">
                    <a16:rowId xmlns:a16="http://schemas.microsoft.com/office/drawing/2014/main" val="10007"/>
                  </a:ext>
                </a:extLst>
              </a:tr>
              <a:tr h="4122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t>Steve Ruys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t>School of Kinesiology &amp; Athletics</a:t>
                      </a:r>
                    </a:p>
                  </a:txBody>
                  <a:tcPr anchor="ctr"/>
                </a:tc>
                <a:extLst>
                  <a:ext uri="{0D108BD9-81ED-4DB2-BD59-A6C34878D82A}">
                    <a16:rowId xmlns:a16="http://schemas.microsoft.com/office/drawing/2014/main" val="10008"/>
                  </a:ext>
                </a:extLst>
              </a:tr>
              <a:tr h="412257">
                <a:tc>
                  <a:txBody>
                    <a:bodyPr/>
                    <a:lstStyle/>
                    <a:p>
                      <a:pPr algn="ctr"/>
                      <a:r>
                        <a:rPr lang="en-US" sz="1600" b="1" dirty="0"/>
                        <a:t>Dr. Jennifer Smolos</a:t>
                      </a:r>
                    </a:p>
                  </a:txBody>
                  <a:tcPr anchor="ctr"/>
                </a:tc>
                <a:tc>
                  <a:txBody>
                    <a:bodyPr/>
                    <a:lstStyle/>
                    <a:p>
                      <a:pPr algn="ctr"/>
                      <a:r>
                        <a:rPr lang="en-US" sz="1600" b="1"/>
                        <a:t>School of Visual &amp; Performing Arts</a:t>
                      </a:r>
                    </a:p>
                  </a:txBody>
                  <a:tcPr anchor="ctr"/>
                </a:tc>
                <a:extLst>
                  <a:ext uri="{0D108BD9-81ED-4DB2-BD59-A6C34878D82A}">
                    <a16:rowId xmlns:a16="http://schemas.microsoft.com/office/drawing/2014/main" val="10010"/>
                  </a:ext>
                </a:extLst>
              </a:tr>
              <a:tr h="6018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t>James Glapa-Grossklag</a:t>
                      </a:r>
                      <a:br>
                        <a:rPr lang="en-US" sz="1600" b="1" dirty="0"/>
                      </a:br>
                      <a:r>
                        <a:rPr lang="en-US" sz="1600" b="1" dirty="0"/>
                        <a:t>Mojdeh</a:t>
                      </a:r>
                      <a:r>
                        <a:rPr lang="en-US" sz="1600" b="1" baseline="0" dirty="0"/>
                        <a:t> Mahn (Associate Dean)</a:t>
                      </a:r>
                      <a:endParaRPr lang="en-US" sz="16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t>Learning Resources</a:t>
                      </a:r>
                    </a:p>
                  </a:txBody>
                  <a:tcPr anchor="ctr"/>
                </a:tc>
                <a:extLst>
                  <a:ext uri="{0D108BD9-81ED-4DB2-BD59-A6C34878D82A}">
                    <a16:rowId xmlns:a16="http://schemas.microsoft.com/office/drawing/2014/main" val="20401145"/>
                  </a:ext>
                </a:extLst>
              </a:tr>
            </a:tbl>
          </a:graphicData>
        </a:graphic>
      </p:graphicFrame>
      <p:sp>
        <p:nvSpPr>
          <p:cNvPr id="9" name="Rectangle 2"/>
          <p:cNvSpPr txBox="1">
            <a:spLocks noChangeArrowheads="1"/>
          </p:cNvSpPr>
          <p:nvPr/>
        </p:nvSpPr>
        <p:spPr>
          <a:xfrm>
            <a:off x="76200" y="711926"/>
            <a:ext cx="9096103" cy="964474"/>
          </a:xfrm>
          <a:prstGeom prst="rect">
            <a:avLst/>
          </a:prstGeom>
        </p:spPr>
        <p:txBody>
          <a:bodyPr vert="horz" lIns="91440" tIns="45720" rIns="91440" bIns="45720" rtlCol="0" anchor="ctr">
            <a:normAutofit fontScale="92500"/>
          </a:bodyPr>
          <a:lstStyle/>
          <a:p>
            <a:pPr>
              <a:spcBef>
                <a:spcPct val="0"/>
              </a:spcBef>
            </a:pPr>
            <a:r>
              <a:rPr lang="en-US" sz="2000" b="1" dirty="0">
                <a:solidFill>
                  <a:srgbClr val="FFC000"/>
                </a:solidFill>
              </a:rPr>
              <a:t>		</a:t>
            </a:r>
            <a:br>
              <a:rPr lang="en-US" sz="2000" b="1" dirty="0">
                <a:solidFill>
                  <a:srgbClr val="FFC000"/>
                </a:solidFill>
              </a:rPr>
            </a:br>
            <a:r>
              <a:rPr lang="en-US" sz="2000" b="1" dirty="0">
                <a:solidFill>
                  <a:schemeClr val="bg1"/>
                </a:solidFill>
              </a:rPr>
              <a:t>Dr. Omar Torres………………………</a:t>
            </a:r>
            <a:r>
              <a:rPr lang="en-US" sz="2000" b="1" i="1" dirty="0">
                <a:solidFill>
                  <a:schemeClr val="bg1"/>
                </a:solidFill>
              </a:rPr>
              <a:t>Assistant Superintendent/Vice President, Instruction</a:t>
            </a:r>
          </a:p>
          <a:p>
            <a:pPr>
              <a:spcBef>
                <a:spcPct val="0"/>
              </a:spcBef>
            </a:pPr>
            <a:r>
              <a:rPr lang="en-US" sz="2000" b="1" dirty="0">
                <a:solidFill>
                  <a:schemeClr val="bg1"/>
                </a:solidFill>
              </a:rPr>
              <a:t>Jeff Gregor….………………………...</a:t>
            </a:r>
            <a:r>
              <a:rPr lang="en-US" sz="2000" b="1" i="1" dirty="0">
                <a:solidFill>
                  <a:schemeClr val="bg1"/>
                </a:solidFill>
              </a:rPr>
              <a:t>Interim</a:t>
            </a:r>
            <a:r>
              <a:rPr lang="en-US" sz="2000" b="1" dirty="0">
                <a:solidFill>
                  <a:schemeClr val="bg1"/>
                </a:solidFill>
              </a:rPr>
              <a:t> </a:t>
            </a:r>
            <a:r>
              <a:rPr lang="en-US" sz="2000" b="1" i="1" dirty="0">
                <a:solidFill>
                  <a:schemeClr val="bg1"/>
                </a:solidFill>
              </a:rPr>
              <a:t>Associate Vice President, Instruction</a:t>
            </a:r>
          </a:p>
        </p:txBody>
      </p:sp>
    </p:spTree>
    <p:extLst>
      <p:ext uri="{BB962C8B-B14F-4D97-AF65-F5344CB8AC3E}">
        <p14:creationId xmlns:p14="http://schemas.microsoft.com/office/powerpoint/2010/main" val="2062267537"/>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2"/>
          <p:cNvSpPr txBox="1">
            <a:spLocks noGrp="1" noChangeArrowheads="1"/>
          </p:cNvSpPr>
          <p:nvPr>
            <p:ph type="title" idx="4294967295"/>
          </p:nvPr>
        </p:nvSpPr>
        <p:spPr>
          <a:xfrm>
            <a:off x="152400" y="337621"/>
            <a:ext cx="6476999" cy="109308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mn-lt"/>
                <a:ea typeface="+mn-ea"/>
                <a:cs typeface="+mn-cs"/>
              </a:rPr>
              <a:t>Instruction Website</a:t>
            </a:r>
          </a:p>
        </p:txBody>
      </p:sp>
      <p:pic>
        <p:nvPicPr>
          <p:cNvPr id="5" name="Picture 2" descr="50th Anniversary Logo">
            <a:extLst>
              <a:ext uri="{FF2B5EF4-FFF2-40B4-BE49-F238E27FC236}">
                <a16:creationId xmlns:a16="http://schemas.microsoft.com/office/drawing/2014/main" id="{CA1B1595-34C8-4456-A4DE-B325FB74F1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1202" y="304801"/>
            <a:ext cx="2220397" cy="838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screenshot of the Instruction website home page with welcome letter on the left, links to resources in the middle column, and quick links to other COC webpages in the right column">
            <a:extLst>
              <a:ext uri="{FF2B5EF4-FFF2-40B4-BE49-F238E27FC236}">
                <a16:creationId xmlns:a16="http://schemas.microsoft.com/office/drawing/2014/main" id="{F791AE7F-3D95-4398-9BA7-FCE4DDBA4C66}"/>
              </a:ext>
            </a:extLst>
          </p:cNvPr>
          <p:cNvPicPr>
            <a:picLocks noChangeAspect="1"/>
          </p:cNvPicPr>
          <p:nvPr/>
        </p:nvPicPr>
        <p:blipFill>
          <a:blip r:embed="rId4"/>
          <a:stretch>
            <a:fillRect/>
          </a:stretch>
        </p:blipFill>
        <p:spPr>
          <a:xfrm>
            <a:off x="188217" y="1882536"/>
            <a:ext cx="6669783" cy="4905443"/>
          </a:xfrm>
          <a:prstGeom prst="rect">
            <a:avLst/>
          </a:prstGeom>
        </p:spPr>
      </p:pic>
      <p:sp>
        <p:nvSpPr>
          <p:cNvPr id="10" name="Oval 9">
            <a:extLst>
              <a:ext uri="{FF2B5EF4-FFF2-40B4-BE49-F238E27FC236}">
                <a16:creationId xmlns:a16="http://schemas.microsoft.com/office/drawing/2014/main" id="{D3294704-B025-443D-B9E5-FB8C7ED4A8BC}"/>
              </a:ext>
            </a:extLst>
          </p:cNvPr>
          <p:cNvSpPr>
            <a:spLocks/>
          </p:cNvSpPr>
          <p:nvPr/>
        </p:nvSpPr>
        <p:spPr>
          <a:xfrm>
            <a:off x="7162800" y="2819400"/>
            <a:ext cx="1676400" cy="2819400"/>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lt1"/>
                </a:solidFill>
                <a:effectLst/>
                <a:uLnTx/>
                <a:uFillTx/>
                <a:latin typeface="+mn-lt"/>
                <a:ea typeface="+mn-ea"/>
                <a:cs typeface="+mn-cs"/>
                <a:hlinkClick r:id="rId5"/>
              </a:rPr>
              <a:t>CLICK HERE FOR WEBSITE</a:t>
            </a:r>
            <a:endParaRPr kumimoji="0" lang="en-US" sz="18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val="2614381691"/>
      </p:ext>
    </p:extLst>
  </p:cSld>
  <p:clrMapOvr>
    <a:masterClrMapping/>
  </p:clrMapOvr>
  <p:transition spd="slow">
    <p:pull/>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182BD07-553E-4C7D-A39E-9C81E61C64E1}"/>
              </a:ext>
            </a:extLst>
          </p:cNvPr>
          <p:cNvSpPr>
            <a:spLocks noGrp="1"/>
          </p:cNvSpPr>
          <p:nvPr>
            <p:ph type="title"/>
          </p:nvPr>
        </p:nvSpPr>
        <p:spPr/>
        <p:txBody>
          <a:bodyPr/>
          <a:lstStyle/>
          <a:p>
            <a:pPr lvl="0" defTabSz="457200">
              <a:lnSpc>
                <a:spcPct val="100000"/>
              </a:lnSpc>
            </a:pPr>
            <a:r>
              <a:rPr lang="en-US" sz="4500" b="1" cap="none" dirty="0">
                <a:solidFill>
                  <a:srgbClr val="2C2C2C"/>
                </a:solidFill>
                <a:effectLst>
                  <a:outerShdw blurRad="38100" dist="38100" dir="2700000" algn="tl">
                    <a:srgbClr val="000000">
                      <a:alpha val="43137"/>
                    </a:srgbClr>
                  </a:outerShdw>
                </a:effectLst>
                <a:ea typeface="+mn-ea"/>
                <a:cs typeface="+mn-cs"/>
              </a:rPr>
              <a:t>Introduction to Campus</a:t>
            </a:r>
            <a:endParaRPr lang="en-US" dirty="0"/>
          </a:p>
        </p:txBody>
      </p:sp>
      <p:pic>
        <p:nvPicPr>
          <p:cNvPr id="5" name="Picture 2" descr="50th Anniversary Logo">
            <a:extLst>
              <a:ext uri="{FF2B5EF4-FFF2-40B4-BE49-F238E27FC236}">
                <a16:creationId xmlns:a16="http://schemas.microsoft.com/office/drawing/2014/main" id="{CA1B1595-34C8-4456-A4DE-B325FB74F1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1202" y="304801"/>
            <a:ext cx="2220397" cy="8382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863A576-9CF5-472D-B273-FBAEE3104FA2}"/>
              </a:ext>
            </a:extLst>
          </p:cNvPr>
          <p:cNvSpPr>
            <a:spLocks noGrp="1"/>
          </p:cNvSpPr>
          <p:nvPr>
            <p:ph idx="1"/>
          </p:nvPr>
        </p:nvSpPr>
        <p:spPr/>
        <p:txBody>
          <a:bodyPr vert="horz" lIns="91440" tIns="45720" rIns="91440" bIns="45720" rtlCol="0" anchor="t">
            <a:noAutofit/>
          </a:bodyPr>
          <a:lstStyle/>
          <a:p>
            <a:pPr marL="0" indent="0">
              <a:buClr>
                <a:srgbClr val="FFFFFF"/>
              </a:buClr>
              <a:buNone/>
            </a:pPr>
            <a:r>
              <a:rPr lang="en-US" sz="2000" b="1" dirty="0">
                <a:solidFill>
                  <a:srgbClr val="FFFFFF"/>
                </a:solidFill>
              </a:rPr>
              <a:t>Classroom Keys</a:t>
            </a:r>
            <a:br>
              <a:rPr lang="en-US" sz="2000" cap="all" dirty="0">
                <a:solidFill>
                  <a:srgbClr val="FFFFFF"/>
                </a:solidFill>
              </a:rPr>
            </a:br>
            <a:r>
              <a:rPr lang="en-US" sz="2000" dirty="0">
                <a:solidFill>
                  <a:srgbClr val="FFFFFF"/>
                </a:solidFill>
              </a:rPr>
              <a:t>Available from the Administrative Assistant for your School (Humanities, Applied Tech, etc.) or CCC Quad 5 Switchboard (Canyon Country). </a:t>
            </a:r>
            <a:br>
              <a:rPr lang="en-US" sz="2000" dirty="0">
                <a:solidFill>
                  <a:srgbClr val="FFFFFF"/>
                </a:solidFill>
              </a:rPr>
            </a:br>
            <a:endParaRPr lang="en-US" sz="2000" dirty="0">
              <a:solidFill>
                <a:srgbClr val="FFFFFF"/>
              </a:solidFill>
            </a:endParaRPr>
          </a:p>
          <a:p>
            <a:pPr marL="0" indent="0">
              <a:lnSpc>
                <a:spcPct val="100000"/>
              </a:lnSpc>
              <a:spcBef>
                <a:spcPts val="0"/>
              </a:spcBef>
              <a:spcAft>
                <a:spcPts val="0"/>
              </a:spcAft>
              <a:buClr>
                <a:srgbClr val="FFFFFF"/>
              </a:buClr>
              <a:buNone/>
            </a:pPr>
            <a:r>
              <a:rPr lang="en-US" sz="2000" b="1" dirty="0">
                <a:solidFill>
                  <a:srgbClr val="FFFFFF"/>
                </a:solidFill>
              </a:rPr>
              <a:t>Parking Permit</a:t>
            </a:r>
            <a:br>
              <a:rPr lang="en-US" sz="2000" dirty="0">
                <a:solidFill>
                  <a:srgbClr val="FFFFFF"/>
                </a:solidFill>
              </a:rPr>
            </a:br>
            <a:r>
              <a:rPr lang="en-US" sz="2000" dirty="0">
                <a:solidFill>
                  <a:srgbClr val="FFFFFF"/>
                </a:solidFill>
              </a:rPr>
              <a:t>Campus Safety X8 (Valencia) or Quad 7 Room 700A (Canyon Country)</a:t>
            </a:r>
            <a:br>
              <a:rPr lang="en-US" sz="2000" dirty="0">
                <a:solidFill>
                  <a:srgbClr val="FFFFFF"/>
                </a:solidFill>
              </a:rPr>
            </a:br>
            <a:br>
              <a:rPr lang="en-US" sz="2000" dirty="0">
                <a:solidFill>
                  <a:srgbClr val="FFFFFF"/>
                </a:solidFill>
              </a:rPr>
            </a:br>
            <a:r>
              <a:rPr lang="en-US" sz="2000" b="1" dirty="0">
                <a:solidFill>
                  <a:srgbClr val="FFFFFF"/>
                </a:solidFill>
              </a:rPr>
              <a:t>Email</a:t>
            </a:r>
          </a:p>
          <a:p>
            <a:pPr marL="0" indent="0">
              <a:lnSpc>
                <a:spcPct val="100000"/>
              </a:lnSpc>
              <a:spcBef>
                <a:spcPts val="0"/>
              </a:spcBef>
              <a:spcAft>
                <a:spcPts val="0"/>
              </a:spcAft>
              <a:buClr>
                <a:srgbClr val="FFFFFF"/>
              </a:buClr>
              <a:buNone/>
            </a:pPr>
            <a:r>
              <a:rPr lang="en-US" sz="2000" dirty="0">
                <a:solidFill>
                  <a:srgbClr val="FFFFFF"/>
                </a:solidFill>
              </a:rPr>
              <a:t>Account already set up once hired; contact Dean or Admin. Assistant.</a:t>
            </a:r>
            <a:br>
              <a:rPr lang="en-US" sz="2000" dirty="0">
                <a:solidFill>
                  <a:srgbClr val="099BDD"/>
                </a:solidFill>
              </a:rPr>
            </a:br>
            <a:r>
              <a:rPr lang="en-US" sz="2000" dirty="0">
                <a:solidFill>
                  <a:srgbClr val="099BDD"/>
                </a:solidFill>
              </a:rPr>
              <a:t> </a:t>
            </a:r>
            <a:br>
              <a:rPr lang="en-US" sz="2000" dirty="0">
                <a:solidFill>
                  <a:srgbClr val="FFFFFF"/>
                </a:solidFill>
              </a:rPr>
            </a:br>
            <a:r>
              <a:rPr lang="en-US" sz="2000" b="1" dirty="0">
                <a:solidFill>
                  <a:srgbClr val="FFFFFF"/>
                </a:solidFill>
              </a:rPr>
              <a:t>Security or Emergency</a:t>
            </a:r>
            <a:br>
              <a:rPr lang="en-US" sz="2000" dirty="0">
                <a:solidFill>
                  <a:srgbClr val="FFFFFF"/>
                </a:solidFill>
              </a:rPr>
            </a:br>
            <a:r>
              <a:rPr lang="en-US" sz="2000" dirty="0">
                <a:solidFill>
                  <a:srgbClr val="FFFFFF"/>
                </a:solidFill>
              </a:rPr>
              <a:t>Dial “7” from any Valencia campus phone or “6” from any CCC campus phone</a:t>
            </a:r>
          </a:p>
          <a:p>
            <a:pPr marL="0" indent="0">
              <a:buClr>
                <a:srgbClr val="FFFFFF"/>
              </a:buClr>
              <a:buNone/>
            </a:pPr>
            <a:r>
              <a:rPr lang="en-US" sz="2000" dirty="0">
                <a:solidFill>
                  <a:srgbClr val="FFFFFF"/>
                </a:solidFill>
              </a:rPr>
              <a:t>Off campus or external: 661- 362-3229 then 7, 6</a:t>
            </a:r>
            <a:br>
              <a:rPr lang="en-US" sz="2000" dirty="0">
                <a:solidFill>
                  <a:srgbClr val="FFFFFF"/>
                </a:solidFill>
              </a:rPr>
            </a:br>
            <a:br>
              <a:rPr lang="en-US" sz="2000" b="1" dirty="0">
                <a:solidFill>
                  <a:srgbClr val="FFFFFF"/>
                </a:solidFill>
              </a:rPr>
            </a:br>
            <a:endParaRPr lang="en-US" sz="2000" dirty="0"/>
          </a:p>
        </p:txBody>
      </p:sp>
    </p:spTree>
    <p:extLst>
      <p:ext uri="{BB962C8B-B14F-4D97-AF65-F5344CB8AC3E}">
        <p14:creationId xmlns:p14="http://schemas.microsoft.com/office/powerpoint/2010/main" val="1608749093"/>
      </p:ext>
    </p:extLst>
  </p:cSld>
  <p:clrMapOvr>
    <a:masterClrMapping/>
  </p:clrMapOvr>
  <p:transition spd="slow">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FC528-13AD-4C17-BB13-A9E62D506BE3}"/>
              </a:ext>
            </a:extLst>
          </p:cNvPr>
          <p:cNvSpPr>
            <a:spLocks noGrp="1"/>
          </p:cNvSpPr>
          <p:nvPr>
            <p:ph type="title"/>
          </p:nvPr>
        </p:nvSpPr>
        <p:spPr/>
        <p:txBody>
          <a:bodyPr>
            <a:normAutofit/>
          </a:bodyPr>
          <a:lstStyle/>
          <a:p>
            <a:r>
              <a:rPr lang="en-US" sz="3600" dirty="0"/>
              <a:t>Introduction to Campus</a:t>
            </a:r>
          </a:p>
        </p:txBody>
      </p:sp>
      <p:sp>
        <p:nvSpPr>
          <p:cNvPr id="3" name="Content Placeholder 2">
            <a:extLst>
              <a:ext uri="{FF2B5EF4-FFF2-40B4-BE49-F238E27FC236}">
                <a16:creationId xmlns:a16="http://schemas.microsoft.com/office/drawing/2014/main" id="{52D33A24-437D-46AF-9867-C5959CAB425D}"/>
              </a:ext>
            </a:extLst>
          </p:cNvPr>
          <p:cNvSpPr>
            <a:spLocks noGrp="1"/>
          </p:cNvSpPr>
          <p:nvPr>
            <p:ph idx="1"/>
          </p:nvPr>
        </p:nvSpPr>
        <p:spPr/>
        <p:txBody>
          <a:bodyPr>
            <a:normAutofit/>
          </a:bodyPr>
          <a:lstStyle/>
          <a:p>
            <a:endParaRPr lang="en-US" dirty="0"/>
          </a:p>
          <a:p>
            <a:r>
              <a:rPr lang="en-US" dirty="0"/>
              <a:t>Mailbox</a:t>
            </a:r>
            <a:br>
              <a:rPr lang="en-US" dirty="0"/>
            </a:br>
            <a:r>
              <a:rPr lang="en-US" dirty="0"/>
              <a:t>Will be issued either at Valencia Communication Center (switchboard) or CCC Communication Center (switchboard), depending on primary teaching assignment location</a:t>
            </a:r>
            <a:br>
              <a:rPr lang="en-US" dirty="0"/>
            </a:br>
            <a:br>
              <a:rPr lang="en-US" dirty="0"/>
            </a:br>
            <a:r>
              <a:rPr lang="en-US" dirty="0"/>
              <a:t>IT Help Desk</a:t>
            </a:r>
            <a:br>
              <a:rPr lang="en-US" dirty="0"/>
            </a:br>
            <a:r>
              <a:rPr lang="en-US" dirty="0"/>
              <a:t>Dial extension 3953 (Valencia) or extension 3533 (CCC)</a:t>
            </a:r>
          </a:p>
          <a:p>
            <a:pPr marL="228600" lvl="1" indent="0">
              <a:buNone/>
            </a:pPr>
            <a:r>
              <a:rPr lang="en-US" dirty="0"/>
              <a:t>Zoom: https://intranet.canyons.edu/departments/it/ - You’ll need to login to the intranet to access support.  </a:t>
            </a:r>
          </a:p>
        </p:txBody>
      </p:sp>
      <p:sp>
        <p:nvSpPr>
          <p:cNvPr id="4" name="Slide Number Placeholder 3">
            <a:extLst>
              <a:ext uri="{FF2B5EF4-FFF2-40B4-BE49-F238E27FC236}">
                <a16:creationId xmlns:a16="http://schemas.microsoft.com/office/drawing/2014/main" id="{E7F4BC2B-7065-4049-976D-C341CFB12CD7}"/>
              </a:ext>
            </a:extLst>
          </p:cNvPr>
          <p:cNvSpPr>
            <a:spLocks noGrp="1"/>
          </p:cNvSpPr>
          <p:nvPr>
            <p:ph type="sldNum" sz="quarter" idx="12"/>
          </p:nvPr>
        </p:nvSpPr>
        <p:spPr/>
        <p:txBody>
          <a:bodyPr/>
          <a:lstStyle/>
          <a:p>
            <a:fld id="{758A81D2-FA1A-4F32-A6D7-F5D80B8F7D51}" type="slidenum">
              <a:rPr lang="en-US" smtClean="0"/>
              <a:pPr/>
              <a:t>5</a:t>
            </a:fld>
            <a:endParaRPr lang="en-US"/>
          </a:p>
        </p:txBody>
      </p:sp>
      <p:pic>
        <p:nvPicPr>
          <p:cNvPr id="5" name="Picture 2" descr="50th Anniversary Logo">
            <a:extLst>
              <a:ext uri="{FF2B5EF4-FFF2-40B4-BE49-F238E27FC236}">
                <a16:creationId xmlns:a16="http://schemas.microsoft.com/office/drawing/2014/main" id="{562AB903-8C4A-4866-9001-E21D3E6AE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1005" y="651385"/>
            <a:ext cx="2051234" cy="774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160748"/>
      </p:ext>
    </p:extLst>
  </p:cSld>
  <p:clrMapOvr>
    <a:masterClrMapping/>
  </p:clrMapOvr>
  <p:transition spd="slow">
    <p:pull/>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normAutofit/>
          </a:bodyPr>
          <a:lstStyle/>
          <a:p>
            <a:pPr lvl="0" defTabSz="457200">
              <a:lnSpc>
                <a:spcPct val="100000"/>
              </a:lnSpc>
            </a:pPr>
            <a:r>
              <a:rPr lang="en-US" sz="4200" b="1" cap="none">
                <a:solidFill>
                  <a:srgbClr val="2C2C2C"/>
                </a:solidFill>
                <a:effectLst>
                  <a:outerShdw blurRad="38100" dist="38100" dir="2700000" algn="tl">
                    <a:srgbClr val="000000">
                      <a:alpha val="43137"/>
                    </a:srgbClr>
                  </a:outerShdw>
                </a:effectLst>
                <a:ea typeface="+mn-ea"/>
                <a:cs typeface="+mn-cs"/>
              </a:rPr>
              <a:t>Evening Support Services</a:t>
            </a:r>
            <a:endParaRPr lang="en-US" sz="1800">
              <a:solidFill>
                <a:schemeClr val="tx1"/>
              </a:solidFill>
              <a:effectLst>
                <a:outerShdw blurRad="38100" dist="38100" dir="2700000" algn="tl">
                  <a:srgbClr val="000000">
                    <a:alpha val="43137"/>
                  </a:srgbClr>
                </a:outerShdw>
              </a:effectLst>
            </a:endParaRPr>
          </a:p>
        </p:txBody>
      </p:sp>
      <p:pic>
        <p:nvPicPr>
          <p:cNvPr id="7" name="Picture 2" descr="50th Anniversary Logo">
            <a:extLst>
              <a:ext uri="{FF2B5EF4-FFF2-40B4-BE49-F238E27FC236}">
                <a16:creationId xmlns:a16="http://schemas.microsoft.com/office/drawing/2014/main" id="{4A41A05D-B2AB-470B-B570-30AD933440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1202" y="304801"/>
            <a:ext cx="2220397" cy="8382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D0CD7E1B-E0B1-4360-AE40-D05D7885F1AC}"/>
              </a:ext>
            </a:extLst>
          </p:cNvPr>
          <p:cNvSpPr>
            <a:spLocks noGrp="1"/>
          </p:cNvSpPr>
          <p:nvPr>
            <p:ph idx="1"/>
          </p:nvPr>
        </p:nvSpPr>
        <p:spPr/>
        <p:txBody>
          <a:bodyPr/>
          <a:lstStyle/>
          <a:p>
            <a:pPr marL="0" indent="0">
              <a:buNone/>
            </a:pPr>
            <a:r>
              <a:rPr lang="en-US" sz="2900" cap="all" dirty="0">
                <a:solidFill>
                  <a:srgbClr val="FFFFFF"/>
                </a:solidFill>
                <a:effectLst>
                  <a:outerShdw blurRad="38100" dist="38100" dir="2700000" algn="tl">
                    <a:srgbClr val="000000">
                      <a:alpha val="43137"/>
                    </a:srgbClr>
                  </a:outerShdw>
                </a:effectLst>
                <a:ea typeface="+mj-ea"/>
                <a:cs typeface="+mj-cs"/>
              </a:rPr>
              <a:t>Evening Administrator		</a:t>
            </a:r>
            <a:br>
              <a:rPr lang="en-US" sz="3200" cap="all" dirty="0">
                <a:solidFill>
                  <a:srgbClr val="FFFFFF"/>
                </a:solidFill>
                <a:effectLst>
                  <a:outerShdw blurRad="38100" dist="38100" dir="2700000" algn="tl">
                    <a:srgbClr val="000000">
                      <a:alpha val="43137"/>
                    </a:srgbClr>
                  </a:outerShdw>
                </a:effectLst>
                <a:ea typeface="+mj-ea"/>
                <a:cs typeface="+mj-cs"/>
              </a:rPr>
            </a:br>
            <a:r>
              <a:rPr lang="en-US" sz="1600" cap="all" dirty="0">
                <a:solidFill>
                  <a:srgbClr val="FFFFFF"/>
                </a:solidFill>
                <a:effectLst>
                  <a:outerShdw blurRad="38100" dist="38100" dir="2700000" algn="tl">
                    <a:srgbClr val="000000">
                      <a:alpha val="43137"/>
                    </a:srgbClr>
                  </a:outerShdw>
                </a:effectLst>
                <a:ea typeface="+mj-ea"/>
                <a:cs typeface="+mj-cs"/>
              </a:rPr>
              <a:t>Dial Switchboard at either campus		</a:t>
            </a:r>
            <a:br>
              <a:rPr lang="en-US" sz="1600" cap="all" dirty="0">
                <a:solidFill>
                  <a:srgbClr val="FFFFFF"/>
                </a:solidFill>
                <a:effectLst>
                  <a:outerShdw blurRad="38100" dist="38100" dir="2700000" algn="tl">
                    <a:srgbClr val="000000">
                      <a:alpha val="43137"/>
                    </a:srgbClr>
                  </a:outerShdw>
                </a:effectLst>
                <a:ea typeface="+mj-ea"/>
                <a:cs typeface="+mj-cs"/>
              </a:rPr>
            </a:br>
            <a:r>
              <a:rPr lang="en-US" sz="1600" cap="all" dirty="0">
                <a:solidFill>
                  <a:srgbClr val="FFFFFF"/>
                </a:solidFill>
                <a:effectLst>
                  <a:outerShdw blurRad="38100" dist="38100" dir="2700000" algn="tl">
                    <a:srgbClr val="000000">
                      <a:alpha val="43137"/>
                    </a:srgbClr>
                  </a:outerShdw>
                </a:effectLst>
                <a:ea typeface="+mj-ea"/>
                <a:cs typeface="+mj-cs"/>
              </a:rPr>
              <a:t>Valencia: 	Dial “7”			</a:t>
            </a:r>
            <a:br>
              <a:rPr lang="en-US" sz="1800" cap="all" dirty="0">
                <a:solidFill>
                  <a:srgbClr val="FFFFFF"/>
                </a:solidFill>
                <a:effectLst>
                  <a:outerShdw blurRad="38100" dist="38100" dir="2700000" algn="tl">
                    <a:srgbClr val="000000">
                      <a:alpha val="43137"/>
                    </a:srgbClr>
                  </a:outerShdw>
                </a:effectLst>
                <a:ea typeface="+mj-ea"/>
                <a:cs typeface="+mj-cs"/>
              </a:rPr>
            </a:br>
            <a:r>
              <a:rPr lang="en-US" sz="1600" cap="all" dirty="0">
                <a:solidFill>
                  <a:srgbClr val="FFFFFF"/>
                </a:solidFill>
                <a:effectLst>
                  <a:outerShdw blurRad="38100" dist="38100" dir="2700000" algn="tl">
                    <a:srgbClr val="000000">
                      <a:alpha val="43137"/>
                    </a:srgbClr>
                  </a:outerShdw>
                </a:effectLst>
                <a:ea typeface="+mj-ea"/>
                <a:cs typeface="+mj-cs"/>
              </a:rPr>
              <a:t>CCC:  		Dial “6”			</a:t>
            </a:r>
            <a:br>
              <a:rPr lang="en-US" sz="1100" cap="all" dirty="0">
                <a:solidFill>
                  <a:srgbClr val="FFFFFF"/>
                </a:solidFill>
                <a:effectLst>
                  <a:outerShdw blurRad="38100" dist="38100" dir="2700000" algn="tl">
                    <a:srgbClr val="000000">
                      <a:alpha val="43137"/>
                    </a:srgbClr>
                  </a:outerShdw>
                </a:effectLst>
                <a:ea typeface="+mj-ea"/>
                <a:cs typeface="+mj-cs"/>
              </a:rPr>
            </a:br>
            <a:br>
              <a:rPr lang="en-US" sz="1100" cap="all" dirty="0">
                <a:solidFill>
                  <a:srgbClr val="FFFFFF"/>
                </a:solidFill>
                <a:effectLst>
                  <a:outerShdw blurRad="38100" dist="38100" dir="2700000" algn="tl">
                    <a:srgbClr val="000000">
                      <a:alpha val="43137"/>
                    </a:srgbClr>
                  </a:outerShdw>
                </a:effectLst>
                <a:ea typeface="+mj-ea"/>
                <a:cs typeface="+mj-cs"/>
              </a:rPr>
            </a:br>
            <a:r>
              <a:rPr lang="en-US" sz="2900" cap="all">
                <a:solidFill>
                  <a:srgbClr val="FFFFFF"/>
                </a:solidFill>
                <a:effectLst>
                  <a:outerShdw blurRad="38100" dist="38100" dir="2700000" algn="tl">
                    <a:srgbClr val="000000">
                      <a:alpha val="43137"/>
                    </a:srgbClr>
                  </a:outerShdw>
                </a:effectLst>
                <a:ea typeface="+mj-ea"/>
                <a:cs typeface="+mj-cs"/>
              </a:rPr>
              <a:t>Campus SAFETY    </a:t>
            </a:r>
            <a:br>
              <a:rPr lang="en-US" sz="3200" cap="all" dirty="0">
                <a:solidFill>
                  <a:srgbClr val="FFFFFF"/>
                </a:solidFill>
                <a:effectLst>
                  <a:outerShdw blurRad="38100" dist="38100" dir="2700000" algn="tl">
                    <a:srgbClr val="000000">
                      <a:alpha val="43137"/>
                    </a:srgbClr>
                  </a:outerShdw>
                </a:effectLst>
                <a:ea typeface="+mj-ea"/>
                <a:cs typeface="+mj-cs"/>
              </a:rPr>
            </a:br>
            <a:r>
              <a:rPr lang="en-US" sz="1600" cap="all" dirty="0">
                <a:solidFill>
                  <a:srgbClr val="FFFFFF"/>
                </a:solidFill>
                <a:effectLst>
                  <a:outerShdw blurRad="38100" dist="38100" dir="2700000" algn="tl">
                    <a:srgbClr val="000000">
                      <a:alpha val="43137"/>
                    </a:srgbClr>
                  </a:outerShdw>
                </a:effectLst>
                <a:ea typeface="+mj-ea"/>
                <a:cs typeface="+mj-cs"/>
              </a:rPr>
              <a:t>Valencia: 	Dial “7”			</a:t>
            </a:r>
            <a:br>
              <a:rPr lang="en-US" sz="1800" cap="all" dirty="0">
                <a:solidFill>
                  <a:srgbClr val="FFFFFF"/>
                </a:solidFill>
                <a:effectLst>
                  <a:outerShdw blurRad="38100" dist="38100" dir="2700000" algn="tl">
                    <a:srgbClr val="000000">
                      <a:alpha val="43137"/>
                    </a:srgbClr>
                  </a:outerShdw>
                </a:effectLst>
                <a:ea typeface="+mj-ea"/>
                <a:cs typeface="+mj-cs"/>
              </a:rPr>
            </a:br>
            <a:r>
              <a:rPr lang="en-US" sz="1600" cap="all" dirty="0">
                <a:solidFill>
                  <a:srgbClr val="FFFFFF"/>
                </a:solidFill>
                <a:effectLst>
                  <a:outerShdw blurRad="38100" dist="38100" dir="2700000" algn="tl">
                    <a:srgbClr val="000000">
                      <a:alpha val="43137"/>
                    </a:srgbClr>
                  </a:outerShdw>
                </a:effectLst>
                <a:ea typeface="+mj-ea"/>
                <a:cs typeface="+mj-cs"/>
              </a:rPr>
              <a:t>CCC:  		Dial “6”</a:t>
            </a:r>
            <a:br>
              <a:rPr lang="en-US" sz="1600" cap="all" dirty="0">
                <a:solidFill>
                  <a:srgbClr val="FFFFFF"/>
                </a:solidFill>
                <a:effectLst>
                  <a:outerShdw blurRad="38100" dist="38100" dir="2700000" algn="tl">
                    <a:srgbClr val="000000">
                      <a:alpha val="43137"/>
                    </a:srgbClr>
                  </a:outerShdw>
                </a:effectLst>
                <a:ea typeface="+mj-ea"/>
                <a:cs typeface="+mj-cs"/>
              </a:rPr>
            </a:br>
            <a:br>
              <a:rPr lang="en-US" sz="1100" cap="all" dirty="0">
                <a:solidFill>
                  <a:srgbClr val="FFFFFF"/>
                </a:solidFill>
                <a:effectLst>
                  <a:outerShdw blurRad="38100" dist="38100" dir="2700000" algn="tl">
                    <a:srgbClr val="000000">
                      <a:alpha val="43137"/>
                    </a:srgbClr>
                  </a:outerShdw>
                </a:effectLst>
                <a:ea typeface="+mj-ea"/>
                <a:cs typeface="+mj-cs"/>
              </a:rPr>
            </a:br>
            <a:r>
              <a:rPr lang="en-US" sz="2900" cap="all" dirty="0">
                <a:solidFill>
                  <a:srgbClr val="FFFFFF"/>
                </a:solidFill>
                <a:effectLst>
                  <a:outerShdw blurRad="38100" dist="38100" dir="2700000" algn="tl">
                    <a:srgbClr val="000000">
                      <a:alpha val="43137"/>
                    </a:srgbClr>
                  </a:outerShdw>
                </a:effectLst>
                <a:ea typeface="+mj-ea"/>
                <a:cs typeface="+mj-cs"/>
              </a:rPr>
              <a:t>Facilities Maintenance</a:t>
            </a:r>
            <a:br>
              <a:rPr lang="en-US" sz="2900" cap="all" dirty="0">
                <a:solidFill>
                  <a:srgbClr val="FFFFFF"/>
                </a:solidFill>
                <a:effectLst>
                  <a:outerShdw blurRad="38100" dist="38100" dir="2700000" algn="tl">
                    <a:srgbClr val="000000">
                      <a:alpha val="43137"/>
                    </a:srgbClr>
                  </a:outerShdw>
                </a:effectLst>
                <a:ea typeface="+mj-ea"/>
                <a:cs typeface="+mj-cs"/>
              </a:rPr>
            </a:br>
            <a:r>
              <a:rPr lang="en-US" sz="1600" dirty="0">
                <a:solidFill>
                  <a:srgbClr val="FFFFFF"/>
                </a:solidFill>
                <a:effectLst>
                  <a:outerShdw blurRad="38100" dist="38100" dir="2700000" algn="tl">
                    <a:srgbClr val="000000">
                      <a:alpha val="43137"/>
                    </a:srgbClr>
                  </a:outerShdw>
                </a:effectLst>
                <a:ea typeface="+mj-ea"/>
                <a:cs typeface="+mj-cs"/>
              </a:rPr>
              <a:t>During regular hours, Facilities Maintenance should</a:t>
            </a:r>
            <a:br>
              <a:rPr lang="en-US" sz="1600" dirty="0">
                <a:solidFill>
                  <a:srgbClr val="FFFFFF"/>
                </a:solidFill>
                <a:effectLst>
                  <a:outerShdw blurRad="38100" dist="38100" dir="2700000" algn="tl">
                    <a:srgbClr val="000000">
                      <a:alpha val="43137"/>
                    </a:srgbClr>
                  </a:outerShdw>
                </a:effectLst>
                <a:ea typeface="+mj-ea"/>
                <a:cs typeface="+mj-cs"/>
              </a:rPr>
            </a:br>
            <a:r>
              <a:rPr lang="en-US" sz="1600" dirty="0">
                <a:solidFill>
                  <a:srgbClr val="FFFFFF"/>
                </a:solidFill>
                <a:effectLst>
                  <a:outerShdw blurRad="38100" dist="38100" dir="2700000" algn="tl">
                    <a:srgbClr val="000000">
                      <a:alpha val="43137"/>
                    </a:srgbClr>
                  </a:outerShdw>
                </a:effectLst>
                <a:ea typeface="+mj-ea"/>
                <a:cs typeface="+mj-cs"/>
              </a:rPr>
              <a:t>be reported to your Dean, who can place a Work Order.</a:t>
            </a:r>
            <a:br>
              <a:rPr lang="en-US" sz="1600" dirty="0">
                <a:solidFill>
                  <a:srgbClr val="FFFFFF"/>
                </a:solidFill>
                <a:effectLst>
                  <a:outerShdw blurRad="38100" dist="38100" dir="2700000" algn="tl">
                    <a:srgbClr val="000000">
                      <a:alpha val="43137"/>
                    </a:srgbClr>
                  </a:outerShdw>
                </a:effectLst>
                <a:ea typeface="+mj-ea"/>
                <a:cs typeface="+mj-cs"/>
              </a:rPr>
            </a:br>
            <a:r>
              <a:rPr lang="en-US" sz="1600" dirty="0">
                <a:solidFill>
                  <a:srgbClr val="FFFFFF"/>
                </a:solidFill>
                <a:effectLst>
                  <a:outerShdw blurRad="38100" dist="38100" dir="2700000" algn="tl">
                    <a:srgbClr val="000000">
                      <a:alpha val="43137"/>
                    </a:srgbClr>
                  </a:outerShdw>
                </a:effectLst>
                <a:ea typeface="+mj-ea"/>
                <a:cs typeface="+mj-cs"/>
              </a:rPr>
              <a:t>During the evenings, you can also dial the following if immediate assistance is required</a:t>
            </a:r>
            <a:br>
              <a:rPr lang="en-US" sz="2900" dirty="0">
                <a:solidFill>
                  <a:srgbClr val="FFFFFF"/>
                </a:solidFill>
                <a:effectLst>
                  <a:outerShdw blurRad="38100" dist="38100" dir="2700000" algn="tl">
                    <a:srgbClr val="000000">
                      <a:alpha val="43137"/>
                    </a:srgbClr>
                  </a:outerShdw>
                </a:effectLst>
                <a:ea typeface="+mj-ea"/>
                <a:cs typeface="+mj-cs"/>
              </a:rPr>
            </a:br>
            <a:br>
              <a:rPr lang="en-US" sz="2900" dirty="0">
                <a:solidFill>
                  <a:srgbClr val="FFFFFF"/>
                </a:solidFill>
                <a:effectLst>
                  <a:outerShdw blurRad="38100" dist="38100" dir="2700000" algn="tl">
                    <a:srgbClr val="000000">
                      <a:alpha val="43137"/>
                    </a:srgbClr>
                  </a:outerShdw>
                </a:effectLst>
                <a:ea typeface="+mj-ea"/>
                <a:cs typeface="+mj-cs"/>
              </a:rPr>
            </a:br>
            <a:r>
              <a:rPr lang="en-US" sz="1600" cap="all" dirty="0">
                <a:solidFill>
                  <a:srgbClr val="FFFFFF"/>
                </a:solidFill>
                <a:effectLst>
                  <a:outerShdw blurRad="38100" dist="38100" dir="2700000" algn="tl">
                    <a:srgbClr val="000000">
                      <a:alpha val="43137"/>
                    </a:srgbClr>
                  </a:outerShdw>
                </a:effectLst>
                <a:ea typeface="+mj-ea"/>
                <a:cs typeface="+mj-cs"/>
              </a:rPr>
              <a:t>Valencia: 	Dial “7”			</a:t>
            </a:r>
            <a:br>
              <a:rPr lang="en-US" sz="1800" cap="all" dirty="0">
                <a:solidFill>
                  <a:srgbClr val="FFFFFF"/>
                </a:solidFill>
                <a:effectLst>
                  <a:outerShdw blurRad="38100" dist="38100" dir="2700000" algn="tl">
                    <a:srgbClr val="000000">
                      <a:alpha val="43137"/>
                    </a:srgbClr>
                  </a:outerShdw>
                </a:effectLst>
                <a:ea typeface="+mj-ea"/>
                <a:cs typeface="+mj-cs"/>
              </a:rPr>
            </a:br>
            <a:r>
              <a:rPr lang="en-US" sz="1600" cap="all" dirty="0">
                <a:solidFill>
                  <a:srgbClr val="FFFFFF"/>
                </a:solidFill>
                <a:effectLst>
                  <a:outerShdw blurRad="38100" dist="38100" dir="2700000" algn="tl">
                    <a:srgbClr val="000000">
                      <a:alpha val="43137"/>
                    </a:srgbClr>
                  </a:outerShdw>
                </a:effectLst>
                <a:ea typeface="+mj-ea"/>
                <a:cs typeface="+mj-cs"/>
              </a:rPr>
              <a:t>CCC:  		Dial “6”</a:t>
            </a:r>
            <a:endParaRPr lang="en-US" dirty="0"/>
          </a:p>
        </p:txBody>
      </p:sp>
      <p:pic>
        <p:nvPicPr>
          <p:cNvPr id="8195" name="Picture 3" descr="three vertical panels showing an ocean view with palm trees at three different times during the day"/>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5856126" y="2133600"/>
            <a:ext cx="2838450" cy="227076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758A81D2-FA1A-4F32-A6D7-F5D80B8F7D51}" type="slidenum">
              <a:rPr lang="en-US" smtClean="0"/>
              <a:pPr/>
              <a:t>6</a:t>
            </a:fld>
            <a:endParaRPr lang="en-US"/>
          </a:p>
        </p:txBody>
      </p:sp>
    </p:spTree>
    <p:extLst>
      <p:ext uri="{BB962C8B-B14F-4D97-AF65-F5344CB8AC3E}">
        <p14:creationId xmlns:p14="http://schemas.microsoft.com/office/powerpoint/2010/main" val="3260371191"/>
      </p:ext>
    </p:extLst>
  </p:cSld>
  <p:clrMapOvr>
    <a:masterClrMapping/>
  </p:clrMapOvr>
  <p:transition spd="slow">
    <p:pull/>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noFill/>
        </p:spPr>
        <p:txBody>
          <a:bodyPr>
            <a:normAutofit/>
          </a:bodyPr>
          <a:lstStyle/>
          <a:p>
            <a:pPr lvl="0" defTabSz="457200">
              <a:lnSpc>
                <a:spcPct val="100000"/>
              </a:lnSpc>
            </a:pPr>
            <a:r>
              <a:rPr lang="en-US" sz="4500" b="1" cap="none" dirty="0">
                <a:solidFill>
                  <a:srgbClr val="2C2C2C"/>
                </a:solidFill>
                <a:effectLst>
                  <a:outerShdw blurRad="38100" dist="38100" dir="2700000" algn="tl">
                    <a:srgbClr val="000000">
                      <a:alpha val="43137"/>
                    </a:srgbClr>
                  </a:outerShdw>
                </a:effectLst>
                <a:ea typeface="+mn-ea"/>
                <a:cs typeface="+mn-cs"/>
              </a:rPr>
              <a:t>Teaching And Learning</a:t>
            </a:r>
            <a:endParaRPr lang="en-US" sz="2667" dirty="0">
              <a:solidFill>
                <a:schemeClr val="tx1"/>
              </a:solidFill>
            </a:endParaRPr>
          </a:p>
        </p:txBody>
      </p:sp>
      <p:pic>
        <p:nvPicPr>
          <p:cNvPr id="5" name="Picture 2" descr="50th Anniversary Logo">
            <a:extLst>
              <a:ext uri="{FF2B5EF4-FFF2-40B4-BE49-F238E27FC236}">
                <a16:creationId xmlns:a16="http://schemas.microsoft.com/office/drawing/2014/main" id="{F3DEA91C-1D53-4B60-B448-7DCF43DE23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587829"/>
            <a:ext cx="2220397" cy="838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9632EBF8-BA56-4CCD-A539-C9711C91AD91}"/>
              </a:ext>
            </a:extLst>
          </p:cNvPr>
          <p:cNvSpPr/>
          <p:nvPr/>
        </p:nvSpPr>
        <p:spPr>
          <a:xfrm>
            <a:off x="6477000" y="1905000"/>
            <a:ext cx="2590800" cy="990600"/>
          </a:xfrm>
          <a:prstGeom prst="round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hlinkClick r:id="rId4"/>
              </a:rPr>
              <a:t>Click here for “COR”</a:t>
            </a:r>
            <a:endParaRPr lang="en-US" sz="2800" b="1"/>
          </a:p>
        </p:txBody>
      </p:sp>
      <p:sp>
        <p:nvSpPr>
          <p:cNvPr id="3" name="Content Placeholder 2">
            <a:extLst>
              <a:ext uri="{FF2B5EF4-FFF2-40B4-BE49-F238E27FC236}">
                <a16:creationId xmlns:a16="http://schemas.microsoft.com/office/drawing/2014/main" id="{7B935986-84D2-4676-A93F-1575F2EA9C1D}"/>
              </a:ext>
            </a:extLst>
          </p:cNvPr>
          <p:cNvSpPr>
            <a:spLocks noGrp="1"/>
          </p:cNvSpPr>
          <p:nvPr>
            <p:ph idx="1"/>
          </p:nvPr>
        </p:nvSpPr>
        <p:spPr/>
        <p:txBody>
          <a:bodyPr>
            <a:normAutofit lnSpcReduction="10000"/>
          </a:bodyPr>
          <a:lstStyle/>
          <a:p>
            <a:pPr marL="0" indent="0">
              <a:buNone/>
            </a:pPr>
            <a:r>
              <a:rPr lang="en-US" sz="2800" cap="all" dirty="0">
                <a:solidFill>
                  <a:srgbClr val="FFFFFF"/>
                </a:solidFill>
                <a:effectLst>
                  <a:outerShdw blurRad="38100" dist="38100" dir="2700000" algn="tl">
                    <a:srgbClr val="000000">
                      <a:alpha val="43137"/>
                    </a:srgbClr>
                  </a:outerShdw>
                </a:effectLst>
                <a:ea typeface="+mj-ea"/>
                <a:cs typeface="+mj-cs"/>
              </a:rPr>
              <a:t>Course Outline of Record (COR)</a:t>
            </a:r>
            <a:br>
              <a:rPr lang="en-US" sz="2400" cap="all" dirty="0">
                <a:solidFill>
                  <a:srgbClr val="FFFFFF"/>
                </a:solidFill>
                <a:effectLst>
                  <a:outerShdw blurRad="38100" dist="38100" dir="2700000" algn="tl">
                    <a:srgbClr val="000000">
                      <a:alpha val="43137"/>
                    </a:srgbClr>
                  </a:outerShdw>
                </a:effectLst>
                <a:ea typeface="+mj-ea"/>
                <a:cs typeface="+mj-cs"/>
              </a:rPr>
            </a:br>
            <a:r>
              <a:rPr lang="en-US" sz="1600" dirty="0">
                <a:solidFill>
                  <a:srgbClr val="FFFFFF"/>
                </a:solidFill>
                <a:effectLst>
                  <a:outerShdw blurRad="38100" dist="38100" dir="2700000" algn="tl">
                    <a:srgbClr val="000000">
                      <a:alpha val="43137"/>
                    </a:srgbClr>
                  </a:outerShdw>
                </a:effectLst>
                <a:ea typeface="+mj-ea"/>
                <a:cs typeface="+mj-cs"/>
              </a:rPr>
              <a:t>Available from http://canyons.elumenapp.com/public/</a:t>
            </a:r>
            <a:br>
              <a:rPr lang="en-US" sz="1600" dirty="0">
                <a:solidFill>
                  <a:srgbClr val="FFFFFF"/>
                </a:solidFill>
                <a:effectLst>
                  <a:outerShdw blurRad="38100" dist="38100" dir="2700000" algn="tl">
                    <a:srgbClr val="000000">
                      <a:alpha val="43137"/>
                    </a:srgbClr>
                  </a:outerShdw>
                </a:effectLst>
                <a:ea typeface="+mj-ea"/>
                <a:cs typeface="+mj-cs"/>
              </a:rPr>
            </a:br>
            <a:br>
              <a:rPr lang="en-US" sz="600" cap="all" dirty="0">
                <a:solidFill>
                  <a:srgbClr val="FFFFFF"/>
                </a:solidFill>
                <a:effectLst>
                  <a:outerShdw blurRad="38100" dist="38100" dir="2700000" algn="tl">
                    <a:srgbClr val="000000">
                      <a:alpha val="43137"/>
                    </a:srgbClr>
                  </a:outerShdw>
                </a:effectLst>
                <a:ea typeface="+mj-ea"/>
                <a:cs typeface="+mj-cs"/>
              </a:rPr>
            </a:br>
            <a:r>
              <a:rPr lang="en-US" sz="2800" cap="all" dirty="0">
                <a:solidFill>
                  <a:srgbClr val="FFFFFF"/>
                </a:solidFill>
                <a:effectLst>
                  <a:outerShdw blurRad="38100" dist="38100" dir="2700000" algn="tl">
                    <a:srgbClr val="000000">
                      <a:alpha val="43137"/>
                    </a:srgbClr>
                  </a:outerShdw>
                </a:effectLst>
                <a:ea typeface="+mj-ea"/>
                <a:cs typeface="+mj-cs"/>
              </a:rPr>
              <a:t>Student Learning Outcomes</a:t>
            </a:r>
            <a:br>
              <a:rPr lang="en-US" sz="2800" cap="all" dirty="0">
                <a:solidFill>
                  <a:srgbClr val="FFFFFF"/>
                </a:solidFill>
                <a:effectLst>
                  <a:outerShdw blurRad="38100" dist="38100" dir="2700000" algn="tl">
                    <a:srgbClr val="000000">
                      <a:alpha val="43137"/>
                    </a:srgbClr>
                  </a:outerShdw>
                </a:effectLst>
                <a:ea typeface="+mj-ea"/>
                <a:cs typeface="+mj-cs"/>
              </a:rPr>
            </a:br>
            <a:r>
              <a:rPr lang="en-US" sz="1400" dirty="0">
                <a:solidFill>
                  <a:srgbClr val="FFFFFF"/>
                </a:solidFill>
                <a:effectLst>
                  <a:outerShdw blurRad="38100" dist="38100" dir="2700000" algn="tl">
                    <a:srgbClr val="000000">
                      <a:alpha val="43137"/>
                    </a:srgbClr>
                  </a:outerShdw>
                </a:effectLst>
                <a:ea typeface="+mj-ea"/>
                <a:cs typeface="+mj-cs"/>
              </a:rPr>
              <a:t>Available on the COR, must appear on your syllabus (an Accreditation requirement) and will be assessed based on department assessment schedule</a:t>
            </a:r>
            <a:br>
              <a:rPr lang="en-US" sz="2800" dirty="0">
                <a:solidFill>
                  <a:srgbClr val="FFFFFF"/>
                </a:solidFill>
                <a:effectLst>
                  <a:outerShdw blurRad="38100" dist="38100" dir="2700000" algn="tl">
                    <a:srgbClr val="000000">
                      <a:alpha val="43137"/>
                    </a:srgbClr>
                  </a:outerShdw>
                </a:effectLst>
                <a:ea typeface="+mj-ea"/>
                <a:cs typeface="+mj-cs"/>
              </a:rPr>
            </a:br>
            <a:br>
              <a:rPr lang="en-US" sz="600" cap="all" dirty="0">
                <a:solidFill>
                  <a:srgbClr val="FFFFFF"/>
                </a:solidFill>
                <a:effectLst>
                  <a:outerShdw blurRad="38100" dist="38100" dir="2700000" algn="tl">
                    <a:srgbClr val="000000">
                      <a:alpha val="43137"/>
                    </a:srgbClr>
                  </a:outerShdw>
                </a:effectLst>
                <a:ea typeface="+mj-ea"/>
                <a:cs typeface="+mj-cs"/>
              </a:rPr>
            </a:br>
            <a:r>
              <a:rPr lang="en-US" sz="2800" cap="all" dirty="0">
                <a:solidFill>
                  <a:srgbClr val="FFFFFF"/>
                </a:solidFill>
                <a:effectLst>
                  <a:outerShdw blurRad="38100" dist="38100" dir="2700000" algn="tl">
                    <a:srgbClr val="000000">
                      <a:alpha val="43137"/>
                    </a:srgbClr>
                  </a:outerShdw>
                </a:effectLst>
                <a:ea typeface="+mj-ea"/>
                <a:cs typeface="+mj-cs"/>
              </a:rPr>
              <a:t>Length of Classes and Final Exams</a:t>
            </a:r>
            <a:br>
              <a:rPr lang="en-US" sz="2800" cap="all" dirty="0">
                <a:solidFill>
                  <a:srgbClr val="FFFFFF"/>
                </a:solidFill>
                <a:effectLst>
                  <a:outerShdw blurRad="38100" dist="38100" dir="2700000" algn="tl">
                    <a:srgbClr val="000000">
                      <a:alpha val="43137"/>
                    </a:srgbClr>
                  </a:outerShdw>
                </a:effectLst>
                <a:ea typeface="+mj-ea"/>
                <a:cs typeface="+mj-cs"/>
              </a:rPr>
            </a:br>
            <a:r>
              <a:rPr lang="en-US" sz="1400" u="sng" dirty="0">
                <a:solidFill>
                  <a:srgbClr val="FFFFFF"/>
                </a:solidFill>
                <a:effectLst>
                  <a:outerShdw blurRad="38100" dist="38100" dir="2700000" algn="tl">
                    <a:srgbClr val="000000">
                      <a:alpha val="43137"/>
                    </a:srgbClr>
                  </a:outerShdw>
                </a:effectLst>
                <a:ea typeface="+mj-ea"/>
                <a:cs typeface="+mj-cs"/>
              </a:rPr>
              <a:t>No</a:t>
            </a:r>
            <a:r>
              <a:rPr lang="en-US" sz="1400" dirty="0">
                <a:solidFill>
                  <a:srgbClr val="FFFFFF"/>
                </a:solidFill>
                <a:effectLst>
                  <a:outerShdw blurRad="38100" dist="38100" dir="2700000" algn="tl">
                    <a:srgbClr val="000000">
                      <a:alpha val="43137"/>
                    </a:srgbClr>
                  </a:outerShdw>
                </a:effectLst>
                <a:ea typeface="+mj-ea"/>
                <a:cs typeface="+mj-cs"/>
              </a:rPr>
              <a:t> formal Final Exams Week at College of the Canyons; finals are given during the last class period of the semester or term, and classes should meet for the entire duration each meeting</a:t>
            </a:r>
            <a:br>
              <a:rPr lang="en-US" sz="1400" cap="all" dirty="0">
                <a:solidFill>
                  <a:srgbClr val="FFFFFF"/>
                </a:solidFill>
                <a:effectLst>
                  <a:outerShdw blurRad="38100" dist="38100" dir="2700000" algn="tl">
                    <a:srgbClr val="000000">
                      <a:alpha val="43137"/>
                    </a:srgbClr>
                  </a:outerShdw>
                </a:effectLst>
                <a:ea typeface="+mj-ea"/>
                <a:cs typeface="+mj-cs"/>
              </a:rPr>
            </a:br>
            <a:br>
              <a:rPr lang="en-US" sz="600" cap="all" dirty="0">
                <a:solidFill>
                  <a:srgbClr val="FFFFFF"/>
                </a:solidFill>
                <a:effectLst>
                  <a:outerShdw blurRad="38100" dist="38100" dir="2700000" algn="tl">
                    <a:srgbClr val="000000">
                      <a:alpha val="43137"/>
                    </a:srgbClr>
                  </a:outerShdw>
                </a:effectLst>
                <a:ea typeface="+mj-ea"/>
                <a:cs typeface="+mj-cs"/>
              </a:rPr>
            </a:br>
            <a:r>
              <a:rPr lang="en-US" sz="2800" cap="all" dirty="0">
                <a:solidFill>
                  <a:srgbClr val="FFFFFF"/>
                </a:solidFill>
                <a:effectLst>
                  <a:outerShdw blurRad="38100" dist="38100" dir="2700000" algn="tl">
                    <a:srgbClr val="000000">
                      <a:alpha val="43137"/>
                    </a:srgbClr>
                  </a:outerShdw>
                </a:effectLst>
                <a:ea typeface="+mj-ea"/>
                <a:cs typeface="+mj-cs"/>
              </a:rPr>
              <a:t>Grading and Incompletes</a:t>
            </a:r>
            <a:br>
              <a:rPr lang="en-US" sz="2800" cap="all" dirty="0">
                <a:solidFill>
                  <a:srgbClr val="FFFFFF"/>
                </a:solidFill>
                <a:effectLst>
                  <a:outerShdw blurRad="38100" dist="38100" dir="2700000" algn="tl">
                    <a:srgbClr val="000000">
                      <a:alpha val="43137"/>
                    </a:srgbClr>
                  </a:outerShdw>
                </a:effectLst>
                <a:ea typeface="+mj-ea"/>
                <a:cs typeface="+mj-cs"/>
              </a:rPr>
            </a:br>
            <a:r>
              <a:rPr lang="en-US" sz="1400" dirty="0">
                <a:solidFill>
                  <a:srgbClr val="FFFFFF"/>
                </a:solidFill>
                <a:effectLst>
                  <a:outerShdw blurRad="38100" dist="38100" dir="2700000" algn="tl">
                    <a:srgbClr val="000000">
                      <a:alpha val="43137"/>
                    </a:srgbClr>
                  </a:outerShdw>
                </a:effectLst>
                <a:ea typeface="+mj-ea"/>
                <a:cs typeface="+mj-cs"/>
              </a:rPr>
              <a:t>Refer to the COR for Methods of Evaluation for your course.  Incompletes should only be assigned at the end of the semester or term for emergency purposes if the student is </a:t>
            </a:r>
            <a:r>
              <a:rPr lang="en-US" sz="1400" u="sng" dirty="0">
                <a:solidFill>
                  <a:srgbClr val="FFFFFF"/>
                </a:solidFill>
                <a:effectLst>
                  <a:outerShdw blurRad="38100" dist="38100" dir="2700000" algn="tl">
                    <a:srgbClr val="000000">
                      <a:alpha val="43137"/>
                    </a:srgbClr>
                  </a:outerShdw>
                </a:effectLst>
                <a:ea typeface="+mj-ea"/>
                <a:cs typeface="+mj-cs"/>
              </a:rPr>
              <a:t>passing</a:t>
            </a:r>
            <a:r>
              <a:rPr lang="en-US" sz="1400" dirty="0">
                <a:solidFill>
                  <a:srgbClr val="FFFFFF"/>
                </a:solidFill>
                <a:effectLst>
                  <a:outerShdw blurRad="38100" dist="38100" dir="2700000" algn="tl">
                    <a:srgbClr val="000000">
                      <a:alpha val="43137"/>
                    </a:srgbClr>
                  </a:outerShdw>
                </a:effectLst>
                <a:ea typeface="+mj-ea"/>
                <a:cs typeface="+mj-cs"/>
              </a:rPr>
              <a:t> the course.</a:t>
            </a:r>
            <a:br>
              <a:rPr lang="en-US" sz="1400" cap="all" dirty="0">
                <a:solidFill>
                  <a:srgbClr val="FFFFFF"/>
                </a:solidFill>
                <a:effectLst>
                  <a:outerShdw blurRad="38100" dist="38100" dir="2700000" algn="tl">
                    <a:srgbClr val="000000">
                      <a:alpha val="43137"/>
                    </a:srgbClr>
                  </a:outerShdw>
                </a:effectLst>
                <a:ea typeface="+mj-ea"/>
                <a:cs typeface="+mj-cs"/>
              </a:rPr>
            </a:br>
            <a:br>
              <a:rPr lang="en-US" sz="1400" cap="all" dirty="0">
                <a:solidFill>
                  <a:srgbClr val="FFFFFF"/>
                </a:solidFill>
                <a:effectLst>
                  <a:outerShdw blurRad="38100" dist="38100" dir="2700000" algn="tl">
                    <a:srgbClr val="000000">
                      <a:alpha val="43137"/>
                    </a:srgbClr>
                  </a:outerShdw>
                </a:effectLst>
                <a:ea typeface="+mj-ea"/>
                <a:cs typeface="+mj-cs"/>
              </a:rPr>
            </a:br>
            <a:r>
              <a:rPr lang="en-US" sz="2800" cap="all" dirty="0">
                <a:solidFill>
                  <a:srgbClr val="FFFFFF"/>
                </a:solidFill>
                <a:effectLst>
                  <a:outerShdw blurRad="38100" dist="38100" dir="2700000" algn="tl">
                    <a:srgbClr val="000000">
                      <a:alpha val="43137"/>
                    </a:srgbClr>
                  </a:outerShdw>
                </a:effectLst>
                <a:ea typeface="+mj-ea"/>
                <a:cs typeface="+mj-cs"/>
              </a:rPr>
              <a:t>Attendance versus Participation</a:t>
            </a:r>
            <a:br>
              <a:rPr lang="en-US" sz="2800" cap="all" dirty="0">
                <a:solidFill>
                  <a:srgbClr val="FFFFFF"/>
                </a:solidFill>
                <a:effectLst>
                  <a:outerShdw blurRad="38100" dist="38100" dir="2700000" algn="tl">
                    <a:srgbClr val="000000">
                      <a:alpha val="43137"/>
                    </a:srgbClr>
                  </a:outerShdw>
                </a:effectLst>
                <a:ea typeface="+mj-ea"/>
                <a:cs typeface="+mj-cs"/>
              </a:rPr>
            </a:br>
            <a:r>
              <a:rPr lang="en-US" sz="1400" dirty="0">
                <a:solidFill>
                  <a:srgbClr val="FFFFFF"/>
                </a:solidFill>
                <a:effectLst>
                  <a:outerShdw blurRad="38100" dist="38100" dir="2700000" algn="tl">
                    <a:srgbClr val="000000">
                      <a:alpha val="43137"/>
                    </a:srgbClr>
                  </a:outerShdw>
                </a:effectLst>
                <a:ea typeface="+mj-ea"/>
                <a:cs typeface="+mj-cs"/>
              </a:rPr>
              <a:t>Students can be dropped from a course if they miss class for one more time than the class meets for one week (regular semester).  Otherwise, attendance should not be used to determine a student’s grade, only participation.</a:t>
            </a:r>
            <a:br>
              <a:rPr lang="en-US" sz="2800" cap="all" dirty="0">
                <a:solidFill>
                  <a:srgbClr val="FFFFFF"/>
                </a:solidFill>
                <a:ea typeface="+mj-ea"/>
                <a:cs typeface="+mj-cs"/>
              </a:rPr>
            </a:br>
            <a:endParaRPr lang="en-US" dirty="0"/>
          </a:p>
        </p:txBody>
      </p:sp>
    </p:spTree>
    <p:extLst>
      <p:ext uri="{BB962C8B-B14F-4D97-AF65-F5344CB8AC3E}">
        <p14:creationId xmlns:p14="http://schemas.microsoft.com/office/powerpoint/2010/main" val="2803447715"/>
      </p:ext>
    </p:extLst>
  </p:cSld>
  <p:clrMapOvr>
    <a:masterClrMapping/>
  </p:clrMapOvr>
  <p:transition spd="slow">
    <p:pull/>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204355" y="268983"/>
            <a:ext cx="6425045" cy="1486675"/>
          </a:xfrm>
          <a:noFill/>
        </p:spPr>
        <p:txBody>
          <a:bodyPr>
            <a:normAutofit/>
          </a:bodyPr>
          <a:lstStyle/>
          <a:p>
            <a:pPr lvl="0" algn="ctr" defTabSz="457200">
              <a:lnSpc>
                <a:spcPct val="100000"/>
              </a:lnSpc>
            </a:pPr>
            <a:r>
              <a:rPr lang="en-US" sz="4500" b="1" cap="none">
                <a:solidFill>
                  <a:srgbClr val="2C2C2C"/>
                </a:solidFill>
                <a:effectLst>
                  <a:outerShdw blurRad="38100" dist="38100" dir="2700000" algn="tl">
                    <a:srgbClr val="000000">
                      <a:alpha val="43137"/>
                    </a:srgbClr>
                  </a:outerShdw>
                </a:effectLst>
                <a:ea typeface="+mn-ea"/>
                <a:cs typeface="+mn-cs"/>
              </a:rPr>
              <a:t>Office Hours </a:t>
            </a:r>
            <a:br>
              <a:rPr lang="en-US" sz="4500" b="1" cap="none">
                <a:solidFill>
                  <a:srgbClr val="2C2C2C"/>
                </a:solidFill>
                <a:effectLst>
                  <a:outerShdw blurRad="38100" dist="38100" dir="2700000" algn="tl">
                    <a:srgbClr val="000000">
                      <a:alpha val="43137"/>
                    </a:srgbClr>
                  </a:outerShdw>
                </a:effectLst>
                <a:ea typeface="+mn-ea"/>
                <a:cs typeface="+mn-cs"/>
              </a:rPr>
            </a:br>
            <a:r>
              <a:rPr lang="en-US" sz="4500" b="1" cap="none">
                <a:solidFill>
                  <a:srgbClr val="2C2C2C"/>
                </a:solidFill>
                <a:effectLst>
                  <a:outerShdw blurRad="38100" dist="38100" dir="2700000" algn="tl">
                    <a:srgbClr val="000000">
                      <a:alpha val="43137"/>
                    </a:srgbClr>
                  </a:outerShdw>
                </a:effectLst>
                <a:ea typeface="+mn-ea"/>
                <a:cs typeface="+mn-cs"/>
              </a:rPr>
              <a:t>(credit faculty)</a:t>
            </a:r>
            <a:endParaRPr lang="en-US" sz="2667">
              <a:solidFill>
                <a:schemeClr val="tx1"/>
              </a:solidFill>
            </a:endParaRPr>
          </a:p>
        </p:txBody>
      </p:sp>
      <p:pic>
        <p:nvPicPr>
          <p:cNvPr id="7" name="Picture 2" descr="50th Anniversary Logo">
            <a:extLst>
              <a:ext uri="{FF2B5EF4-FFF2-40B4-BE49-F238E27FC236}">
                <a16:creationId xmlns:a16="http://schemas.microsoft.com/office/drawing/2014/main" id="{771058E0-B979-456D-9AEE-DD827D93CF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1202" y="0"/>
            <a:ext cx="2220397" cy="838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CFE5647-A697-40D3-AE7A-31F7412F7CF4}"/>
              </a:ext>
            </a:extLst>
          </p:cNvPr>
          <p:cNvSpPr/>
          <p:nvPr/>
        </p:nvSpPr>
        <p:spPr>
          <a:xfrm>
            <a:off x="6771202" y="1041919"/>
            <a:ext cx="2220398" cy="59715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hlinkClick r:id="rId4"/>
              </a:rPr>
              <a:t>CLICK HERE FOR AFT CONTRACT</a:t>
            </a:r>
            <a:endParaRPr lang="en-US" b="1"/>
          </a:p>
        </p:txBody>
      </p:sp>
      <p:graphicFrame>
        <p:nvGraphicFramePr>
          <p:cNvPr id="2" name="Table 1"/>
          <p:cNvGraphicFramePr>
            <a:graphicFrameLocks noGrp="1"/>
          </p:cNvGraphicFramePr>
          <p:nvPr>
            <p:extLst>
              <p:ext uri="{D42A27DB-BD31-4B8C-83A1-F6EECF244321}">
                <p14:modId xmlns:p14="http://schemas.microsoft.com/office/powerpoint/2010/main" val="3264629464"/>
              </p:ext>
            </p:extLst>
          </p:nvPr>
        </p:nvGraphicFramePr>
        <p:xfrm>
          <a:off x="59269" y="1892559"/>
          <a:ext cx="8779932" cy="4285965"/>
        </p:xfrm>
        <a:graphic>
          <a:graphicData uri="http://schemas.openxmlformats.org/drawingml/2006/table">
            <a:tbl>
              <a:tblPr firstRow="1" firstCol="1" bandRow="1" bandCol="1">
                <a:tableStyleId>{5C22544A-7EE6-4342-B048-85BDC9FD1C3A}</a:tableStyleId>
              </a:tblPr>
              <a:tblGrid>
                <a:gridCol w="1771735">
                  <a:extLst>
                    <a:ext uri="{9D8B030D-6E8A-4147-A177-3AD203B41FA5}">
                      <a16:colId xmlns:a16="http://schemas.microsoft.com/office/drawing/2014/main" val="20000"/>
                    </a:ext>
                  </a:extLst>
                </a:gridCol>
                <a:gridCol w="2460744">
                  <a:extLst>
                    <a:ext uri="{9D8B030D-6E8A-4147-A177-3AD203B41FA5}">
                      <a16:colId xmlns:a16="http://schemas.microsoft.com/office/drawing/2014/main" val="20001"/>
                    </a:ext>
                  </a:extLst>
                </a:gridCol>
                <a:gridCol w="2400395">
                  <a:extLst>
                    <a:ext uri="{9D8B030D-6E8A-4147-A177-3AD203B41FA5}">
                      <a16:colId xmlns:a16="http://schemas.microsoft.com/office/drawing/2014/main" val="20002"/>
                    </a:ext>
                  </a:extLst>
                </a:gridCol>
                <a:gridCol w="2147058">
                  <a:extLst>
                    <a:ext uri="{9D8B030D-6E8A-4147-A177-3AD203B41FA5}">
                      <a16:colId xmlns:a16="http://schemas.microsoft.com/office/drawing/2014/main" val="20003"/>
                    </a:ext>
                  </a:extLst>
                </a:gridCol>
              </a:tblGrid>
              <a:tr h="1868196">
                <a:tc>
                  <a:txBody>
                    <a:bodyPr/>
                    <a:lstStyle/>
                    <a:p>
                      <a:pPr marL="0" marR="0" algn="ctr">
                        <a:spcBef>
                          <a:spcPts val="0"/>
                        </a:spcBef>
                        <a:spcAft>
                          <a:spcPts val="0"/>
                        </a:spcAft>
                      </a:pPr>
                      <a:r>
                        <a:rPr lang="en-US" sz="2800">
                          <a:effectLst/>
                        </a:rPr>
                        <a:t>On-Campus  Units per week</a:t>
                      </a:r>
                      <a:endParaRPr lang="en-US" sz="2800">
                        <a:effectLst/>
                        <a:latin typeface="Times New Roman"/>
                        <a:ea typeface="Times New Roman"/>
                      </a:endParaRPr>
                    </a:p>
                  </a:txBody>
                  <a:tcPr marL="68580" marR="68580" marT="0" marB="0">
                    <a:solidFill>
                      <a:schemeClr val="bg2"/>
                    </a:solidFill>
                  </a:tcPr>
                </a:tc>
                <a:tc>
                  <a:txBody>
                    <a:bodyPr/>
                    <a:lstStyle/>
                    <a:p>
                      <a:pPr marL="0" marR="0" algn="ctr">
                        <a:spcBef>
                          <a:spcPts val="0"/>
                        </a:spcBef>
                        <a:spcAft>
                          <a:spcPts val="0"/>
                        </a:spcAft>
                      </a:pPr>
                      <a:r>
                        <a:rPr lang="en-US" sz="3200">
                          <a:effectLst/>
                        </a:rPr>
                        <a:t>Number of Scheduled Office Hours (minutes)</a:t>
                      </a:r>
                      <a:endParaRPr lang="en-US" sz="3200">
                        <a:effectLst/>
                        <a:latin typeface="Times New Roman"/>
                        <a:ea typeface="Times New Roman"/>
                      </a:endParaRPr>
                    </a:p>
                  </a:txBody>
                  <a:tcPr marL="68580" marR="68580" marT="0" marB="0">
                    <a:solidFill>
                      <a:schemeClr val="bg2"/>
                    </a:solidFill>
                  </a:tcPr>
                </a:tc>
                <a:tc>
                  <a:txBody>
                    <a:bodyPr/>
                    <a:lstStyle/>
                    <a:p>
                      <a:pPr marL="0" marR="0" algn="ctr">
                        <a:spcBef>
                          <a:spcPts val="0"/>
                        </a:spcBef>
                        <a:spcAft>
                          <a:spcPts val="0"/>
                        </a:spcAft>
                      </a:pPr>
                      <a:r>
                        <a:rPr lang="en-US" sz="2800">
                          <a:effectLst/>
                        </a:rPr>
                        <a:t>Number of Unscheduled Office Hours (minutes)</a:t>
                      </a:r>
                      <a:endParaRPr lang="en-US" sz="2800">
                        <a:effectLst/>
                        <a:latin typeface="Times New Roman"/>
                        <a:ea typeface="Times New Roman"/>
                      </a:endParaRPr>
                    </a:p>
                  </a:txBody>
                  <a:tcPr marL="68580" marR="68580" marT="0" marB="0">
                    <a:solidFill>
                      <a:schemeClr val="bg2"/>
                    </a:solidFill>
                  </a:tcPr>
                </a:tc>
                <a:tc>
                  <a:txBody>
                    <a:bodyPr/>
                    <a:lstStyle/>
                    <a:p>
                      <a:pPr marL="0" marR="0" algn="ctr">
                        <a:spcBef>
                          <a:spcPts val="0"/>
                        </a:spcBef>
                        <a:spcAft>
                          <a:spcPts val="0"/>
                        </a:spcAft>
                      </a:pPr>
                      <a:r>
                        <a:rPr lang="en-US" sz="2800">
                          <a:effectLst/>
                        </a:rPr>
                        <a:t>Total Office Hours per Week (minutes)</a:t>
                      </a:r>
                      <a:endParaRPr lang="en-US" sz="2800">
                        <a:effectLst/>
                        <a:latin typeface="Times New Roman"/>
                        <a:ea typeface="Times New Roman"/>
                      </a:endParaRPr>
                    </a:p>
                  </a:txBody>
                  <a:tcPr marL="68580" marR="68580" marT="0" marB="0">
                    <a:solidFill>
                      <a:schemeClr val="bg2"/>
                    </a:solidFill>
                  </a:tcPr>
                </a:tc>
                <a:extLst>
                  <a:ext uri="{0D108BD9-81ED-4DB2-BD59-A6C34878D82A}">
                    <a16:rowId xmlns:a16="http://schemas.microsoft.com/office/drawing/2014/main" val="10000"/>
                  </a:ext>
                </a:extLst>
              </a:tr>
              <a:tr h="467049">
                <a:tc>
                  <a:txBody>
                    <a:bodyPr/>
                    <a:lstStyle/>
                    <a:p>
                      <a:pPr marL="0" marR="0" algn="ctr">
                        <a:spcBef>
                          <a:spcPts val="0"/>
                        </a:spcBef>
                        <a:spcAft>
                          <a:spcPts val="0"/>
                        </a:spcAft>
                      </a:pPr>
                      <a:r>
                        <a:rPr lang="en-US" sz="2400">
                          <a:effectLst/>
                        </a:rPr>
                        <a:t>3</a:t>
                      </a:r>
                      <a:endParaRPr lang="en-US" sz="2400">
                        <a:effectLst/>
                        <a:latin typeface="Times New Roman"/>
                        <a:ea typeface="Times New Roman"/>
                      </a:endParaRPr>
                    </a:p>
                  </a:txBody>
                  <a:tcPr marL="68580" marR="68580" marT="0" marB="0">
                    <a:solidFill>
                      <a:schemeClr val="bg2"/>
                    </a:solidFill>
                  </a:tcPr>
                </a:tc>
                <a:tc>
                  <a:txBody>
                    <a:bodyPr/>
                    <a:lstStyle/>
                    <a:p>
                      <a:pPr marL="0" marR="0" algn="ctr">
                        <a:spcBef>
                          <a:spcPts val="0"/>
                        </a:spcBef>
                        <a:spcAft>
                          <a:spcPts val="0"/>
                        </a:spcAft>
                      </a:pPr>
                      <a:r>
                        <a:rPr lang="en-US" sz="2400">
                          <a:solidFill>
                            <a:schemeClr val="tx1"/>
                          </a:solidFill>
                          <a:effectLst/>
                          <a:latin typeface="Times New Roman"/>
                          <a:ea typeface="Times New Roman"/>
                        </a:rPr>
                        <a:t>30</a:t>
                      </a:r>
                    </a:p>
                  </a:txBody>
                  <a:tcPr marL="68580" marR="68580" marT="0" marB="0">
                    <a:solidFill>
                      <a:schemeClr val="bg2"/>
                    </a:solidFill>
                  </a:tcPr>
                </a:tc>
                <a:tc>
                  <a:txBody>
                    <a:bodyPr/>
                    <a:lstStyle/>
                    <a:p>
                      <a:pPr marL="0" marR="0" algn="ctr">
                        <a:spcBef>
                          <a:spcPts val="0"/>
                        </a:spcBef>
                        <a:spcAft>
                          <a:spcPts val="0"/>
                        </a:spcAft>
                      </a:pPr>
                      <a:r>
                        <a:rPr lang="en-US" sz="2400">
                          <a:solidFill>
                            <a:schemeClr val="tx1"/>
                          </a:solidFill>
                          <a:effectLst/>
                          <a:latin typeface="Times New Roman"/>
                          <a:ea typeface="Times New Roman"/>
                        </a:rPr>
                        <a:t>30</a:t>
                      </a:r>
                    </a:p>
                  </a:txBody>
                  <a:tcPr marL="68580" marR="68580" marT="0" marB="0">
                    <a:solidFill>
                      <a:schemeClr val="bg2"/>
                    </a:solidFill>
                  </a:tcPr>
                </a:tc>
                <a:tc>
                  <a:txBody>
                    <a:bodyPr/>
                    <a:lstStyle/>
                    <a:p>
                      <a:pPr marL="0" marR="0" algn="ctr">
                        <a:spcBef>
                          <a:spcPts val="0"/>
                        </a:spcBef>
                        <a:spcAft>
                          <a:spcPts val="0"/>
                        </a:spcAft>
                      </a:pPr>
                      <a:r>
                        <a:rPr lang="en-US" sz="2400">
                          <a:solidFill>
                            <a:schemeClr val="tx1"/>
                          </a:solidFill>
                          <a:effectLst/>
                          <a:latin typeface="Times New Roman"/>
                          <a:ea typeface="Times New Roman"/>
                        </a:rPr>
                        <a:t>60</a:t>
                      </a:r>
                    </a:p>
                  </a:txBody>
                  <a:tcPr marL="68580" marR="68580" marT="0" marB="0">
                    <a:solidFill>
                      <a:schemeClr val="bg2"/>
                    </a:solidFill>
                  </a:tcPr>
                </a:tc>
                <a:extLst>
                  <a:ext uri="{0D108BD9-81ED-4DB2-BD59-A6C34878D82A}">
                    <a16:rowId xmlns:a16="http://schemas.microsoft.com/office/drawing/2014/main" val="10001"/>
                  </a:ext>
                </a:extLst>
              </a:tr>
              <a:tr h="467049">
                <a:tc>
                  <a:txBody>
                    <a:bodyPr/>
                    <a:lstStyle/>
                    <a:p>
                      <a:pPr marL="0" marR="0" algn="ctr">
                        <a:spcBef>
                          <a:spcPts val="0"/>
                        </a:spcBef>
                        <a:spcAft>
                          <a:spcPts val="0"/>
                        </a:spcAft>
                      </a:pPr>
                      <a:r>
                        <a:rPr lang="en-US" sz="2400">
                          <a:effectLst/>
                        </a:rPr>
                        <a:t>4</a:t>
                      </a:r>
                      <a:endParaRPr lang="en-US" sz="2400">
                        <a:effectLst/>
                        <a:latin typeface="Times New Roman"/>
                        <a:ea typeface="Times New Roman"/>
                      </a:endParaRPr>
                    </a:p>
                  </a:txBody>
                  <a:tcPr marL="68580" marR="68580" marT="0" marB="0">
                    <a:solidFill>
                      <a:schemeClr val="bg2"/>
                    </a:solidFill>
                  </a:tcPr>
                </a:tc>
                <a:tc>
                  <a:txBody>
                    <a:bodyPr/>
                    <a:lstStyle/>
                    <a:p>
                      <a:pPr marL="0" marR="0" algn="ctr">
                        <a:spcBef>
                          <a:spcPts val="0"/>
                        </a:spcBef>
                        <a:spcAft>
                          <a:spcPts val="0"/>
                        </a:spcAft>
                      </a:pPr>
                      <a:r>
                        <a:rPr lang="en-US" sz="2400">
                          <a:solidFill>
                            <a:schemeClr val="tx1"/>
                          </a:solidFill>
                          <a:effectLst/>
                          <a:latin typeface="Times New Roman"/>
                          <a:ea typeface="Times New Roman"/>
                        </a:rPr>
                        <a:t>40</a:t>
                      </a:r>
                    </a:p>
                  </a:txBody>
                  <a:tcPr marL="68580" marR="68580" marT="0" marB="0">
                    <a:solidFill>
                      <a:schemeClr val="bg2"/>
                    </a:solidFill>
                  </a:tcPr>
                </a:tc>
                <a:tc>
                  <a:txBody>
                    <a:bodyPr/>
                    <a:lstStyle/>
                    <a:p>
                      <a:pPr marL="0" marR="0" algn="ctr">
                        <a:spcBef>
                          <a:spcPts val="0"/>
                        </a:spcBef>
                        <a:spcAft>
                          <a:spcPts val="0"/>
                        </a:spcAft>
                      </a:pPr>
                      <a:r>
                        <a:rPr lang="en-US" sz="2400">
                          <a:solidFill>
                            <a:schemeClr val="tx1"/>
                          </a:solidFill>
                          <a:effectLst/>
                          <a:latin typeface="Times New Roman"/>
                          <a:ea typeface="Times New Roman"/>
                        </a:rPr>
                        <a:t>40</a:t>
                      </a:r>
                    </a:p>
                  </a:txBody>
                  <a:tcPr marL="68580" marR="68580" marT="0" marB="0">
                    <a:solidFill>
                      <a:schemeClr val="bg2"/>
                    </a:solidFill>
                  </a:tcPr>
                </a:tc>
                <a:tc>
                  <a:txBody>
                    <a:bodyPr/>
                    <a:lstStyle/>
                    <a:p>
                      <a:pPr marL="0" marR="0" algn="ctr">
                        <a:spcBef>
                          <a:spcPts val="0"/>
                        </a:spcBef>
                        <a:spcAft>
                          <a:spcPts val="0"/>
                        </a:spcAft>
                      </a:pPr>
                      <a:r>
                        <a:rPr lang="en-US" sz="2400">
                          <a:solidFill>
                            <a:schemeClr val="tx1"/>
                          </a:solidFill>
                          <a:effectLst/>
                          <a:latin typeface="Times New Roman"/>
                          <a:ea typeface="Times New Roman"/>
                        </a:rPr>
                        <a:t>80</a:t>
                      </a:r>
                    </a:p>
                  </a:txBody>
                  <a:tcPr marL="68580" marR="68580" marT="0" marB="0">
                    <a:solidFill>
                      <a:schemeClr val="bg2"/>
                    </a:solidFill>
                  </a:tcPr>
                </a:tc>
                <a:extLst>
                  <a:ext uri="{0D108BD9-81ED-4DB2-BD59-A6C34878D82A}">
                    <a16:rowId xmlns:a16="http://schemas.microsoft.com/office/drawing/2014/main" val="10002"/>
                  </a:ext>
                </a:extLst>
              </a:tr>
              <a:tr h="467049">
                <a:tc>
                  <a:txBody>
                    <a:bodyPr/>
                    <a:lstStyle/>
                    <a:p>
                      <a:pPr marL="0" marR="0" algn="ctr">
                        <a:spcBef>
                          <a:spcPts val="0"/>
                        </a:spcBef>
                        <a:spcAft>
                          <a:spcPts val="0"/>
                        </a:spcAft>
                      </a:pPr>
                      <a:r>
                        <a:rPr lang="en-US" sz="2400">
                          <a:effectLst/>
                          <a:latin typeface="+mn-lt"/>
                          <a:ea typeface="+mn-ea"/>
                        </a:rPr>
                        <a:t>5</a:t>
                      </a:r>
                      <a:endParaRPr lang="en-US" sz="2400">
                        <a:effectLst/>
                        <a:latin typeface="Times New Roman"/>
                        <a:ea typeface="Times New Roman"/>
                      </a:endParaRPr>
                    </a:p>
                  </a:txBody>
                  <a:tcPr marL="68580" marR="68580" marT="0" marB="0">
                    <a:solidFill>
                      <a:schemeClr val="bg2"/>
                    </a:solidFill>
                  </a:tcPr>
                </a:tc>
                <a:tc>
                  <a:txBody>
                    <a:bodyPr/>
                    <a:lstStyle/>
                    <a:p>
                      <a:pPr marL="0" marR="0" algn="ctr">
                        <a:spcBef>
                          <a:spcPts val="0"/>
                        </a:spcBef>
                        <a:spcAft>
                          <a:spcPts val="0"/>
                        </a:spcAft>
                      </a:pPr>
                      <a:r>
                        <a:rPr lang="en-US" sz="2400">
                          <a:solidFill>
                            <a:schemeClr val="tx1"/>
                          </a:solidFill>
                          <a:effectLst/>
                          <a:latin typeface="Times New Roman"/>
                          <a:ea typeface="Times New Roman"/>
                        </a:rPr>
                        <a:t>50</a:t>
                      </a:r>
                    </a:p>
                  </a:txBody>
                  <a:tcPr marL="68580" marR="68580" marT="0" marB="0">
                    <a:solidFill>
                      <a:schemeClr val="bg2"/>
                    </a:solidFill>
                  </a:tcPr>
                </a:tc>
                <a:tc>
                  <a:txBody>
                    <a:bodyPr/>
                    <a:lstStyle/>
                    <a:p>
                      <a:pPr marL="0" marR="0" algn="ctr">
                        <a:spcBef>
                          <a:spcPts val="0"/>
                        </a:spcBef>
                        <a:spcAft>
                          <a:spcPts val="0"/>
                        </a:spcAft>
                      </a:pPr>
                      <a:r>
                        <a:rPr lang="en-US" sz="2400">
                          <a:solidFill>
                            <a:schemeClr val="tx1"/>
                          </a:solidFill>
                          <a:effectLst/>
                          <a:latin typeface="Times New Roman"/>
                          <a:ea typeface="Times New Roman"/>
                        </a:rPr>
                        <a:t>50</a:t>
                      </a:r>
                    </a:p>
                  </a:txBody>
                  <a:tcPr marL="68580" marR="68580" marT="0" marB="0">
                    <a:solidFill>
                      <a:schemeClr val="bg2"/>
                    </a:solidFill>
                  </a:tcPr>
                </a:tc>
                <a:tc>
                  <a:txBody>
                    <a:bodyPr/>
                    <a:lstStyle/>
                    <a:p>
                      <a:pPr marL="0" marR="0" algn="ctr">
                        <a:spcBef>
                          <a:spcPts val="0"/>
                        </a:spcBef>
                        <a:spcAft>
                          <a:spcPts val="0"/>
                        </a:spcAft>
                      </a:pPr>
                      <a:r>
                        <a:rPr lang="en-US" sz="2400">
                          <a:solidFill>
                            <a:schemeClr val="tx1"/>
                          </a:solidFill>
                          <a:effectLst/>
                          <a:latin typeface="Times New Roman"/>
                          <a:ea typeface="Times New Roman"/>
                        </a:rPr>
                        <a:t>100</a:t>
                      </a:r>
                    </a:p>
                  </a:txBody>
                  <a:tcPr marL="68580" marR="68580" marT="0" marB="0">
                    <a:solidFill>
                      <a:schemeClr val="bg2"/>
                    </a:solidFill>
                  </a:tcPr>
                </a:tc>
                <a:extLst>
                  <a:ext uri="{0D108BD9-81ED-4DB2-BD59-A6C34878D82A}">
                    <a16:rowId xmlns:a16="http://schemas.microsoft.com/office/drawing/2014/main" val="10003"/>
                  </a:ext>
                </a:extLst>
              </a:tr>
              <a:tr h="467049">
                <a:tc>
                  <a:txBody>
                    <a:bodyPr/>
                    <a:lstStyle/>
                    <a:p>
                      <a:pPr marL="0" marR="0" algn="ctr">
                        <a:spcBef>
                          <a:spcPts val="0"/>
                        </a:spcBef>
                        <a:spcAft>
                          <a:spcPts val="0"/>
                        </a:spcAft>
                      </a:pPr>
                      <a:r>
                        <a:rPr lang="en-US" sz="2400">
                          <a:effectLst/>
                          <a:latin typeface="+mn-lt"/>
                          <a:ea typeface="+mn-ea"/>
                        </a:rPr>
                        <a:t>6</a:t>
                      </a:r>
                      <a:endParaRPr lang="en-US" sz="2400">
                        <a:effectLst/>
                        <a:latin typeface="Times New Roman"/>
                        <a:ea typeface="Times New Roman"/>
                      </a:endParaRPr>
                    </a:p>
                  </a:txBody>
                  <a:tcPr marL="68580" marR="68580" marT="0" marB="0">
                    <a:solidFill>
                      <a:schemeClr val="bg2"/>
                    </a:solidFill>
                  </a:tcPr>
                </a:tc>
                <a:tc>
                  <a:txBody>
                    <a:bodyPr/>
                    <a:lstStyle/>
                    <a:p>
                      <a:pPr marL="0" marR="0" algn="ctr">
                        <a:spcBef>
                          <a:spcPts val="0"/>
                        </a:spcBef>
                        <a:spcAft>
                          <a:spcPts val="0"/>
                        </a:spcAft>
                      </a:pPr>
                      <a:r>
                        <a:rPr lang="en-US" sz="2400">
                          <a:solidFill>
                            <a:schemeClr val="tx1"/>
                          </a:solidFill>
                          <a:effectLst/>
                          <a:latin typeface="Times New Roman"/>
                          <a:ea typeface="Times New Roman"/>
                        </a:rPr>
                        <a:t>60</a:t>
                      </a:r>
                    </a:p>
                  </a:txBody>
                  <a:tcPr marL="68580" marR="68580" marT="0" marB="0">
                    <a:solidFill>
                      <a:schemeClr val="bg2"/>
                    </a:solidFill>
                  </a:tcPr>
                </a:tc>
                <a:tc>
                  <a:txBody>
                    <a:bodyPr/>
                    <a:lstStyle/>
                    <a:p>
                      <a:pPr marL="0" marR="0" algn="ctr">
                        <a:spcBef>
                          <a:spcPts val="0"/>
                        </a:spcBef>
                        <a:spcAft>
                          <a:spcPts val="0"/>
                        </a:spcAft>
                      </a:pPr>
                      <a:r>
                        <a:rPr lang="en-US" sz="2400">
                          <a:solidFill>
                            <a:schemeClr val="tx1"/>
                          </a:solidFill>
                          <a:effectLst/>
                          <a:latin typeface="Times New Roman"/>
                          <a:ea typeface="Times New Roman"/>
                        </a:rPr>
                        <a:t>60</a:t>
                      </a:r>
                    </a:p>
                  </a:txBody>
                  <a:tcPr marL="68580" marR="68580" marT="0" marB="0">
                    <a:solidFill>
                      <a:schemeClr val="bg2"/>
                    </a:solidFill>
                  </a:tcPr>
                </a:tc>
                <a:tc>
                  <a:txBody>
                    <a:bodyPr/>
                    <a:lstStyle/>
                    <a:p>
                      <a:pPr marL="0" marR="0" algn="ctr">
                        <a:spcBef>
                          <a:spcPts val="0"/>
                        </a:spcBef>
                        <a:spcAft>
                          <a:spcPts val="0"/>
                        </a:spcAft>
                      </a:pPr>
                      <a:r>
                        <a:rPr lang="en-US" sz="2400">
                          <a:solidFill>
                            <a:schemeClr val="tx1"/>
                          </a:solidFill>
                          <a:effectLst/>
                          <a:latin typeface="Times New Roman"/>
                          <a:ea typeface="Times New Roman"/>
                        </a:rPr>
                        <a:t>120</a:t>
                      </a:r>
                    </a:p>
                  </a:txBody>
                  <a:tcPr marL="68580" marR="68580" marT="0" marB="0">
                    <a:solidFill>
                      <a:schemeClr val="bg2"/>
                    </a:solidFill>
                  </a:tcPr>
                </a:tc>
                <a:extLst>
                  <a:ext uri="{0D108BD9-81ED-4DB2-BD59-A6C34878D82A}">
                    <a16:rowId xmlns:a16="http://schemas.microsoft.com/office/drawing/2014/main" val="10004"/>
                  </a:ext>
                </a:extLst>
              </a:tr>
              <a:tr h="467049">
                <a:tc>
                  <a:txBody>
                    <a:bodyPr/>
                    <a:lstStyle/>
                    <a:p>
                      <a:pPr marL="0" marR="0" algn="ctr">
                        <a:spcBef>
                          <a:spcPts val="0"/>
                        </a:spcBef>
                        <a:spcAft>
                          <a:spcPts val="0"/>
                        </a:spcAft>
                      </a:pPr>
                      <a:r>
                        <a:rPr lang="en-US" sz="2400">
                          <a:effectLst/>
                          <a:latin typeface="+mn-lt"/>
                          <a:ea typeface="+mn-ea"/>
                        </a:rPr>
                        <a:t>7</a:t>
                      </a:r>
                      <a:endParaRPr lang="en-US" sz="2400">
                        <a:effectLst/>
                        <a:latin typeface="Times New Roman"/>
                        <a:ea typeface="Times New Roman"/>
                      </a:endParaRPr>
                    </a:p>
                  </a:txBody>
                  <a:tcPr marL="68580" marR="68580" marT="0" marB="0">
                    <a:solidFill>
                      <a:schemeClr val="bg2"/>
                    </a:solidFill>
                  </a:tcPr>
                </a:tc>
                <a:tc>
                  <a:txBody>
                    <a:bodyPr/>
                    <a:lstStyle/>
                    <a:p>
                      <a:pPr marL="0" marR="0" algn="ctr">
                        <a:spcBef>
                          <a:spcPts val="0"/>
                        </a:spcBef>
                        <a:spcAft>
                          <a:spcPts val="0"/>
                        </a:spcAft>
                      </a:pPr>
                      <a:r>
                        <a:rPr lang="en-US" sz="2400">
                          <a:solidFill>
                            <a:schemeClr val="tx1"/>
                          </a:solidFill>
                          <a:effectLst/>
                          <a:latin typeface="Times New Roman"/>
                          <a:ea typeface="Times New Roman"/>
                        </a:rPr>
                        <a:t>70</a:t>
                      </a:r>
                    </a:p>
                  </a:txBody>
                  <a:tcPr marL="68580" marR="68580" marT="0" marB="0">
                    <a:solidFill>
                      <a:schemeClr val="bg2"/>
                    </a:solidFill>
                  </a:tcPr>
                </a:tc>
                <a:tc>
                  <a:txBody>
                    <a:bodyPr/>
                    <a:lstStyle/>
                    <a:p>
                      <a:pPr marL="0" marR="0" algn="ctr">
                        <a:spcBef>
                          <a:spcPts val="0"/>
                        </a:spcBef>
                        <a:spcAft>
                          <a:spcPts val="0"/>
                        </a:spcAft>
                      </a:pPr>
                      <a:r>
                        <a:rPr lang="en-US" sz="2400">
                          <a:solidFill>
                            <a:schemeClr val="tx1"/>
                          </a:solidFill>
                          <a:effectLst/>
                          <a:latin typeface="Times New Roman"/>
                          <a:ea typeface="Times New Roman"/>
                        </a:rPr>
                        <a:t>70</a:t>
                      </a:r>
                    </a:p>
                  </a:txBody>
                  <a:tcPr marL="68580" marR="68580" marT="0" marB="0">
                    <a:solidFill>
                      <a:schemeClr val="bg2"/>
                    </a:solidFill>
                  </a:tcPr>
                </a:tc>
                <a:tc>
                  <a:txBody>
                    <a:bodyPr/>
                    <a:lstStyle/>
                    <a:p>
                      <a:pPr marL="0" marR="0" algn="ctr">
                        <a:spcBef>
                          <a:spcPts val="0"/>
                        </a:spcBef>
                        <a:spcAft>
                          <a:spcPts val="0"/>
                        </a:spcAft>
                      </a:pPr>
                      <a:r>
                        <a:rPr lang="en-US" sz="2400">
                          <a:solidFill>
                            <a:schemeClr val="tx1"/>
                          </a:solidFill>
                          <a:effectLst/>
                          <a:latin typeface="Times New Roman"/>
                          <a:ea typeface="Times New Roman"/>
                        </a:rPr>
                        <a:t>140</a:t>
                      </a:r>
                    </a:p>
                  </a:txBody>
                  <a:tcPr marL="68580" marR="68580" marT="0" marB="0">
                    <a:solidFill>
                      <a:schemeClr val="bg2"/>
                    </a:solidFill>
                  </a:tcPr>
                </a:tc>
                <a:extLst>
                  <a:ext uri="{0D108BD9-81ED-4DB2-BD59-A6C34878D82A}">
                    <a16:rowId xmlns:a16="http://schemas.microsoft.com/office/drawing/2014/main" val="10005"/>
                  </a:ext>
                </a:extLst>
              </a:tr>
            </a:tbl>
          </a:graphicData>
        </a:graphic>
      </p:graphicFrame>
      <p:sp>
        <p:nvSpPr>
          <p:cNvPr id="4" name="Rectangle 3">
            <a:extLst>
              <a:ext uri="{FF2B5EF4-FFF2-40B4-BE49-F238E27FC236}">
                <a16:creationId xmlns:a16="http://schemas.microsoft.com/office/drawing/2014/main" id="{822FC6A6-11DE-4245-9C8D-5C061669934F}"/>
              </a:ext>
            </a:extLst>
          </p:cNvPr>
          <p:cNvSpPr/>
          <p:nvPr/>
        </p:nvSpPr>
        <p:spPr>
          <a:xfrm>
            <a:off x="762000" y="6352645"/>
            <a:ext cx="7620000" cy="273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SEE PAGES 40-41 of the AFT CONTRACT</a:t>
            </a:r>
          </a:p>
        </p:txBody>
      </p:sp>
    </p:spTree>
    <p:extLst>
      <p:ext uri="{BB962C8B-B14F-4D97-AF65-F5344CB8AC3E}">
        <p14:creationId xmlns:p14="http://schemas.microsoft.com/office/powerpoint/2010/main" val="3768726064"/>
      </p:ext>
    </p:extLst>
  </p:cSld>
  <p:clrMapOvr>
    <a:masterClrMapping/>
  </p:clrMapOvr>
  <p:transition spd="slow">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89113-9FA5-476F-A9A9-B91382AB827C}"/>
              </a:ext>
            </a:extLst>
          </p:cNvPr>
          <p:cNvSpPr>
            <a:spLocks noGrp="1"/>
          </p:cNvSpPr>
          <p:nvPr>
            <p:ph type="title"/>
          </p:nvPr>
        </p:nvSpPr>
        <p:spPr>
          <a:xfrm>
            <a:off x="400049" y="207265"/>
            <a:ext cx="8330015" cy="1564386"/>
          </a:xfrm>
        </p:spPr>
        <p:txBody>
          <a:bodyPr>
            <a:normAutofit/>
          </a:bodyPr>
          <a:lstStyle/>
          <a:p>
            <a:pPr algn="ctr"/>
            <a:r>
              <a:rPr lang="en-US" sz="3300" spc="4" dirty="0">
                <a:solidFill>
                  <a:schemeClr val="bg1"/>
                </a:solidFill>
              </a:rPr>
              <a:t>Online Education Services and Support</a:t>
            </a:r>
            <a:br>
              <a:rPr lang="en-US" spc="4" dirty="0">
                <a:solidFill>
                  <a:schemeClr val="bg1"/>
                </a:solidFill>
              </a:rPr>
            </a:br>
            <a:endParaRPr lang="en-US" dirty="0">
              <a:solidFill>
                <a:schemeClr val="bg1"/>
              </a:solidFill>
            </a:endParaRPr>
          </a:p>
        </p:txBody>
      </p:sp>
      <p:sp>
        <p:nvSpPr>
          <p:cNvPr id="10" name="Content Placeholder 9">
            <a:extLst>
              <a:ext uri="{FF2B5EF4-FFF2-40B4-BE49-F238E27FC236}">
                <a16:creationId xmlns:a16="http://schemas.microsoft.com/office/drawing/2014/main" id="{E0CB1D9D-F5A8-4A0E-B7AC-C07B8950C0F2}"/>
              </a:ext>
            </a:extLst>
          </p:cNvPr>
          <p:cNvSpPr>
            <a:spLocks noGrp="1"/>
          </p:cNvSpPr>
          <p:nvPr>
            <p:ph sz="half" idx="2"/>
          </p:nvPr>
        </p:nvSpPr>
        <p:spPr>
          <a:xfrm>
            <a:off x="413937" y="1876771"/>
            <a:ext cx="3977640" cy="4346831"/>
          </a:xfrm>
        </p:spPr>
        <p:txBody>
          <a:bodyPr/>
          <a:lstStyle/>
          <a:p>
            <a:pPr marL="180499" indent="-171450">
              <a:lnSpc>
                <a:spcPct val="100000"/>
              </a:lnSpc>
              <a:spcBef>
                <a:spcPts val="240"/>
              </a:spcBef>
              <a:buFont typeface="Arial"/>
              <a:buChar char="•"/>
              <a:tabLst>
                <a:tab pos="180975" algn="l"/>
              </a:tabLst>
            </a:pPr>
            <a:r>
              <a:rPr lang="en-US" sz="2100" dirty="0"/>
              <a:t>Instructional design</a:t>
            </a:r>
          </a:p>
          <a:p>
            <a:pPr marL="180499" indent="-171450">
              <a:lnSpc>
                <a:spcPct val="100000"/>
              </a:lnSpc>
              <a:spcBef>
                <a:spcPts val="165"/>
              </a:spcBef>
              <a:buFont typeface="Arial"/>
              <a:buChar char="•"/>
              <a:tabLst>
                <a:tab pos="180975" algn="l"/>
              </a:tabLst>
            </a:pPr>
            <a:r>
              <a:rPr lang="en-US" sz="2100" dirty="0"/>
              <a:t>Orientation letters</a:t>
            </a:r>
          </a:p>
          <a:p>
            <a:pPr marL="180499" indent="-171450">
              <a:lnSpc>
                <a:spcPct val="100000"/>
              </a:lnSpc>
              <a:spcBef>
                <a:spcPts val="165"/>
              </a:spcBef>
              <a:buFont typeface="Arial"/>
              <a:buChar char="•"/>
              <a:tabLst>
                <a:tab pos="180975" algn="l"/>
              </a:tabLst>
            </a:pPr>
            <a:r>
              <a:rPr lang="en-US" sz="2100" dirty="0"/>
              <a:t>Online/</a:t>
            </a:r>
            <a:r>
              <a:rPr lang="en-US" sz="2100" dirty="0" err="1"/>
              <a:t>OnlineLIVE</a:t>
            </a:r>
            <a:r>
              <a:rPr lang="en-US" sz="2100" dirty="0"/>
              <a:t> Instructor Certification</a:t>
            </a:r>
          </a:p>
          <a:p>
            <a:pPr marL="180499" indent="-171450">
              <a:lnSpc>
                <a:spcPct val="100000"/>
              </a:lnSpc>
              <a:spcBef>
                <a:spcPts val="165"/>
              </a:spcBef>
              <a:buFont typeface="Arial"/>
              <a:buChar char="•"/>
              <a:tabLst>
                <a:tab pos="180975" algn="l"/>
              </a:tabLst>
            </a:pPr>
            <a:r>
              <a:rPr lang="en-US" sz="2100" dirty="0"/>
              <a:t>Course templates</a:t>
            </a:r>
          </a:p>
          <a:p>
            <a:pPr marL="180499" indent="-171450">
              <a:lnSpc>
                <a:spcPct val="100000"/>
              </a:lnSpc>
              <a:spcBef>
                <a:spcPts val="165"/>
              </a:spcBef>
              <a:buFont typeface="Arial"/>
              <a:buChar char="•"/>
              <a:tabLst>
                <a:tab pos="180975" algn="l"/>
              </a:tabLst>
            </a:pPr>
            <a:r>
              <a:rPr lang="en-US" sz="2100" dirty="0"/>
              <a:t>Accessibility and course design guides </a:t>
            </a:r>
          </a:p>
          <a:p>
            <a:pPr marL="180499" indent="-171450">
              <a:lnSpc>
                <a:spcPct val="100000"/>
              </a:lnSpc>
              <a:spcBef>
                <a:spcPts val="176"/>
              </a:spcBef>
              <a:buFont typeface="Arial"/>
              <a:buChar char="•"/>
              <a:tabLst>
                <a:tab pos="180499" algn="l"/>
                <a:tab pos="180975" algn="l"/>
              </a:tabLst>
            </a:pPr>
            <a:r>
              <a:rPr lang="en-US" sz="2100" dirty="0"/>
              <a:t>DECT Captioning Grant</a:t>
            </a:r>
          </a:p>
          <a:p>
            <a:pPr marL="180499" indent="-171450">
              <a:lnSpc>
                <a:spcPct val="100000"/>
              </a:lnSpc>
              <a:spcBef>
                <a:spcPts val="176"/>
              </a:spcBef>
              <a:buFont typeface="Arial"/>
              <a:buChar char="•"/>
              <a:tabLst>
                <a:tab pos="180499" algn="l"/>
                <a:tab pos="180975" algn="l"/>
              </a:tabLst>
            </a:pPr>
            <a:r>
              <a:rPr lang="en-US" sz="2100" dirty="0"/>
              <a:t>Open Educational Resources (OER) for Zero Textbook Cost (ZTC)</a:t>
            </a:r>
          </a:p>
          <a:p>
            <a:endParaRPr lang="en-US" dirty="0"/>
          </a:p>
        </p:txBody>
      </p:sp>
      <p:sp>
        <p:nvSpPr>
          <p:cNvPr id="11" name="Content Placeholder 10">
            <a:extLst>
              <a:ext uri="{FF2B5EF4-FFF2-40B4-BE49-F238E27FC236}">
                <a16:creationId xmlns:a16="http://schemas.microsoft.com/office/drawing/2014/main" id="{9E803AAB-8185-4F2B-9505-737CA1E65EB6}"/>
              </a:ext>
            </a:extLst>
          </p:cNvPr>
          <p:cNvSpPr>
            <a:spLocks noGrp="1"/>
          </p:cNvSpPr>
          <p:nvPr>
            <p:ph sz="half" idx="3"/>
          </p:nvPr>
        </p:nvSpPr>
        <p:spPr>
          <a:xfrm>
            <a:off x="4752425" y="1855433"/>
            <a:ext cx="3977640" cy="3131114"/>
          </a:xfrm>
        </p:spPr>
        <p:txBody>
          <a:bodyPr/>
          <a:lstStyle/>
          <a:p>
            <a:pPr marL="180499" indent="-171450">
              <a:lnSpc>
                <a:spcPct val="100000"/>
              </a:lnSpc>
              <a:spcBef>
                <a:spcPts val="158"/>
              </a:spcBef>
              <a:buFont typeface="Arial"/>
              <a:buChar char="•"/>
              <a:tabLst>
                <a:tab pos="180975" algn="l"/>
              </a:tabLst>
            </a:pPr>
            <a:r>
              <a:rPr lang="en-US" sz="2100" dirty="0"/>
              <a:t>Workshops</a:t>
            </a:r>
          </a:p>
          <a:p>
            <a:pPr marL="694373" lvl="1" indent="-342900">
              <a:lnSpc>
                <a:spcPct val="100000"/>
              </a:lnSpc>
              <a:spcBef>
                <a:spcPts val="214"/>
              </a:spcBef>
              <a:buFont typeface="Courier New" panose="02070309020205020404" pitchFamily="49" charset="0"/>
              <a:buChar char="o"/>
              <a:tabLst>
                <a:tab pos="523399" algn="l"/>
                <a:tab pos="523875" algn="l"/>
              </a:tabLst>
            </a:pPr>
            <a:r>
              <a:rPr lang="en-US" sz="1800" dirty="0"/>
              <a:t>Canvas Open Labs</a:t>
            </a:r>
          </a:p>
          <a:p>
            <a:pPr marL="694373" lvl="1" indent="-342900">
              <a:lnSpc>
                <a:spcPct val="100000"/>
              </a:lnSpc>
              <a:spcBef>
                <a:spcPts val="214"/>
              </a:spcBef>
              <a:buFont typeface="Courier New" panose="02070309020205020404" pitchFamily="49" charset="0"/>
              <a:buChar char="o"/>
              <a:tabLst>
                <a:tab pos="523399" algn="l"/>
                <a:tab pos="523875" algn="l"/>
              </a:tabLst>
            </a:pPr>
            <a:r>
              <a:rPr lang="en-US" sz="1800" dirty="0"/>
              <a:t>One-on-one online instruction &amp; Canvas support</a:t>
            </a:r>
          </a:p>
          <a:p>
            <a:pPr marL="694373" lvl="1" indent="-342900">
              <a:lnSpc>
                <a:spcPct val="100000"/>
              </a:lnSpc>
              <a:spcBef>
                <a:spcPts val="199"/>
              </a:spcBef>
              <a:buFont typeface="Courier New" panose="02070309020205020404" pitchFamily="49" charset="0"/>
              <a:buChar char="o"/>
              <a:tabLst>
                <a:tab pos="523399" algn="l"/>
                <a:tab pos="523875" algn="l"/>
              </a:tabLst>
            </a:pPr>
            <a:r>
              <a:rPr lang="en-US" sz="1800" dirty="0"/>
              <a:t>Online course design</a:t>
            </a:r>
          </a:p>
          <a:p>
            <a:pPr marL="694373" lvl="1" indent="-342900">
              <a:lnSpc>
                <a:spcPct val="100000"/>
              </a:lnSpc>
              <a:spcBef>
                <a:spcPts val="206"/>
              </a:spcBef>
              <a:buFont typeface="Courier New" panose="02070309020205020404" pitchFamily="49" charset="0"/>
              <a:buChar char="o"/>
              <a:tabLst>
                <a:tab pos="523399" algn="l"/>
                <a:tab pos="523875" algn="l"/>
              </a:tabLst>
            </a:pPr>
            <a:r>
              <a:rPr lang="en-US" sz="1800" dirty="0"/>
              <a:t>Student engagement strategies</a:t>
            </a:r>
          </a:p>
          <a:p>
            <a:pPr marL="694373" lvl="1" indent="-342900">
              <a:lnSpc>
                <a:spcPct val="100000"/>
              </a:lnSpc>
              <a:spcBef>
                <a:spcPts val="206"/>
              </a:spcBef>
              <a:buFont typeface="Courier New" panose="02070309020205020404" pitchFamily="49" charset="0"/>
              <a:buChar char="o"/>
              <a:tabLst>
                <a:tab pos="523399" algn="l"/>
                <a:tab pos="523875" algn="l"/>
              </a:tabLst>
            </a:pPr>
            <a:r>
              <a:rPr lang="en-US" sz="1800" dirty="0"/>
              <a:t>Canvas training (for online or face-to-face instructors)</a:t>
            </a:r>
          </a:p>
          <a:p>
            <a:endParaRPr lang="en-US" dirty="0"/>
          </a:p>
        </p:txBody>
      </p:sp>
      <p:sp>
        <p:nvSpPr>
          <p:cNvPr id="13" name="TextBox 12">
            <a:extLst>
              <a:ext uri="{FF2B5EF4-FFF2-40B4-BE49-F238E27FC236}">
                <a16:creationId xmlns:a16="http://schemas.microsoft.com/office/drawing/2014/main" id="{E6CE0CC6-8CE3-4469-BE9F-20F06719BB77}"/>
              </a:ext>
            </a:extLst>
          </p:cNvPr>
          <p:cNvSpPr txBox="1"/>
          <p:nvPr/>
        </p:nvSpPr>
        <p:spPr>
          <a:xfrm>
            <a:off x="2137613" y="5608765"/>
            <a:ext cx="5956759" cy="369332"/>
          </a:xfrm>
          <a:prstGeom prst="rect">
            <a:avLst/>
          </a:prstGeom>
          <a:noFill/>
        </p:spPr>
        <p:txBody>
          <a:bodyPr wrap="none" rtlCol="0">
            <a:spAutoFit/>
          </a:bodyPr>
          <a:lstStyle/>
          <a:p>
            <a:pPr algn="ctr"/>
            <a:r>
              <a:rPr lang="en-US" dirty="0"/>
              <a:t>Visit </a:t>
            </a:r>
            <a:r>
              <a:rPr lang="en-US" dirty="0">
                <a:hlinkClick r:id="rId2"/>
              </a:rPr>
              <a:t>www.canyons.edu/facultysupport</a:t>
            </a:r>
            <a:r>
              <a:rPr lang="en-US" dirty="0"/>
              <a:t> for more information </a:t>
            </a:r>
          </a:p>
        </p:txBody>
      </p:sp>
    </p:spTree>
    <p:extLst>
      <p:ext uri="{BB962C8B-B14F-4D97-AF65-F5344CB8AC3E}">
        <p14:creationId xmlns:p14="http://schemas.microsoft.com/office/powerpoint/2010/main" val="29899946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A9C8B4D3CBC5849A66F21B4997EBFBA" ma:contentTypeVersion="13" ma:contentTypeDescription="Create a new document." ma:contentTypeScope="" ma:versionID="af73968f422042dd54466f006aca90cd">
  <xsd:schema xmlns:xsd="http://www.w3.org/2001/XMLSchema" xmlns:xs="http://www.w3.org/2001/XMLSchema" xmlns:p="http://schemas.microsoft.com/office/2006/metadata/properties" xmlns:ns3="f2909912-7c2b-4884-b42c-44dd5b541757" xmlns:ns4="fa62c030-8872-470f-98b3-5e2d34b3c7f2" targetNamespace="http://schemas.microsoft.com/office/2006/metadata/properties" ma:root="true" ma:fieldsID="ba033d0ab8ef164499aaa932e013b9f4" ns3:_="" ns4:_="">
    <xsd:import namespace="f2909912-7c2b-4884-b42c-44dd5b541757"/>
    <xsd:import namespace="fa62c030-8872-470f-98b3-5e2d34b3c7f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AutoKeyPoints" minOccurs="0"/>
                <xsd:element ref="ns4:MediaServiceKeyPoints" minOccurs="0"/>
                <xsd:element ref="ns4:MediaServiceOCR" minOccurs="0"/>
                <xsd:element ref="ns4:MediaServiceDateTake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909912-7c2b-4884-b42c-44dd5b54175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a62c030-8872-470f-98b3-5e2d34b3c7f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2F4D20-0ED0-42B1-95C7-4F9737BE55CE}">
  <ds:schemaRefs>
    <ds:schemaRef ds:uri="f2909912-7c2b-4884-b42c-44dd5b541757"/>
    <ds:schemaRef ds:uri="http://schemas.microsoft.com/office/2006/documentManagement/types"/>
    <ds:schemaRef ds:uri="http://www.w3.org/XML/1998/namespace"/>
    <ds:schemaRef ds:uri="http://schemas.microsoft.com/office/2006/metadata/properties"/>
    <ds:schemaRef ds:uri="http://purl.org/dc/elements/1.1/"/>
    <ds:schemaRef ds:uri="http://purl.org/dc/dcmitype/"/>
    <ds:schemaRef ds:uri="http://schemas.microsoft.com/office/infopath/2007/PartnerControls"/>
    <ds:schemaRef ds:uri="fa62c030-8872-470f-98b3-5e2d34b3c7f2"/>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5141FA16-AA0E-42B1-9196-EF8AA1B808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909912-7c2b-4884-b42c-44dd5b541757"/>
    <ds:schemaRef ds:uri="fa62c030-8872-470f-98b3-5e2d34b3c7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869CEAE-4A98-45F7-97B3-FDE3896432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TM03090430[[fn=Banded]]</Template>
  <TotalTime>7306</TotalTime>
  <Words>1352</Words>
  <Application>Microsoft Office PowerPoint</Application>
  <PresentationFormat>On-screen Show (4:3)</PresentationFormat>
  <Paragraphs>111</Paragraphs>
  <Slides>13</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Arial Rounded MT Bold</vt:lpstr>
      <vt:lpstr>Calibri</vt:lpstr>
      <vt:lpstr>Corbel</vt:lpstr>
      <vt:lpstr>Courier New</vt:lpstr>
      <vt:lpstr>Segoe UI</vt:lpstr>
      <vt:lpstr>Times New Roman</vt:lpstr>
      <vt:lpstr>Wingdings</vt:lpstr>
      <vt:lpstr>Banded</vt:lpstr>
      <vt:lpstr>New Adjunct Faculty Orientation: Introduction to Instruction </vt:lpstr>
      <vt:lpstr>Instruction Office</vt:lpstr>
      <vt:lpstr>Instruction Website</vt:lpstr>
      <vt:lpstr>Introduction to Campus</vt:lpstr>
      <vt:lpstr>Introduction to Campus</vt:lpstr>
      <vt:lpstr>Evening Support Services</vt:lpstr>
      <vt:lpstr>Teaching And Learning</vt:lpstr>
      <vt:lpstr>Office Hours  (credit faculty)</vt:lpstr>
      <vt:lpstr>Online Education Services and Support </vt:lpstr>
      <vt:lpstr>Instructional Resources</vt:lpstr>
      <vt:lpstr>"Canyons Connects"</vt:lpstr>
      <vt:lpstr>Evaluations</vt:lpstr>
      <vt:lpstr> QUESTIONS?</vt:lpstr>
    </vt:vector>
  </TitlesOfParts>
  <Company>SDCCD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Omar Torres</dc:creator>
  <cp:lastModifiedBy>Trudeau, Cyndi</cp:lastModifiedBy>
  <cp:revision>28</cp:revision>
  <cp:lastPrinted>2022-02-01T20:48:14Z</cp:lastPrinted>
  <dcterms:created xsi:type="dcterms:W3CDTF">2012-08-14T04:15:04Z</dcterms:created>
  <dcterms:modified xsi:type="dcterms:W3CDTF">2022-08-17T15:29:51Z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0x0101001A9C8B4D3CBC5849A66F21B4997EBFBA</vt:lpwstr>
  </property>
</Properties>
</file>