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3"/>
  </p:notesMasterIdLst>
  <p:sldIdLst>
    <p:sldId id="256" r:id="rId5"/>
    <p:sldId id="313" r:id="rId6"/>
    <p:sldId id="317" r:id="rId7"/>
    <p:sldId id="305" r:id="rId8"/>
    <p:sldId id="319" r:id="rId9"/>
    <p:sldId id="315" r:id="rId10"/>
    <p:sldId id="304" r:id="rId11"/>
    <p:sldId id="314" r:id="rId12"/>
    <p:sldId id="269" r:id="rId13"/>
    <p:sldId id="306" r:id="rId14"/>
    <p:sldId id="311" r:id="rId15"/>
    <p:sldId id="318" r:id="rId16"/>
    <p:sldId id="316" r:id="rId17"/>
    <p:sldId id="309" r:id="rId18"/>
    <p:sldId id="308" r:id="rId19"/>
    <p:sldId id="307" r:id="rId20"/>
    <p:sldId id="312" r:id="rId21"/>
    <p:sldId id="29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A33771-78AD-4495-8662-2156E890EF3F}">
          <p14:sldIdLst>
            <p14:sldId id="256"/>
            <p14:sldId id="313"/>
            <p14:sldId id="317"/>
            <p14:sldId id="305"/>
            <p14:sldId id="319"/>
            <p14:sldId id="315"/>
            <p14:sldId id="304"/>
            <p14:sldId id="314"/>
            <p14:sldId id="269"/>
            <p14:sldId id="306"/>
            <p14:sldId id="311"/>
            <p14:sldId id="318"/>
            <p14:sldId id="316"/>
            <p14:sldId id="309"/>
            <p14:sldId id="308"/>
            <p14:sldId id="307"/>
            <p14:sldId id="312"/>
            <p14:sldId id="293"/>
          </p14:sldIdLst>
        </p14:section>
        <p14:section name="Supplemental Slides" id="{764EDB0B-2E11-4A71-938C-B05654A4D5A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zo, Vida" initials="MV" lastIdx="1" clrIdx="0">
    <p:extLst>
      <p:ext uri="{19B8F6BF-5375-455C-9EA6-DF929625EA0E}">
        <p15:presenceInfo xmlns:p15="http://schemas.microsoft.com/office/powerpoint/2012/main" userId="S-1-5-21-2434857349-3631883549-2076020947-21353" providerId="AD"/>
      </p:ext>
    </p:extLst>
  </p:cmAuthor>
  <p:cmAuthor id="2" name="Meuschke, Daylene" initials="MD" lastIdx="2" clrIdx="1">
    <p:extLst>
      <p:ext uri="{19B8F6BF-5375-455C-9EA6-DF929625EA0E}">
        <p15:presenceInfo xmlns:p15="http://schemas.microsoft.com/office/powerpoint/2012/main" userId="S::daylene.meuschke@canyons.edu::5d0907c9-a637-40cd-8024-7b15d3b6b52a" providerId="AD"/>
      </p:ext>
    </p:extLst>
  </p:cmAuthor>
  <p:cmAuthor id="3" name="Saxena, Preeta" initials="SP" lastIdx="2" clrIdx="2">
    <p:extLst>
      <p:ext uri="{19B8F6BF-5375-455C-9EA6-DF929625EA0E}">
        <p15:presenceInfo xmlns:p15="http://schemas.microsoft.com/office/powerpoint/2012/main" userId="S::preeta.saxena@canyons.edu::3fae63a0-ac13-40f1-a28c-19873bddc0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EC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4" autoAdjust="0"/>
    <p:restoredTop sz="91720" autoAdjust="0"/>
  </p:normalViewPr>
  <p:slideViewPr>
    <p:cSldViewPr snapToGrid="0">
      <p:cViewPr varScale="1">
        <p:scale>
          <a:sx n="113" d="100"/>
          <a:sy n="113" d="100"/>
        </p:scale>
        <p:origin x="102" y="5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B49309-57F9-4CDC-9A24-68335DB657EA}"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F519B-39E4-4F54-A191-099D6F93FFF8}" type="slidenum">
              <a:rPr lang="en-US" smtClean="0"/>
              <a:t>‹#›</a:t>
            </a:fld>
            <a:endParaRPr lang="en-US"/>
          </a:p>
        </p:txBody>
      </p:sp>
    </p:spTree>
    <p:extLst>
      <p:ext uri="{BB962C8B-B14F-4D97-AF65-F5344CB8AC3E}">
        <p14:creationId xmlns:p14="http://schemas.microsoft.com/office/powerpoint/2010/main" val="1444159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Daylene</a:t>
            </a:r>
            <a:endParaRPr lang="en-US" dirty="0"/>
          </a:p>
        </p:txBody>
      </p:sp>
      <p:sp>
        <p:nvSpPr>
          <p:cNvPr id="4" name="Slide Number Placeholder 3"/>
          <p:cNvSpPr>
            <a:spLocks noGrp="1"/>
          </p:cNvSpPr>
          <p:nvPr>
            <p:ph type="sldNum" sz="quarter" idx="10"/>
          </p:nvPr>
        </p:nvSpPr>
        <p:spPr/>
        <p:txBody>
          <a:bodyPr/>
          <a:lstStyle/>
          <a:p>
            <a:fld id="{70AF519B-39E4-4F54-A191-099D6F93FFF8}" type="slidenum">
              <a:rPr lang="en-US" smtClean="0"/>
              <a:t>1</a:t>
            </a:fld>
            <a:endParaRPr lang="en-US"/>
          </a:p>
        </p:txBody>
      </p:sp>
    </p:spTree>
    <p:extLst>
      <p:ext uri="{BB962C8B-B14F-4D97-AF65-F5344CB8AC3E}">
        <p14:creationId xmlns:p14="http://schemas.microsoft.com/office/powerpoint/2010/main" val="420645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@Hsiawen</a:t>
            </a:r>
          </a:p>
        </p:txBody>
      </p:sp>
      <p:sp>
        <p:nvSpPr>
          <p:cNvPr id="4" name="Slide Number Placeholder 3"/>
          <p:cNvSpPr>
            <a:spLocks noGrp="1"/>
          </p:cNvSpPr>
          <p:nvPr>
            <p:ph type="sldNum" sz="quarter" idx="5"/>
          </p:nvPr>
        </p:nvSpPr>
        <p:spPr/>
        <p:txBody>
          <a:bodyPr/>
          <a:lstStyle/>
          <a:p>
            <a:fld id="{70AF519B-39E4-4F54-A191-099D6F93FFF8}" type="slidenum">
              <a:rPr lang="en-US" smtClean="0"/>
              <a:t>10</a:t>
            </a:fld>
            <a:endParaRPr lang="en-US"/>
          </a:p>
        </p:txBody>
      </p:sp>
    </p:spTree>
    <p:extLst>
      <p:ext uri="{BB962C8B-B14F-4D97-AF65-F5344CB8AC3E}">
        <p14:creationId xmlns:p14="http://schemas.microsoft.com/office/powerpoint/2010/main" val="315249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Preeta/Daylene</a:t>
            </a:r>
          </a:p>
          <a:p>
            <a:r>
              <a:rPr lang="en-US" dirty="0"/>
              <a:t>IRPIE’s journey----discouraged from using Google Forms---transitioned to OU---now exploring MS Forms will enable attachments and to integrate into Teams</a:t>
            </a:r>
          </a:p>
        </p:txBody>
      </p:sp>
      <p:sp>
        <p:nvSpPr>
          <p:cNvPr id="4" name="Slide Number Placeholder 3"/>
          <p:cNvSpPr>
            <a:spLocks noGrp="1"/>
          </p:cNvSpPr>
          <p:nvPr>
            <p:ph type="sldNum" sz="quarter" idx="5"/>
          </p:nvPr>
        </p:nvSpPr>
        <p:spPr/>
        <p:txBody>
          <a:bodyPr/>
          <a:lstStyle/>
          <a:p>
            <a:fld id="{70AF519B-39E4-4F54-A191-099D6F93FFF8}" type="slidenum">
              <a:rPr lang="en-US" smtClean="0"/>
              <a:t>11</a:t>
            </a:fld>
            <a:endParaRPr lang="en-US"/>
          </a:p>
        </p:txBody>
      </p:sp>
    </p:spTree>
    <p:extLst>
      <p:ext uri="{BB962C8B-B14F-4D97-AF65-F5344CB8AC3E}">
        <p14:creationId xmlns:p14="http://schemas.microsoft.com/office/powerpoint/2010/main" val="300784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Preeta</a:t>
            </a:r>
          </a:p>
        </p:txBody>
      </p:sp>
      <p:sp>
        <p:nvSpPr>
          <p:cNvPr id="4" name="Slide Number Placeholder 3"/>
          <p:cNvSpPr>
            <a:spLocks noGrp="1"/>
          </p:cNvSpPr>
          <p:nvPr>
            <p:ph type="sldNum" sz="quarter" idx="5"/>
          </p:nvPr>
        </p:nvSpPr>
        <p:spPr/>
        <p:txBody>
          <a:bodyPr/>
          <a:lstStyle/>
          <a:p>
            <a:fld id="{70AF519B-39E4-4F54-A191-099D6F93FFF8}" type="slidenum">
              <a:rPr lang="en-US" smtClean="0"/>
              <a:t>12</a:t>
            </a:fld>
            <a:endParaRPr lang="en-US"/>
          </a:p>
        </p:txBody>
      </p:sp>
    </p:spTree>
    <p:extLst>
      <p:ext uri="{BB962C8B-B14F-4D97-AF65-F5344CB8AC3E}">
        <p14:creationId xmlns:p14="http://schemas.microsoft.com/office/powerpoint/2010/main" val="3461243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Preeta</a:t>
            </a:r>
          </a:p>
        </p:txBody>
      </p:sp>
      <p:sp>
        <p:nvSpPr>
          <p:cNvPr id="4" name="Slide Number Placeholder 3"/>
          <p:cNvSpPr>
            <a:spLocks noGrp="1"/>
          </p:cNvSpPr>
          <p:nvPr>
            <p:ph type="sldNum" sz="quarter" idx="5"/>
          </p:nvPr>
        </p:nvSpPr>
        <p:spPr/>
        <p:txBody>
          <a:bodyPr/>
          <a:lstStyle/>
          <a:p>
            <a:fld id="{70AF519B-39E4-4F54-A191-099D6F93FFF8}" type="slidenum">
              <a:rPr lang="en-US" smtClean="0"/>
              <a:t>13</a:t>
            </a:fld>
            <a:endParaRPr lang="en-US"/>
          </a:p>
        </p:txBody>
      </p:sp>
    </p:spTree>
    <p:extLst>
      <p:ext uri="{BB962C8B-B14F-4D97-AF65-F5344CB8AC3E}">
        <p14:creationId xmlns:p14="http://schemas.microsoft.com/office/powerpoint/2010/main" val="2744353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Hsiawen</a:t>
            </a:r>
          </a:p>
        </p:txBody>
      </p:sp>
      <p:sp>
        <p:nvSpPr>
          <p:cNvPr id="4" name="Slide Number Placeholder 3"/>
          <p:cNvSpPr>
            <a:spLocks noGrp="1"/>
          </p:cNvSpPr>
          <p:nvPr>
            <p:ph type="sldNum" sz="quarter" idx="5"/>
          </p:nvPr>
        </p:nvSpPr>
        <p:spPr/>
        <p:txBody>
          <a:bodyPr/>
          <a:lstStyle/>
          <a:p>
            <a:fld id="{70AF519B-39E4-4F54-A191-099D6F93FFF8}" type="slidenum">
              <a:rPr lang="en-US" smtClean="0"/>
              <a:t>14</a:t>
            </a:fld>
            <a:endParaRPr lang="en-US"/>
          </a:p>
        </p:txBody>
      </p:sp>
    </p:spTree>
    <p:extLst>
      <p:ext uri="{BB962C8B-B14F-4D97-AF65-F5344CB8AC3E}">
        <p14:creationId xmlns:p14="http://schemas.microsoft.com/office/powerpoint/2010/main" val="214478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Hsiawen</a:t>
            </a:r>
          </a:p>
        </p:txBody>
      </p:sp>
      <p:sp>
        <p:nvSpPr>
          <p:cNvPr id="4" name="Slide Number Placeholder 3"/>
          <p:cNvSpPr>
            <a:spLocks noGrp="1"/>
          </p:cNvSpPr>
          <p:nvPr>
            <p:ph type="sldNum" sz="quarter" idx="5"/>
          </p:nvPr>
        </p:nvSpPr>
        <p:spPr/>
        <p:txBody>
          <a:bodyPr/>
          <a:lstStyle/>
          <a:p>
            <a:fld id="{70AF519B-39E4-4F54-A191-099D6F93FFF8}" type="slidenum">
              <a:rPr lang="en-US" smtClean="0"/>
              <a:t>15</a:t>
            </a:fld>
            <a:endParaRPr lang="en-US"/>
          </a:p>
        </p:txBody>
      </p:sp>
    </p:spTree>
    <p:extLst>
      <p:ext uri="{BB962C8B-B14F-4D97-AF65-F5344CB8AC3E}">
        <p14:creationId xmlns:p14="http://schemas.microsoft.com/office/powerpoint/2010/main" val="1855298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Hsiawen</a:t>
            </a:r>
          </a:p>
        </p:txBody>
      </p:sp>
      <p:sp>
        <p:nvSpPr>
          <p:cNvPr id="4" name="Slide Number Placeholder 3"/>
          <p:cNvSpPr>
            <a:spLocks noGrp="1"/>
          </p:cNvSpPr>
          <p:nvPr>
            <p:ph type="sldNum" sz="quarter" idx="5"/>
          </p:nvPr>
        </p:nvSpPr>
        <p:spPr/>
        <p:txBody>
          <a:bodyPr/>
          <a:lstStyle/>
          <a:p>
            <a:fld id="{70AF519B-39E4-4F54-A191-099D6F93FFF8}" type="slidenum">
              <a:rPr lang="en-US" smtClean="0"/>
              <a:t>16</a:t>
            </a:fld>
            <a:endParaRPr lang="en-US"/>
          </a:p>
        </p:txBody>
      </p:sp>
    </p:spTree>
    <p:extLst>
      <p:ext uri="{BB962C8B-B14F-4D97-AF65-F5344CB8AC3E}">
        <p14:creationId xmlns:p14="http://schemas.microsoft.com/office/powerpoint/2010/main" val="418041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Daylene</a:t>
            </a:r>
          </a:p>
        </p:txBody>
      </p:sp>
      <p:sp>
        <p:nvSpPr>
          <p:cNvPr id="4" name="Slide Number Placeholder 3"/>
          <p:cNvSpPr>
            <a:spLocks noGrp="1"/>
          </p:cNvSpPr>
          <p:nvPr>
            <p:ph type="sldNum" sz="quarter" idx="5"/>
          </p:nvPr>
        </p:nvSpPr>
        <p:spPr/>
        <p:txBody>
          <a:bodyPr/>
          <a:lstStyle/>
          <a:p>
            <a:fld id="{70AF519B-39E4-4F54-A191-099D6F93FFF8}" type="slidenum">
              <a:rPr lang="en-US" smtClean="0"/>
              <a:t>17</a:t>
            </a:fld>
            <a:endParaRPr lang="en-US"/>
          </a:p>
        </p:txBody>
      </p:sp>
    </p:spTree>
    <p:extLst>
      <p:ext uri="{BB962C8B-B14F-4D97-AF65-F5344CB8AC3E}">
        <p14:creationId xmlns:p14="http://schemas.microsoft.com/office/powerpoint/2010/main" val="1131736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Daylene</a:t>
            </a:r>
          </a:p>
        </p:txBody>
      </p:sp>
      <p:sp>
        <p:nvSpPr>
          <p:cNvPr id="4" name="Slide Number Placeholder 3"/>
          <p:cNvSpPr>
            <a:spLocks noGrp="1"/>
          </p:cNvSpPr>
          <p:nvPr>
            <p:ph type="sldNum" sz="quarter" idx="5"/>
          </p:nvPr>
        </p:nvSpPr>
        <p:spPr/>
        <p:txBody>
          <a:bodyPr/>
          <a:lstStyle/>
          <a:p>
            <a:fld id="{70AF519B-39E4-4F54-A191-099D6F93FFF8}" type="slidenum">
              <a:rPr lang="en-US" smtClean="0"/>
              <a:t>18</a:t>
            </a:fld>
            <a:endParaRPr lang="en-US"/>
          </a:p>
        </p:txBody>
      </p:sp>
    </p:spTree>
    <p:extLst>
      <p:ext uri="{BB962C8B-B14F-4D97-AF65-F5344CB8AC3E}">
        <p14:creationId xmlns:p14="http://schemas.microsoft.com/office/powerpoint/2010/main" val="102353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Tools available…</a:t>
            </a:r>
          </a:p>
          <a:p>
            <a:endParaRPr lang="en-US">
              <a:cs typeface="Calibri"/>
            </a:endParaRPr>
          </a:p>
          <a:p>
            <a:r>
              <a:rPr lang="en-US">
                <a:cs typeface="Calibri"/>
              </a:rPr>
              <a:t>Daylene</a:t>
            </a:r>
          </a:p>
        </p:txBody>
      </p:sp>
      <p:sp>
        <p:nvSpPr>
          <p:cNvPr id="4" name="Slide Number Placeholder 3"/>
          <p:cNvSpPr>
            <a:spLocks noGrp="1"/>
          </p:cNvSpPr>
          <p:nvPr>
            <p:ph type="sldNum" sz="quarter" idx="5"/>
          </p:nvPr>
        </p:nvSpPr>
        <p:spPr/>
        <p:txBody>
          <a:bodyPr/>
          <a:lstStyle/>
          <a:p>
            <a:fld id="{70AF519B-39E4-4F54-A191-099D6F93FFF8}" type="slidenum">
              <a:rPr lang="en-US" smtClean="0"/>
              <a:t>2</a:t>
            </a:fld>
            <a:endParaRPr lang="en-US"/>
          </a:p>
        </p:txBody>
      </p:sp>
    </p:spTree>
    <p:extLst>
      <p:ext uri="{BB962C8B-B14F-4D97-AF65-F5344CB8AC3E}">
        <p14:creationId xmlns:p14="http://schemas.microsoft.com/office/powerpoint/2010/main" val="418130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Daylene</a:t>
            </a:r>
          </a:p>
          <a:p>
            <a:endParaRPr lang="en-US"/>
          </a:p>
        </p:txBody>
      </p:sp>
      <p:sp>
        <p:nvSpPr>
          <p:cNvPr id="4" name="Slide Number Placeholder 3"/>
          <p:cNvSpPr>
            <a:spLocks noGrp="1"/>
          </p:cNvSpPr>
          <p:nvPr>
            <p:ph type="sldNum" sz="quarter" idx="5"/>
          </p:nvPr>
        </p:nvSpPr>
        <p:spPr/>
        <p:txBody>
          <a:bodyPr/>
          <a:lstStyle/>
          <a:p>
            <a:fld id="{70AF519B-39E4-4F54-A191-099D6F93FFF8}" type="slidenum">
              <a:rPr lang="en-US" smtClean="0"/>
              <a:t>3</a:t>
            </a:fld>
            <a:endParaRPr lang="en-US"/>
          </a:p>
        </p:txBody>
      </p:sp>
    </p:spTree>
    <p:extLst>
      <p:ext uri="{BB962C8B-B14F-4D97-AF65-F5344CB8AC3E}">
        <p14:creationId xmlns:p14="http://schemas.microsoft.com/office/powerpoint/2010/main" val="104987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Preeta</a:t>
            </a:r>
          </a:p>
          <a:p>
            <a:endParaRPr lang="en-US"/>
          </a:p>
          <a:p>
            <a:r>
              <a:rPr lang="en-US"/>
              <a:t>*Anonymous can still collect and provide identifying information in ‘open’ ended responses</a:t>
            </a:r>
          </a:p>
          <a:p>
            <a:r>
              <a:rPr lang="en-US"/>
              <a:t>Scope- will the results be shared, how/why?</a:t>
            </a:r>
          </a:p>
          <a:p>
            <a:endParaRPr lang="en-US"/>
          </a:p>
        </p:txBody>
      </p:sp>
      <p:sp>
        <p:nvSpPr>
          <p:cNvPr id="4" name="Slide Number Placeholder 3"/>
          <p:cNvSpPr>
            <a:spLocks noGrp="1"/>
          </p:cNvSpPr>
          <p:nvPr>
            <p:ph type="sldNum" sz="quarter" idx="5"/>
          </p:nvPr>
        </p:nvSpPr>
        <p:spPr/>
        <p:txBody>
          <a:bodyPr/>
          <a:lstStyle/>
          <a:p>
            <a:fld id="{70AF519B-39E4-4F54-A191-099D6F93FFF8}" type="slidenum">
              <a:rPr lang="en-US" smtClean="0"/>
              <a:t>4</a:t>
            </a:fld>
            <a:endParaRPr lang="en-US"/>
          </a:p>
        </p:txBody>
      </p:sp>
    </p:spTree>
    <p:extLst>
      <p:ext uri="{BB962C8B-B14F-4D97-AF65-F5344CB8AC3E}">
        <p14:creationId xmlns:p14="http://schemas.microsoft.com/office/powerpoint/2010/main" val="56668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Preeta</a:t>
            </a:r>
          </a:p>
          <a:p>
            <a:endParaRPr lang="en-US" dirty="0"/>
          </a:p>
          <a:p>
            <a:r>
              <a:rPr lang="en-US" dirty="0"/>
              <a:t>Informed by the Who, and the Why?</a:t>
            </a:r>
          </a:p>
          <a:p>
            <a:endParaRPr lang="en-US" dirty="0"/>
          </a:p>
          <a:p>
            <a:r>
              <a:rPr lang="en-US" dirty="0"/>
              <a:t>Exhaustive list of response alternatives</a:t>
            </a:r>
          </a:p>
          <a:p>
            <a:r>
              <a:rPr lang="en-US" dirty="0"/>
              <a:t>If selecting only on, make sure they are mutually exclusive.</a:t>
            </a:r>
          </a:p>
          <a:p>
            <a:endParaRPr lang="en-US" dirty="0"/>
          </a:p>
          <a:p>
            <a:r>
              <a:rPr lang="en-US" dirty="0"/>
              <a:t> </a:t>
            </a:r>
            <a:r>
              <a:rPr lang="en-US" sz="1200" b="0" i="0" kern="1200" dirty="0">
                <a:solidFill>
                  <a:schemeClr val="tx1"/>
                </a:solidFill>
                <a:effectLst/>
                <a:latin typeface="+mn-lt"/>
                <a:ea typeface="+mn-ea"/>
                <a:cs typeface="+mn-cs"/>
              </a:rPr>
              <a:t>eliminate the really egregious errors.  But your survey questionnaire will never be 100% clean. ---</a:t>
            </a:r>
            <a:r>
              <a:rPr lang="en-US" dirty="0"/>
              <a:t>Iterative process…pre-test</a:t>
            </a:r>
          </a:p>
        </p:txBody>
      </p:sp>
      <p:sp>
        <p:nvSpPr>
          <p:cNvPr id="4" name="Slide Number Placeholder 3"/>
          <p:cNvSpPr>
            <a:spLocks noGrp="1"/>
          </p:cNvSpPr>
          <p:nvPr>
            <p:ph type="sldNum" sz="quarter" idx="5"/>
          </p:nvPr>
        </p:nvSpPr>
        <p:spPr/>
        <p:txBody>
          <a:bodyPr/>
          <a:lstStyle/>
          <a:p>
            <a:fld id="{70AF519B-39E4-4F54-A191-099D6F93FFF8}" type="slidenum">
              <a:rPr lang="en-US" smtClean="0"/>
              <a:t>5</a:t>
            </a:fld>
            <a:endParaRPr lang="en-US"/>
          </a:p>
        </p:txBody>
      </p:sp>
    </p:spTree>
    <p:extLst>
      <p:ext uri="{BB962C8B-B14F-4D97-AF65-F5344CB8AC3E}">
        <p14:creationId xmlns:p14="http://schemas.microsoft.com/office/powerpoint/2010/main" val="53968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Preeta</a:t>
            </a:r>
          </a:p>
        </p:txBody>
      </p:sp>
      <p:sp>
        <p:nvSpPr>
          <p:cNvPr id="4" name="Slide Number Placeholder 3"/>
          <p:cNvSpPr>
            <a:spLocks noGrp="1"/>
          </p:cNvSpPr>
          <p:nvPr>
            <p:ph type="sldNum" sz="quarter" idx="5"/>
          </p:nvPr>
        </p:nvSpPr>
        <p:spPr/>
        <p:txBody>
          <a:bodyPr/>
          <a:lstStyle/>
          <a:p>
            <a:fld id="{70AF519B-39E4-4F54-A191-099D6F93FFF8}" type="slidenum">
              <a:rPr lang="en-US" smtClean="0"/>
              <a:t>6</a:t>
            </a:fld>
            <a:endParaRPr lang="en-US"/>
          </a:p>
        </p:txBody>
      </p:sp>
    </p:spTree>
    <p:extLst>
      <p:ext uri="{BB962C8B-B14F-4D97-AF65-F5344CB8AC3E}">
        <p14:creationId xmlns:p14="http://schemas.microsoft.com/office/powerpoint/2010/main" val="160113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Hsiawen</a:t>
            </a:r>
          </a:p>
        </p:txBody>
      </p:sp>
      <p:sp>
        <p:nvSpPr>
          <p:cNvPr id="4" name="Slide Number Placeholder 3"/>
          <p:cNvSpPr>
            <a:spLocks noGrp="1"/>
          </p:cNvSpPr>
          <p:nvPr>
            <p:ph type="sldNum" sz="quarter" idx="5"/>
          </p:nvPr>
        </p:nvSpPr>
        <p:spPr/>
        <p:txBody>
          <a:bodyPr/>
          <a:lstStyle/>
          <a:p>
            <a:fld id="{70AF519B-39E4-4F54-A191-099D6F93FFF8}" type="slidenum">
              <a:rPr lang="en-US" smtClean="0"/>
              <a:t>7</a:t>
            </a:fld>
            <a:endParaRPr lang="en-US"/>
          </a:p>
        </p:txBody>
      </p:sp>
    </p:spTree>
    <p:extLst>
      <p:ext uri="{BB962C8B-B14F-4D97-AF65-F5344CB8AC3E}">
        <p14:creationId xmlns:p14="http://schemas.microsoft.com/office/powerpoint/2010/main" val="38239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Hsiawen</a:t>
            </a:r>
          </a:p>
        </p:txBody>
      </p:sp>
      <p:sp>
        <p:nvSpPr>
          <p:cNvPr id="4" name="Slide Number Placeholder 3"/>
          <p:cNvSpPr>
            <a:spLocks noGrp="1"/>
          </p:cNvSpPr>
          <p:nvPr>
            <p:ph type="sldNum" sz="quarter" idx="5"/>
          </p:nvPr>
        </p:nvSpPr>
        <p:spPr/>
        <p:txBody>
          <a:bodyPr/>
          <a:lstStyle/>
          <a:p>
            <a:fld id="{70AF519B-39E4-4F54-A191-099D6F93FFF8}" type="slidenum">
              <a:rPr lang="en-US" smtClean="0"/>
              <a:t>8</a:t>
            </a:fld>
            <a:endParaRPr lang="en-US"/>
          </a:p>
        </p:txBody>
      </p:sp>
    </p:spTree>
    <p:extLst>
      <p:ext uri="{BB962C8B-B14F-4D97-AF65-F5344CB8AC3E}">
        <p14:creationId xmlns:p14="http://schemas.microsoft.com/office/powerpoint/2010/main" val="48124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Hsiawen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What questions to ask to determine what tool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effectLst/>
            </a:endParaRPr>
          </a:p>
          <a:p>
            <a:endParaRPr lang="en-US"/>
          </a:p>
        </p:txBody>
      </p:sp>
      <p:sp>
        <p:nvSpPr>
          <p:cNvPr id="4" name="Slide Number Placeholder 3"/>
          <p:cNvSpPr>
            <a:spLocks noGrp="1"/>
          </p:cNvSpPr>
          <p:nvPr>
            <p:ph type="sldNum" sz="quarter" idx="5"/>
          </p:nvPr>
        </p:nvSpPr>
        <p:spPr/>
        <p:txBody>
          <a:bodyPr/>
          <a:lstStyle/>
          <a:p>
            <a:fld id="{70AF519B-39E4-4F54-A191-099D6F93FFF8}" type="slidenum">
              <a:rPr lang="en-US" smtClean="0"/>
              <a:t>9</a:t>
            </a:fld>
            <a:endParaRPr lang="en-US"/>
          </a:p>
        </p:txBody>
      </p:sp>
    </p:spTree>
    <p:extLst>
      <p:ext uri="{BB962C8B-B14F-4D97-AF65-F5344CB8AC3E}">
        <p14:creationId xmlns:p14="http://schemas.microsoft.com/office/powerpoint/2010/main" val="3728557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36636D-D922-432D-A958-524484B5923D}"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dirty="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6636D-D922-432D-A958-524484B5923D}" type="datetimeFigureOut">
              <a:rPr lang="en-US" dirty="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6636D-D922-432D-A958-524484B5923D}" type="datetimeFigureOut">
              <a:rPr lang="en-US" dirty="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dirty="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dirty="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4/23/2024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institutionalresearch@canyons.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forms.micosoft.com/" TargetMode="External"/><Relationship Id="rId7" Type="http://schemas.openxmlformats.org/officeDocument/2006/relationships/hyperlink" Target="https://pixabay.com/en/click-registration-icon-clipart-233918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canyonsonline.zoom.us/rec/play/-kWEnWuFymXrJukSAN7vf4DGl2-z-BbVFDTzikQa1qJZAMJgwK_doveQloacI1jgAECR0THCNQ5CohCK.TQiXfRfnlEb6vfmV?canPlayFromShare=true&amp;from=share_recording_detail&amp;startTime=1712961473000&amp;componentName=rec-play&amp;originRequestUrl=https%3A%2F%2Fcanyonsonline.zoom.us%2Frec%2Fshare%2FGIAmxwq2zaffaqykOmsQw2kVSMWua7Trd-YxPp3J02eLwpWDahVdkNfOyMHNFXB6.umMn9QiNZFO2Vd5h%3FstartTime%3D171296147300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Stephen.burns@canyons.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mailto:Stephen.burns@canyons.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FE9A-3398-41B7-B71B-C0132CF2D203}"/>
              </a:ext>
            </a:extLst>
          </p:cNvPr>
          <p:cNvSpPr>
            <a:spLocks noGrp="1"/>
          </p:cNvSpPr>
          <p:nvPr>
            <p:ph type="ctrTitle"/>
          </p:nvPr>
        </p:nvSpPr>
        <p:spPr>
          <a:xfrm>
            <a:off x="644994" y="523632"/>
            <a:ext cx="10713861" cy="3720122"/>
          </a:xfrm>
        </p:spPr>
        <p:txBody>
          <a:bodyPr>
            <a:normAutofit/>
          </a:bodyPr>
          <a:lstStyle/>
          <a:p>
            <a:r>
              <a:rPr lang="en-US" b="1" i="1">
                <a:effectLst/>
              </a:rPr>
              <a:t>How to Create surveys, and ensure Data Security?</a:t>
            </a:r>
            <a:br>
              <a:rPr lang="en-US">
                <a:effectLst/>
              </a:rPr>
            </a:br>
            <a:br>
              <a:rPr lang="en-US" sz="3100"/>
            </a:br>
            <a:br>
              <a:rPr lang="en-US" sz="3100"/>
            </a:br>
            <a:br>
              <a:rPr lang="en-US" sz="3100" u="sng"/>
            </a:br>
            <a:endParaRPr lang="en-US" sz="3100">
              <a:ln>
                <a:solidFill>
                  <a:prstClr val="black">
                    <a:lumMod val="75000"/>
                    <a:lumOff val="25000"/>
                    <a:alpha val="10000"/>
                  </a:prstClr>
                </a:solidFill>
              </a:ln>
              <a:solidFill>
                <a:srgbClr val="FFC000"/>
              </a:solidFill>
              <a:effectLst>
                <a:outerShdw blurRad="9525" dist="25400" dir="14640000" algn="tl" rotWithShape="0">
                  <a:prstClr val="black">
                    <a:alpha val="30000"/>
                  </a:prstClr>
                </a:outerShdw>
              </a:effectLst>
            </a:endParaRPr>
          </a:p>
        </p:txBody>
      </p:sp>
      <p:sp>
        <p:nvSpPr>
          <p:cNvPr id="3" name="Rectangle 2"/>
          <p:cNvSpPr/>
          <p:nvPr/>
        </p:nvSpPr>
        <p:spPr>
          <a:xfrm>
            <a:off x="4680223" y="2831956"/>
            <a:ext cx="2643402" cy="707886"/>
          </a:xfrm>
          <a:prstGeom prst="rect">
            <a:avLst/>
          </a:prstGeom>
        </p:spPr>
        <p:txBody>
          <a:bodyPr wrap="square" lIns="91440" tIns="45720" rIns="91440" bIns="45720" anchor="t">
            <a:spAutoFit/>
          </a:bodyPr>
          <a:lstStyle/>
          <a:p>
            <a:pPr algn="ctr"/>
            <a:r>
              <a:rPr lang="en-US" sz="2000"/>
              <a:t>August 14</a:t>
            </a:r>
            <a:r>
              <a:rPr lang="en-US" sz="2000" baseline="30000"/>
              <a:t>th</a:t>
            </a:r>
            <a:r>
              <a:rPr lang="en-US" sz="2000"/>
              <a:t>, 2023</a:t>
            </a:r>
          </a:p>
          <a:p>
            <a:pPr algn="ctr"/>
            <a:r>
              <a:rPr lang="en-US" sz="2000"/>
              <a:t>Fall FLEX</a:t>
            </a:r>
          </a:p>
        </p:txBody>
      </p:sp>
      <p:sp>
        <p:nvSpPr>
          <p:cNvPr id="5" name="Rectangle 4">
            <a:extLst>
              <a:ext uri="{FF2B5EF4-FFF2-40B4-BE49-F238E27FC236}">
                <a16:creationId xmlns:a16="http://schemas.microsoft.com/office/drawing/2014/main" id="{E8BF3162-A427-4C44-9B30-13724C1008EE}"/>
              </a:ext>
            </a:extLst>
          </p:cNvPr>
          <p:cNvSpPr/>
          <p:nvPr/>
        </p:nvSpPr>
        <p:spPr>
          <a:xfrm>
            <a:off x="2741074" y="3749045"/>
            <a:ext cx="7192260" cy="2862322"/>
          </a:xfrm>
          <a:prstGeom prst="rect">
            <a:avLst/>
          </a:prstGeom>
        </p:spPr>
        <p:txBody>
          <a:bodyPr wrap="square" lIns="91440" tIns="45720" rIns="91440" bIns="45720" anchor="t">
            <a:spAutoFit/>
          </a:bodyPr>
          <a:lstStyle/>
          <a:p>
            <a:pPr algn="ctr"/>
            <a:br>
              <a:rPr lang="en-US" dirty="0"/>
            </a:br>
            <a:r>
              <a:rPr lang="en-US" b="1" dirty="0"/>
              <a:t>Presenters: </a:t>
            </a:r>
          </a:p>
          <a:p>
            <a:pPr algn="ctr"/>
            <a:r>
              <a:rPr lang="en-US" dirty="0"/>
              <a:t>Daylene Meuschke, Preeta Saxena,  &amp; Hsiawen Hull</a:t>
            </a:r>
          </a:p>
          <a:p>
            <a:pPr algn="ctr"/>
            <a:endParaRPr lang="en-US" dirty="0"/>
          </a:p>
          <a:p>
            <a:pPr algn="ctr"/>
            <a:endParaRPr lang="en-US" dirty="0"/>
          </a:p>
          <a:p>
            <a:pPr algn="ctr"/>
            <a:r>
              <a:rPr lang="en-US" dirty="0"/>
              <a:t>Infrastructure and Information Security</a:t>
            </a:r>
          </a:p>
          <a:p>
            <a:pPr algn="ctr"/>
            <a:r>
              <a:rPr lang="en-US" dirty="0"/>
              <a:t> &amp;</a:t>
            </a:r>
          </a:p>
          <a:p>
            <a:pPr algn="ctr"/>
            <a:r>
              <a:rPr lang="en-US" dirty="0"/>
              <a:t>Institutional Research, Planning &amp; Institutional Effectiveness (IRPIE)</a:t>
            </a:r>
            <a:br>
              <a:rPr lang="en-US" dirty="0"/>
            </a:br>
            <a:br>
              <a:rPr lang="en-US" dirty="0"/>
            </a:br>
            <a:endParaRPr lang="en-US" dirty="0"/>
          </a:p>
        </p:txBody>
      </p:sp>
    </p:spTree>
    <p:extLst>
      <p:ext uri="{BB962C8B-B14F-4D97-AF65-F5344CB8AC3E}">
        <p14:creationId xmlns:p14="http://schemas.microsoft.com/office/powerpoint/2010/main" val="1660351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9D83-F86E-4729-AD9D-1E754B4CE248}"/>
              </a:ext>
            </a:extLst>
          </p:cNvPr>
          <p:cNvSpPr>
            <a:spLocks noGrp="1"/>
          </p:cNvSpPr>
          <p:nvPr>
            <p:ph type="title"/>
          </p:nvPr>
        </p:nvSpPr>
        <p:spPr/>
        <p:txBody>
          <a:bodyPr/>
          <a:lstStyle/>
          <a:p>
            <a:r>
              <a:rPr lang="en-US" dirty="0"/>
              <a:t>Available District-Supported Form Tools</a:t>
            </a:r>
          </a:p>
        </p:txBody>
      </p:sp>
      <p:sp>
        <p:nvSpPr>
          <p:cNvPr id="3" name="Content Placeholder 2">
            <a:extLst>
              <a:ext uri="{FF2B5EF4-FFF2-40B4-BE49-F238E27FC236}">
                <a16:creationId xmlns:a16="http://schemas.microsoft.com/office/drawing/2014/main" id="{4D162333-E026-409C-A9D4-39F1C4A50179}"/>
              </a:ext>
            </a:extLst>
          </p:cNvPr>
          <p:cNvSpPr>
            <a:spLocks noGrp="1"/>
          </p:cNvSpPr>
          <p:nvPr>
            <p:ph idx="1"/>
          </p:nvPr>
        </p:nvSpPr>
        <p:spPr>
          <a:xfrm>
            <a:off x="913795" y="1752769"/>
            <a:ext cx="10353762" cy="4596161"/>
          </a:xfrm>
        </p:spPr>
        <p:txBody>
          <a:bodyPr>
            <a:normAutofit fontScale="92500" lnSpcReduction="20000"/>
          </a:bodyPr>
          <a:lstStyle/>
          <a:p>
            <a:pPr indent="-305435"/>
            <a:r>
              <a:rPr lang="en-US" dirty="0">
                <a:solidFill>
                  <a:schemeClr val="tx1"/>
                </a:solidFill>
              </a:rPr>
              <a:t>CANVAS QUIZZES/SURVEYS</a:t>
            </a:r>
          </a:p>
          <a:p>
            <a:pPr indent="-305435"/>
            <a:r>
              <a:rPr lang="en-US" dirty="0">
                <a:solidFill>
                  <a:schemeClr val="tx1"/>
                </a:solidFill>
              </a:rPr>
              <a:t>DRUPAL</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r>
              <a:rPr lang="en-US" dirty="0">
                <a:solidFill>
                  <a:schemeClr val="tx1"/>
                </a:solidFill>
              </a:rPr>
              <a:t>OU/OMNI CMS</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r>
              <a:rPr lang="en-US" dirty="0">
                <a:solidFill>
                  <a:schemeClr val="tx1"/>
                </a:solidFill>
              </a:rPr>
              <a:t>MICROSOFT FORMS</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r>
              <a:rPr lang="en-US" dirty="0">
                <a:solidFill>
                  <a:schemeClr val="tx1"/>
                </a:solidFill>
              </a:rPr>
              <a:t>SURVEY MONKEY*</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r>
              <a:rPr lang="en-US" dirty="0">
                <a:solidFill>
                  <a:schemeClr val="tx1"/>
                </a:solidFill>
              </a:rPr>
              <a:t>GOOGLE FORMS**</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indent="-305435"/>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36830" indent="0">
              <a:buNone/>
            </a:pPr>
            <a:r>
              <a:rPr lang="en-US" dirty="0">
                <a:solidFill>
                  <a:schemeClr val="tx1"/>
                </a:solidFill>
              </a:rPr>
              <a:t>After keeping in mind Best practices/Tips, decide on the tool</a:t>
            </a: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36830" indent="0">
              <a:buNone/>
            </a:pPr>
            <a:endPar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36830" indent="0">
              <a:buNone/>
            </a:pPr>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*Not District supported for personal SurveyMonkey accounts, only District paid accounts are supported.</a:t>
            </a:r>
          </a:p>
          <a:p>
            <a:pPr marL="36830" indent="0">
              <a:buNone/>
            </a:pPr>
            <a:r>
              <a:rPr lang="en-US"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**Google Forms are not District supported.</a:t>
            </a:r>
          </a:p>
        </p:txBody>
      </p:sp>
      <p:sp>
        <p:nvSpPr>
          <p:cNvPr id="4" name="Rectangle 3">
            <a:extLst>
              <a:ext uri="{FF2B5EF4-FFF2-40B4-BE49-F238E27FC236}">
                <a16:creationId xmlns:a16="http://schemas.microsoft.com/office/drawing/2014/main" id="{2D7DAB14-8DA2-4022-ACE4-631619FA4436}"/>
              </a:ext>
            </a:extLst>
          </p:cNvPr>
          <p:cNvSpPr/>
          <p:nvPr/>
        </p:nvSpPr>
        <p:spPr>
          <a:xfrm>
            <a:off x="3048000" y="1359203"/>
            <a:ext cx="6096000" cy="261610"/>
          </a:xfrm>
          <a:prstGeom prst="rect">
            <a:avLst/>
          </a:prstGeom>
        </p:spPr>
        <p:txBody>
          <a:bodyPr>
            <a:spAutoFit/>
          </a:bodyPr>
          <a:lstStyle/>
          <a:p>
            <a:pPr fontAlgn="base"/>
            <a:r>
              <a:rPr lang="en-US" sz="1100">
                <a:solidFill>
                  <a:srgbClr val="000000"/>
                </a:solidFill>
                <a:latin typeface="Calibri" panose="020F0502020204030204" pitchFamily="34" charset="0"/>
              </a:rPr>
              <a:t> </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09964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A61AA-F8F0-474C-B680-753A74AA99C8}"/>
              </a:ext>
            </a:extLst>
          </p:cNvPr>
          <p:cNvSpPr>
            <a:spLocks noGrp="1"/>
          </p:cNvSpPr>
          <p:nvPr>
            <p:ph type="title"/>
          </p:nvPr>
        </p:nvSpPr>
        <p:spPr/>
        <p:txBody>
          <a:bodyPr>
            <a:normAutofit fontScale="90000"/>
          </a:bodyPr>
          <a:lstStyle/>
          <a:p>
            <a:r>
              <a:rPr lang="en-US"/>
              <a:t>GOOGLE FORMS- </a:t>
            </a:r>
            <a:r>
              <a:rPr lang="en-US">
                <a:solidFill>
                  <a:srgbClr val="FFC000"/>
                </a:solidFill>
              </a:rPr>
              <a:t>See Microsoft Forms</a:t>
            </a:r>
            <a:br>
              <a:rPr lang="en-US"/>
            </a:br>
            <a:endParaRPr lang="en-US"/>
          </a:p>
        </p:txBody>
      </p:sp>
      <p:sp>
        <p:nvSpPr>
          <p:cNvPr id="3" name="Content Placeholder 2">
            <a:extLst>
              <a:ext uri="{FF2B5EF4-FFF2-40B4-BE49-F238E27FC236}">
                <a16:creationId xmlns:a16="http://schemas.microsoft.com/office/drawing/2014/main" id="{B40F798F-63E7-4ACE-83CD-193D5A9F480E}"/>
              </a:ext>
            </a:extLst>
          </p:cNvPr>
          <p:cNvSpPr>
            <a:spLocks noGrp="1"/>
          </p:cNvSpPr>
          <p:nvPr>
            <p:ph idx="1"/>
          </p:nvPr>
        </p:nvSpPr>
        <p:spPr>
          <a:xfrm>
            <a:off x="616811" y="2131033"/>
            <a:ext cx="10353762" cy="4058751"/>
          </a:xfrm>
        </p:spPr>
        <p:txBody>
          <a:bodyPr/>
          <a:lstStyle/>
          <a:p>
            <a:pPr fontAlgn="base"/>
            <a:r>
              <a:rPr lang="en-US" dirty="0">
                <a:effectLst/>
              </a:rPr>
              <a:t>WHERE TO FIND IT?- </a:t>
            </a:r>
            <a:r>
              <a:rPr lang="en-US" i="1" dirty="0">
                <a:solidFill>
                  <a:srgbClr val="FFC000"/>
                </a:solidFill>
                <a:effectLst/>
              </a:rPr>
              <a:t>Don’t </a:t>
            </a:r>
            <a:r>
              <a:rPr lang="en-US" dirty="0">
                <a:solidFill>
                  <a:srgbClr val="FFC000"/>
                </a:solidFill>
                <a:sym typeface="Wingdings" panose="05000000000000000000" pitchFamily="2" charset="2"/>
              </a:rPr>
              <a:t></a:t>
            </a:r>
            <a:endParaRPr lang="en-US" i="1" dirty="0">
              <a:solidFill>
                <a:srgbClr val="FFC000"/>
              </a:solidFill>
              <a:effectLst/>
            </a:endParaRPr>
          </a:p>
          <a:p>
            <a:r>
              <a:rPr lang="en-US" dirty="0">
                <a:solidFill>
                  <a:srgbClr val="FFC000"/>
                </a:solidFill>
              </a:rPr>
              <a:t>Not recommended</a:t>
            </a:r>
          </a:p>
        </p:txBody>
      </p:sp>
      <p:pic>
        <p:nvPicPr>
          <p:cNvPr id="4" name="Picture 4" descr="A screenshot of a form&#10;&#10;Description automatically generated">
            <a:extLst>
              <a:ext uri="{FF2B5EF4-FFF2-40B4-BE49-F238E27FC236}">
                <a16:creationId xmlns:a16="http://schemas.microsoft.com/office/drawing/2014/main" id="{BBCDD73E-43C0-4AF2-94C2-73ADBBE25099}"/>
              </a:ext>
            </a:extLst>
          </p:cNvPr>
          <p:cNvPicPr>
            <a:picLocks noChangeAspect="1"/>
          </p:cNvPicPr>
          <p:nvPr/>
        </p:nvPicPr>
        <p:blipFill>
          <a:blip r:embed="rId3"/>
          <a:stretch>
            <a:fillRect/>
          </a:stretch>
        </p:blipFill>
        <p:spPr>
          <a:xfrm>
            <a:off x="6237816" y="1284493"/>
            <a:ext cx="4637616" cy="4701765"/>
          </a:xfrm>
          <a:prstGeom prst="rect">
            <a:avLst/>
          </a:prstGeom>
        </p:spPr>
      </p:pic>
    </p:spTree>
    <p:extLst>
      <p:ext uri="{BB962C8B-B14F-4D97-AF65-F5344CB8AC3E}">
        <p14:creationId xmlns:p14="http://schemas.microsoft.com/office/powerpoint/2010/main" val="321326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FCBF-2E8E-459F-9D16-2B867E556606}"/>
              </a:ext>
            </a:extLst>
          </p:cNvPr>
          <p:cNvSpPr>
            <a:spLocks noGrp="1"/>
          </p:cNvSpPr>
          <p:nvPr>
            <p:ph type="title"/>
          </p:nvPr>
        </p:nvSpPr>
        <p:spPr/>
        <p:txBody>
          <a:bodyPr/>
          <a:lstStyle/>
          <a:p>
            <a:r>
              <a:rPr lang="en-US"/>
              <a:t>SURVEY MONKEY</a:t>
            </a:r>
          </a:p>
        </p:txBody>
      </p:sp>
      <p:sp>
        <p:nvSpPr>
          <p:cNvPr id="3" name="Content Placeholder 2">
            <a:extLst>
              <a:ext uri="{FF2B5EF4-FFF2-40B4-BE49-F238E27FC236}">
                <a16:creationId xmlns:a16="http://schemas.microsoft.com/office/drawing/2014/main" id="{4E236755-3B9F-46EC-9FD2-9123A90AD469}"/>
              </a:ext>
            </a:extLst>
          </p:cNvPr>
          <p:cNvSpPr>
            <a:spLocks noGrp="1"/>
          </p:cNvSpPr>
          <p:nvPr>
            <p:ph idx="1"/>
          </p:nvPr>
        </p:nvSpPr>
        <p:spPr>
          <a:xfrm>
            <a:off x="365999" y="1634758"/>
            <a:ext cx="10353762" cy="4058751"/>
          </a:xfrm>
        </p:spPr>
        <p:txBody>
          <a:bodyPr/>
          <a:lstStyle/>
          <a:p>
            <a:pPr marL="36900" indent="0" fontAlgn="base">
              <a:buNone/>
            </a:pPr>
            <a:r>
              <a:rPr lang="en-US">
                <a:ln>
                  <a:solidFill>
                    <a:srgbClr val="404040">
                      <a:alpha val="10000"/>
                    </a:srgbClr>
                  </a:solidFill>
                </a:ln>
                <a:solidFill>
                  <a:srgbClr val="DADADA"/>
                </a:solidFill>
                <a:effectLst/>
              </a:rPr>
              <a:t>WHERE TO FIND IT? </a:t>
            </a:r>
          </a:p>
          <a:p>
            <a:pPr marL="36900" indent="0" fontAlgn="base">
              <a:buNone/>
            </a:pPr>
            <a:r>
              <a:rPr lang="en-US">
                <a:ln>
                  <a:solidFill>
                    <a:srgbClr val="404040">
                      <a:alpha val="10000"/>
                    </a:srgbClr>
                  </a:solidFill>
                </a:ln>
                <a:solidFill>
                  <a:srgbClr val="DADADA"/>
                </a:solidFill>
                <a:effectLst/>
              </a:rPr>
              <a:t>Contact IRPIE </a:t>
            </a:r>
            <a:r>
              <a:rPr lang="en-US">
                <a:ln>
                  <a:solidFill>
                    <a:srgbClr val="404040">
                      <a:alpha val="10000"/>
                    </a:srgbClr>
                  </a:solidFill>
                </a:ln>
                <a:solidFill>
                  <a:srgbClr val="DADADA"/>
                </a:solidFill>
                <a:effectLst/>
                <a:hlinkClick r:id="rId3"/>
              </a:rPr>
              <a:t>institutionalresearch@canyons.edu</a:t>
            </a:r>
            <a:r>
              <a:rPr lang="en-US">
                <a:ln>
                  <a:solidFill>
                    <a:srgbClr val="404040">
                      <a:alpha val="10000"/>
                    </a:srgbClr>
                  </a:solidFill>
                </a:ln>
                <a:solidFill>
                  <a:srgbClr val="DADADA"/>
                </a:solidFill>
                <a:effectLst/>
              </a:rPr>
              <a:t>  www.surveymonkey.com</a:t>
            </a:r>
          </a:p>
          <a:p>
            <a:endParaRPr lang="en-US">
              <a:ln>
                <a:solidFill>
                  <a:srgbClr val="404040">
                    <a:alpha val="10000"/>
                  </a:srgbClr>
                </a:solidFill>
              </a:ln>
              <a:solidFill>
                <a:srgbClr val="DADADA"/>
              </a:solidFill>
              <a:effectLst/>
            </a:endParaRPr>
          </a:p>
          <a:p>
            <a:endParaRPr lang="en-US">
              <a:ln>
                <a:solidFill>
                  <a:srgbClr val="404040">
                    <a:alpha val="10000"/>
                  </a:srgbClr>
                </a:solidFill>
              </a:ln>
              <a:solidFill>
                <a:srgbClr val="DADADA"/>
              </a:solidFill>
              <a:effectLst/>
            </a:endParaRPr>
          </a:p>
          <a:p>
            <a:pPr marL="36900" indent="0">
              <a:buNone/>
            </a:pPr>
            <a:r>
              <a:rPr lang="en-US">
                <a:ln>
                  <a:solidFill>
                    <a:srgbClr val="404040">
                      <a:alpha val="10000"/>
                    </a:srgbClr>
                  </a:solidFill>
                </a:ln>
                <a:solidFill>
                  <a:srgbClr val="DADADA"/>
                </a:solidFill>
                <a:effectLst/>
              </a:rPr>
              <a:t>Free individual account (non IRPIE)- </a:t>
            </a:r>
            <a:r>
              <a:rPr lang="en-US" i="1">
                <a:ln>
                  <a:solidFill>
                    <a:srgbClr val="404040">
                      <a:alpha val="10000"/>
                    </a:srgbClr>
                  </a:solidFill>
                </a:ln>
                <a:solidFill>
                  <a:srgbClr val="FFC000"/>
                </a:solidFill>
                <a:effectLst/>
              </a:rPr>
              <a:t>Not Recommended for District related data </a:t>
            </a:r>
          </a:p>
          <a:p>
            <a:pPr marL="36900" indent="0">
              <a:buNone/>
            </a:pPr>
            <a:r>
              <a:rPr lang="en-US">
                <a:ln>
                  <a:solidFill>
                    <a:srgbClr val="404040">
                      <a:alpha val="10000"/>
                    </a:srgbClr>
                  </a:solidFill>
                </a:ln>
                <a:solidFill>
                  <a:srgbClr val="DADADA"/>
                </a:solidFill>
                <a:effectLst/>
              </a:rPr>
              <a:t>Limited number of intended responses, number of questions</a:t>
            </a:r>
          </a:p>
          <a:p>
            <a:endParaRPr lang="en-US"/>
          </a:p>
        </p:txBody>
      </p:sp>
      <p:pic>
        <p:nvPicPr>
          <p:cNvPr id="4" name="Picture 4" descr="A screenshot of a computer&#10;&#10;Description automatically generated">
            <a:extLst>
              <a:ext uri="{FF2B5EF4-FFF2-40B4-BE49-F238E27FC236}">
                <a16:creationId xmlns:a16="http://schemas.microsoft.com/office/drawing/2014/main" id="{12E54ADA-7F2E-4EBD-BDD1-D6C797991B52}"/>
              </a:ext>
            </a:extLst>
          </p:cNvPr>
          <p:cNvPicPr>
            <a:picLocks noChangeAspect="1"/>
          </p:cNvPicPr>
          <p:nvPr/>
        </p:nvPicPr>
        <p:blipFill>
          <a:blip r:embed="rId4"/>
          <a:stretch>
            <a:fillRect/>
          </a:stretch>
        </p:blipFill>
        <p:spPr>
          <a:xfrm>
            <a:off x="6830646" y="4627389"/>
            <a:ext cx="5075598" cy="1621011"/>
          </a:xfrm>
          <a:prstGeom prst="rect">
            <a:avLst/>
          </a:prstGeom>
        </p:spPr>
      </p:pic>
    </p:spTree>
    <p:extLst>
      <p:ext uri="{BB962C8B-B14F-4D97-AF65-F5344CB8AC3E}">
        <p14:creationId xmlns:p14="http://schemas.microsoft.com/office/powerpoint/2010/main" val="89475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7EBBF-2360-4CC0-8303-0C658F2F998B}"/>
              </a:ext>
            </a:extLst>
          </p:cNvPr>
          <p:cNvSpPr>
            <a:spLocks noGrp="1"/>
          </p:cNvSpPr>
          <p:nvPr>
            <p:ph type="title"/>
          </p:nvPr>
        </p:nvSpPr>
        <p:spPr>
          <a:xfrm>
            <a:off x="319826" y="453292"/>
            <a:ext cx="10353762" cy="970450"/>
          </a:xfrm>
        </p:spPr>
        <p:txBody>
          <a:bodyPr/>
          <a:lstStyle/>
          <a:p>
            <a:r>
              <a:rPr lang="en-US"/>
              <a:t>CANVAS</a:t>
            </a:r>
          </a:p>
        </p:txBody>
      </p:sp>
      <p:sp>
        <p:nvSpPr>
          <p:cNvPr id="3" name="Content Placeholder 2">
            <a:extLst>
              <a:ext uri="{FF2B5EF4-FFF2-40B4-BE49-F238E27FC236}">
                <a16:creationId xmlns:a16="http://schemas.microsoft.com/office/drawing/2014/main" id="{17252FF7-16A1-478B-9845-1EEF1C942AE4}"/>
              </a:ext>
            </a:extLst>
          </p:cNvPr>
          <p:cNvSpPr>
            <a:spLocks noGrp="1"/>
          </p:cNvSpPr>
          <p:nvPr>
            <p:ph idx="1"/>
          </p:nvPr>
        </p:nvSpPr>
        <p:spPr/>
        <p:txBody>
          <a:bodyPr/>
          <a:lstStyle/>
          <a:p>
            <a:pPr indent="-305435"/>
            <a:r>
              <a:rPr lang="en-US" dirty="0"/>
              <a:t>Using Classic Quizzes to create Surveys</a:t>
            </a:r>
          </a:p>
          <a:p>
            <a:pPr indent="-305435"/>
            <a:r>
              <a:rPr lang="en-US" dirty="0"/>
              <a:t>Method of Administration and Tool for creating a survey</a:t>
            </a:r>
          </a:p>
        </p:txBody>
      </p:sp>
      <p:pic>
        <p:nvPicPr>
          <p:cNvPr id="4" name="Picture 3">
            <a:extLst>
              <a:ext uri="{FF2B5EF4-FFF2-40B4-BE49-F238E27FC236}">
                <a16:creationId xmlns:a16="http://schemas.microsoft.com/office/drawing/2014/main" id="{4E2A6173-8327-4A22-8F50-E8A9257C7B3B}"/>
              </a:ext>
            </a:extLst>
          </p:cNvPr>
          <p:cNvPicPr>
            <a:picLocks noChangeAspect="1"/>
          </p:cNvPicPr>
          <p:nvPr/>
        </p:nvPicPr>
        <p:blipFill>
          <a:blip r:embed="rId3"/>
          <a:stretch>
            <a:fillRect/>
          </a:stretch>
        </p:blipFill>
        <p:spPr>
          <a:xfrm>
            <a:off x="7760213" y="144584"/>
            <a:ext cx="4268462" cy="6568831"/>
          </a:xfrm>
          <a:prstGeom prst="rect">
            <a:avLst/>
          </a:prstGeom>
        </p:spPr>
      </p:pic>
    </p:spTree>
    <p:extLst>
      <p:ext uri="{BB962C8B-B14F-4D97-AF65-F5344CB8AC3E}">
        <p14:creationId xmlns:p14="http://schemas.microsoft.com/office/powerpoint/2010/main" val="4097328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724CD-0860-41A3-94A7-6F811F671F42}"/>
              </a:ext>
            </a:extLst>
          </p:cNvPr>
          <p:cNvSpPr>
            <a:spLocks noGrp="1"/>
          </p:cNvSpPr>
          <p:nvPr>
            <p:ph type="title"/>
          </p:nvPr>
        </p:nvSpPr>
        <p:spPr/>
        <p:txBody>
          <a:bodyPr>
            <a:normAutofit fontScale="90000"/>
          </a:bodyPr>
          <a:lstStyle/>
          <a:p>
            <a:r>
              <a:rPr lang="en-US"/>
              <a:t>MICROSOFT FORMS</a:t>
            </a:r>
            <a:br>
              <a:rPr lang="en-US"/>
            </a:br>
            <a:endParaRPr lang="en-US"/>
          </a:p>
        </p:txBody>
      </p:sp>
      <p:sp>
        <p:nvSpPr>
          <p:cNvPr id="3" name="Content Placeholder 2">
            <a:extLst>
              <a:ext uri="{FF2B5EF4-FFF2-40B4-BE49-F238E27FC236}">
                <a16:creationId xmlns:a16="http://schemas.microsoft.com/office/drawing/2014/main" id="{BB3A3871-34E3-49F8-B509-D75EC1FB8E79}"/>
              </a:ext>
            </a:extLst>
          </p:cNvPr>
          <p:cNvSpPr>
            <a:spLocks noGrp="1"/>
          </p:cNvSpPr>
          <p:nvPr>
            <p:ph idx="1"/>
          </p:nvPr>
        </p:nvSpPr>
        <p:spPr>
          <a:xfrm>
            <a:off x="202433" y="2356791"/>
            <a:ext cx="10418674" cy="3547514"/>
          </a:xfrm>
        </p:spPr>
        <p:txBody>
          <a:bodyPr>
            <a:normAutofit fontScale="92500" lnSpcReduction="10000"/>
          </a:bodyPr>
          <a:lstStyle/>
          <a:p>
            <a:pPr marL="36900" indent="0" fontAlgn="base">
              <a:buNone/>
            </a:pPr>
            <a:r>
              <a:rPr lang="en-US" dirty="0">
                <a:effectLst/>
              </a:rPr>
              <a:t>WHERE TO FIND IT: </a:t>
            </a:r>
            <a:r>
              <a:rPr lang="en-US" dirty="0">
                <a:effectLst/>
                <a:hlinkClick r:id="rId3"/>
              </a:rPr>
              <a:t>forms.microsoft.com</a:t>
            </a:r>
            <a:r>
              <a:rPr lang="en-US" dirty="0">
                <a:effectLst/>
              </a:rPr>
              <a:t> </a:t>
            </a:r>
          </a:p>
          <a:p>
            <a:pPr marL="36900" indent="0" fontAlgn="base">
              <a:buNone/>
            </a:pPr>
            <a:endParaRPr lang="en-US" dirty="0">
              <a:effectLst/>
            </a:endParaRPr>
          </a:p>
          <a:p>
            <a:pPr fontAlgn="base"/>
            <a:r>
              <a:rPr lang="en-US" dirty="0">
                <a:effectLst/>
              </a:rPr>
              <a:t>Use for internal informal forms.  </a:t>
            </a:r>
          </a:p>
          <a:p>
            <a:pPr fontAlgn="base"/>
            <a:r>
              <a:rPr lang="en-US" dirty="0">
                <a:effectLst/>
              </a:rPr>
              <a:t>Allows for district control over the data in case there is a need to</a:t>
            </a:r>
          </a:p>
          <a:p>
            <a:pPr fontAlgn="base"/>
            <a:r>
              <a:rPr lang="en-US" dirty="0">
                <a:effectLst/>
              </a:rPr>
              <a:t>for </a:t>
            </a:r>
            <a:r>
              <a:rPr lang="en-US" b="1" i="1" dirty="0">
                <a:solidFill>
                  <a:srgbClr val="00B0F0"/>
                </a:solidFill>
                <a:effectLst/>
              </a:rPr>
              <a:t>low level </a:t>
            </a:r>
            <a:r>
              <a:rPr lang="en-US" dirty="0">
                <a:effectLst/>
              </a:rPr>
              <a:t>PII/PHI…-low risk, can include names/contact info. but should </a:t>
            </a:r>
            <a:r>
              <a:rPr lang="en-US" b="1" dirty="0">
                <a:effectLst/>
              </a:rPr>
              <a:t>not</a:t>
            </a:r>
            <a:r>
              <a:rPr lang="en-US" dirty="0">
                <a:effectLst/>
              </a:rPr>
              <a:t> include highly protected PII (i.e. SSNs, home addresses etc.) ---</a:t>
            </a:r>
            <a:r>
              <a:rPr lang="en-US" dirty="0">
                <a:solidFill>
                  <a:srgbClr val="FFFF00"/>
                </a:solidFill>
                <a:effectLst/>
              </a:rPr>
              <a:t>use this in place of Google forms </a:t>
            </a:r>
          </a:p>
          <a:p>
            <a:pPr fontAlgn="base"/>
            <a:r>
              <a:rPr lang="en-US" dirty="0">
                <a:effectLst/>
              </a:rPr>
              <a:t>Not accessible and may not be best for public use (don’t post on website) </a:t>
            </a:r>
          </a:p>
          <a:p>
            <a:pPr fontAlgn="base"/>
            <a:endParaRPr lang="en-US" dirty="0">
              <a:effectLst/>
            </a:endParaRPr>
          </a:p>
          <a:p>
            <a:pPr marL="36900" indent="0" fontAlgn="base">
              <a:buNone/>
            </a:pPr>
            <a:r>
              <a:rPr lang="en-US" dirty="0">
                <a:solidFill>
                  <a:srgbClr val="00B0F0"/>
                </a:solidFill>
                <a:effectLst/>
                <a:hlinkClick r:id="rId4"/>
              </a:rPr>
              <a:t>    Using Microsoft Forms to Create Surveys and Polls</a:t>
            </a:r>
            <a:endParaRPr lang="en-US" dirty="0">
              <a:solidFill>
                <a:srgbClr val="00B0F0"/>
              </a:solidFill>
              <a:effectLst/>
            </a:endParaRPr>
          </a:p>
        </p:txBody>
      </p:sp>
      <p:pic>
        <p:nvPicPr>
          <p:cNvPr id="4" name="Picture 3">
            <a:extLst>
              <a:ext uri="{FF2B5EF4-FFF2-40B4-BE49-F238E27FC236}">
                <a16:creationId xmlns:a16="http://schemas.microsoft.com/office/drawing/2014/main" id="{597D2591-E666-41D4-A505-C5141CF8A07F}"/>
              </a:ext>
            </a:extLst>
          </p:cNvPr>
          <p:cNvPicPr>
            <a:picLocks noChangeAspect="1"/>
          </p:cNvPicPr>
          <p:nvPr/>
        </p:nvPicPr>
        <p:blipFill>
          <a:blip r:embed="rId5"/>
          <a:stretch>
            <a:fillRect/>
          </a:stretch>
        </p:blipFill>
        <p:spPr>
          <a:xfrm>
            <a:off x="7278341" y="1187009"/>
            <a:ext cx="4685063" cy="2556559"/>
          </a:xfrm>
          <a:prstGeom prst="rect">
            <a:avLst/>
          </a:prstGeom>
        </p:spPr>
      </p:pic>
      <p:pic>
        <p:nvPicPr>
          <p:cNvPr id="6" name="Picture 5">
            <a:hlinkClick r:id="rId4"/>
            <a:extLst>
              <a:ext uri="{FF2B5EF4-FFF2-40B4-BE49-F238E27FC236}">
                <a16:creationId xmlns:a16="http://schemas.microsoft.com/office/drawing/2014/main" id="{0C730DA8-9473-41FB-AAE2-E26254A13F8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790109" y="5104205"/>
            <a:ext cx="1261533" cy="1261533"/>
          </a:xfrm>
          <a:prstGeom prst="rect">
            <a:avLst/>
          </a:prstGeom>
        </p:spPr>
      </p:pic>
    </p:spTree>
    <p:extLst>
      <p:ext uri="{BB962C8B-B14F-4D97-AF65-F5344CB8AC3E}">
        <p14:creationId xmlns:p14="http://schemas.microsoft.com/office/powerpoint/2010/main" val="188508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E5E90-67FC-4E03-80F6-ED462CE716D7}"/>
              </a:ext>
            </a:extLst>
          </p:cNvPr>
          <p:cNvSpPr>
            <a:spLocks noGrp="1"/>
          </p:cNvSpPr>
          <p:nvPr>
            <p:ph type="title"/>
          </p:nvPr>
        </p:nvSpPr>
        <p:spPr>
          <a:xfrm>
            <a:off x="-203805" y="445477"/>
            <a:ext cx="7722205" cy="970450"/>
          </a:xfrm>
        </p:spPr>
        <p:txBody>
          <a:bodyPr>
            <a:normAutofit fontScale="90000"/>
          </a:bodyPr>
          <a:lstStyle/>
          <a:p>
            <a:r>
              <a:rPr lang="en-US"/>
              <a:t>OU/OMNI CMS CAMPUS</a:t>
            </a:r>
            <a:br>
              <a:rPr lang="en-US"/>
            </a:br>
            <a:endParaRPr lang="en-US"/>
          </a:p>
        </p:txBody>
      </p:sp>
      <p:sp>
        <p:nvSpPr>
          <p:cNvPr id="3" name="Content Placeholder 2">
            <a:extLst>
              <a:ext uri="{FF2B5EF4-FFF2-40B4-BE49-F238E27FC236}">
                <a16:creationId xmlns:a16="http://schemas.microsoft.com/office/drawing/2014/main" id="{EAC7CC6E-49F5-46FF-8879-E6E1ED6FA839}"/>
              </a:ext>
            </a:extLst>
          </p:cNvPr>
          <p:cNvSpPr>
            <a:spLocks noGrp="1"/>
          </p:cNvSpPr>
          <p:nvPr>
            <p:ph idx="1"/>
          </p:nvPr>
        </p:nvSpPr>
        <p:spPr>
          <a:xfrm>
            <a:off x="182139" y="1638664"/>
            <a:ext cx="7239001" cy="4058751"/>
          </a:xfrm>
        </p:spPr>
        <p:txBody>
          <a:bodyPr/>
          <a:lstStyle/>
          <a:p>
            <a:pPr fontAlgn="base"/>
            <a:endParaRPr lang="en-US">
              <a:effectLst/>
            </a:endParaRPr>
          </a:p>
          <a:p>
            <a:pPr fontAlgn="base"/>
            <a:r>
              <a:rPr lang="en-US">
                <a:effectLst/>
              </a:rPr>
              <a:t>For Simple forms </a:t>
            </a:r>
          </a:p>
          <a:p>
            <a:pPr fontAlgn="base"/>
            <a:r>
              <a:rPr lang="en-US">
                <a:effectLst/>
              </a:rPr>
              <a:t>Cannot attach files</a:t>
            </a:r>
          </a:p>
          <a:p>
            <a:pPr fontAlgn="base"/>
            <a:endParaRPr lang="en-US">
              <a:effectLst/>
            </a:endParaRPr>
          </a:p>
          <a:p>
            <a:pPr marL="36900" indent="0" fontAlgn="base">
              <a:buNone/>
            </a:pPr>
            <a:r>
              <a:rPr lang="en-US">
                <a:effectLst/>
              </a:rPr>
              <a:t>WHERE TO FIND IT?</a:t>
            </a:r>
          </a:p>
          <a:p>
            <a:pPr fontAlgn="base"/>
            <a:r>
              <a:rPr lang="en-US">
                <a:effectLst/>
              </a:rPr>
              <a:t>Direct to </a:t>
            </a:r>
            <a:r>
              <a:rPr lang="en-US" b="1">
                <a:effectLst/>
              </a:rPr>
              <a:t>Stephen Burns, </a:t>
            </a:r>
            <a:r>
              <a:rPr lang="en-US" b="1">
                <a:effectLst/>
                <a:hlinkClick r:id="rId3"/>
              </a:rPr>
              <a:t>Stephen.burns@canyons.edu</a:t>
            </a:r>
            <a:r>
              <a:rPr lang="en-US" b="1">
                <a:effectLst/>
              </a:rPr>
              <a:t>  </a:t>
            </a:r>
            <a:r>
              <a:rPr lang="en-US">
                <a:effectLst/>
              </a:rPr>
              <a:t>if there is no content manager-someone who is familiar with OU Campus (webpage design) in your department </a:t>
            </a:r>
          </a:p>
          <a:p>
            <a:endParaRPr lang="en-US"/>
          </a:p>
        </p:txBody>
      </p:sp>
      <p:pic>
        <p:nvPicPr>
          <p:cNvPr id="7" name="Picture 7" descr="image">
            <a:extLst>
              <a:ext uri="{FF2B5EF4-FFF2-40B4-BE49-F238E27FC236}">
                <a16:creationId xmlns:a16="http://schemas.microsoft.com/office/drawing/2014/main" id="{3962A880-B1F5-41CC-A135-6BA408A6911F}"/>
              </a:ext>
            </a:extLst>
          </p:cNvPr>
          <p:cNvPicPr>
            <a:picLocks noChangeAspect="1"/>
          </p:cNvPicPr>
          <p:nvPr/>
        </p:nvPicPr>
        <p:blipFill>
          <a:blip r:embed="rId4"/>
          <a:stretch>
            <a:fillRect/>
          </a:stretch>
        </p:blipFill>
        <p:spPr>
          <a:xfrm>
            <a:off x="7604369" y="151744"/>
            <a:ext cx="4405492" cy="6643090"/>
          </a:xfrm>
          <a:prstGeom prst="rect">
            <a:avLst/>
          </a:prstGeom>
        </p:spPr>
      </p:pic>
    </p:spTree>
    <p:extLst>
      <p:ext uri="{BB962C8B-B14F-4D97-AF65-F5344CB8AC3E}">
        <p14:creationId xmlns:p14="http://schemas.microsoft.com/office/powerpoint/2010/main" val="56915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504C-D9C3-493B-9894-4C69A447BC4F}"/>
              </a:ext>
            </a:extLst>
          </p:cNvPr>
          <p:cNvSpPr>
            <a:spLocks noGrp="1"/>
          </p:cNvSpPr>
          <p:nvPr>
            <p:ph type="title"/>
          </p:nvPr>
        </p:nvSpPr>
        <p:spPr/>
        <p:txBody>
          <a:bodyPr/>
          <a:lstStyle/>
          <a:p>
            <a:r>
              <a:rPr lang="en-US"/>
              <a:t>DRUPAL</a:t>
            </a:r>
          </a:p>
        </p:txBody>
      </p:sp>
      <p:sp>
        <p:nvSpPr>
          <p:cNvPr id="3" name="Content Placeholder 2">
            <a:extLst>
              <a:ext uri="{FF2B5EF4-FFF2-40B4-BE49-F238E27FC236}">
                <a16:creationId xmlns:a16="http://schemas.microsoft.com/office/drawing/2014/main" id="{EE4A0F9E-F1C0-4F42-AC43-5ED2C49D37EE}"/>
              </a:ext>
            </a:extLst>
          </p:cNvPr>
          <p:cNvSpPr>
            <a:spLocks noGrp="1"/>
          </p:cNvSpPr>
          <p:nvPr>
            <p:ph idx="1"/>
          </p:nvPr>
        </p:nvSpPr>
        <p:spPr>
          <a:xfrm>
            <a:off x="499016" y="1732449"/>
            <a:ext cx="9947010" cy="4058751"/>
          </a:xfrm>
        </p:spPr>
        <p:txBody>
          <a:bodyPr>
            <a:normAutofit fontScale="85000" lnSpcReduction="10000"/>
          </a:bodyPr>
          <a:lstStyle/>
          <a:p>
            <a:pPr marL="36900" indent="0" fontAlgn="base">
              <a:buNone/>
            </a:pPr>
            <a:r>
              <a:rPr lang="en-US" sz="2400" dirty="0">
                <a:effectLst/>
              </a:rPr>
              <a:t>WHERE TO FIND IT? Contact: Stephen Burns </a:t>
            </a:r>
            <a:r>
              <a:rPr lang="en-US" sz="2400" dirty="0">
                <a:effectLst/>
                <a:hlinkClick r:id="rId3"/>
              </a:rPr>
              <a:t>Stephen.burns@canyons.edu</a:t>
            </a:r>
            <a:r>
              <a:rPr lang="en-US" sz="2400" dirty="0">
                <a:effectLst/>
              </a:rPr>
              <a:t> </a:t>
            </a:r>
          </a:p>
          <a:p>
            <a:pPr marL="36900" indent="0" fontAlgn="base">
              <a:buNone/>
            </a:pPr>
            <a:endParaRPr lang="en-US" dirty="0">
              <a:effectLst/>
            </a:endParaRPr>
          </a:p>
          <a:p>
            <a:pPr marL="36900" indent="0" fontAlgn="base">
              <a:buNone/>
            </a:pPr>
            <a:endParaRPr lang="en-US" dirty="0">
              <a:effectLst/>
            </a:endParaRPr>
          </a:p>
          <a:p>
            <a:pPr fontAlgn="base"/>
            <a:r>
              <a:rPr lang="en-US" dirty="0">
                <a:effectLst/>
              </a:rPr>
              <a:t>For complex forms (various Question Types)</a:t>
            </a:r>
          </a:p>
          <a:p>
            <a:pPr fontAlgn="base"/>
            <a:r>
              <a:rPr lang="en-US" dirty="0">
                <a:effectLst/>
              </a:rPr>
              <a:t>District Sensitive Information, (e.g. </a:t>
            </a:r>
            <a:r>
              <a:rPr lang="en-US" i="1" dirty="0">
                <a:effectLst/>
              </a:rPr>
              <a:t>can include SSN)</a:t>
            </a:r>
            <a:r>
              <a:rPr lang="en-US" dirty="0">
                <a:effectLst/>
              </a:rPr>
              <a:t> </a:t>
            </a:r>
          </a:p>
          <a:p>
            <a:pPr lvl="1" fontAlgn="base"/>
            <a:r>
              <a:rPr lang="en-US" dirty="0">
                <a:effectLst/>
              </a:rPr>
              <a:t>PII/PHI </a:t>
            </a:r>
          </a:p>
          <a:p>
            <a:pPr fontAlgn="base"/>
            <a:r>
              <a:rPr lang="en-US" dirty="0">
                <a:effectLst/>
              </a:rPr>
              <a:t>Allows attachments </a:t>
            </a:r>
          </a:p>
          <a:p>
            <a:pPr fontAlgn="base"/>
            <a:endParaRPr lang="en-US" dirty="0">
              <a:effectLst/>
            </a:endParaRPr>
          </a:p>
          <a:p>
            <a:pPr fontAlgn="base"/>
            <a:r>
              <a:rPr lang="en-US" dirty="0">
                <a:effectLst/>
              </a:rPr>
              <a:t>Commonly used for Elections (CSEA etc.)</a:t>
            </a:r>
          </a:p>
          <a:p>
            <a:pPr fontAlgn="base"/>
            <a:endParaRPr lang="en-US" dirty="0">
              <a:effectLst/>
            </a:endParaRPr>
          </a:p>
          <a:p>
            <a:pPr fontAlgn="base"/>
            <a:r>
              <a:rPr lang="en-US" dirty="0">
                <a:effectLst/>
              </a:rPr>
              <a:t>Can be customized for shared data.</a:t>
            </a:r>
          </a:p>
          <a:p>
            <a:pPr fontAlgn="base"/>
            <a:endParaRPr lang="en-US" dirty="0">
              <a:effectLst/>
            </a:endParaRPr>
          </a:p>
          <a:p>
            <a:endParaRPr lang="en-US" dirty="0"/>
          </a:p>
        </p:txBody>
      </p:sp>
      <p:pic>
        <p:nvPicPr>
          <p:cNvPr id="4" name="Picture 4" descr="image">
            <a:extLst>
              <a:ext uri="{FF2B5EF4-FFF2-40B4-BE49-F238E27FC236}">
                <a16:creationId xmlns:a16="http://schemas.microsoft.com/office/drawing/2014/main" id="{FEFEF8FF-23A2-2307-07B4-8E3424BC45A9}"/>
              </a:ext>
            </a:extLst>
          </p:cNvPr>
          <p:cNvPicPr>
            <a:picLocks noChangeAspect="1"/>
          </p:cNvPicPr>
          <p:nvPr/>
        </p:nvPicPr>
        <p:blipFill>
          <a:blip r:embed="rId4"/>
          <a:stretch>
            <a:fillRect/>
          </a:stretch>
        </p:blipFill>
        <p:spPr>
          <a:xfrm>
            <a:off x="5801185" y="2145749"/>
            <a:ext cx="6192697" cy="3001699"/>
          </a:xfrm>
          <a:prstGeom prst="rect">
            <a:avLst/>
          </a:prstGeom>
        </p:spPr>
      </p:pic>
    </p:spTree>
    <p:extLst>
      <p:ext uri="{BB962C8B-B14F-4D97-AF65-F5344CB8AC3E}">
        <p14:creationId xmlns:p14="http://schemas.microsoft.com/office/powerpoint/2010/main" val="322609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744D-EE1C-4009-BBFA-12783B95F6B8}"/>
              </a:ext>
            </a:extLst>
          </p:cNvPr>
          <p:cNvSpPr>
            <a:spLocks noGrp="1"/>
          </p:cNvSpPr>
          <p:nvPr>
            <p:ph type="title"/>
          </p:nvPr>
        </p:nvSpPr>
        <p:spPr/>
        <p:txBody>
          <a:bodyPr/>
          <a:lstStyle/>
          <a:p>
            <a:r>
              <a:rPr lang="en-US"/>
              <a:t>Helpful Reminders from Today's Session</a:t>
            </a:r>
          </a:p>
        </p:txBody>
      </p:sp>
      <p:sp>
        <p:nvSpPr>
          <p:cNvPr id="3" name="Content Placeholder 2">
            <a:extLst>
              <a:ext uri="{FF2B5EF4-FFF2-40B4-BE49-F238E27FC236}">
                <a16:creationId xmlns:a16="http://schemas.microsoft.com/office/drawing/2014/main" id="{667DF58C-B044-4AF5-B0C4-36541291F0D2}"/>
              </a:ext>
            </a:extLst>
          </p:cNvPr>
          <p:cNvSpPr>
            <a:spLocks noGrp="1"/>
          </p:cNvSpPr>
          <p:nvPr>
            <p:ph idx="1"/>
          </p:nvPr>
        </p:nvSpPr>
        <p:spPr>
          <a:xfrm>
            <a:off x="913795" y="1716406"/>
            <a:ext cx="10353762" cy="4785993"/>
          </a:xfrm>
        </p:spPr>
        <p:txBody>
          <a:bodyPr>
            <a:normAutofit fontScale="92500" lnSpcReduction="20000"/>
          </a:bodyPr>
          <a:lstStyle/>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Determine if a survey is needed. If yes, then</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Select appropriate District-supported tool. If you're unsure, contact IRPIE or Stephen Burns.</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Ensure purpose statement is included in the introduction of the survey</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Ensure alignment of questions with the purpose of the survey (i.e., decisions being made from the results)</a:t>
            </a:r>
            <a:endParaRPr lang="en-US"/>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Identify the target population/audience</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If sensitive questions are being asked, consult IRPIE for data collection and Institutional Review Board (IRB) implications</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To the extent possible avoid asking personally identifying information</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Ensure results/data are stored in a secure manner</a:t>
            </a:r>
          </a:p>
          <a:p>
            <a:pPr marL="719455" lvl="1" indent="-269875"/>
            <a:r>
              <a:rPr lang="en-US">
                <a:ln>
                  <a:solidFill>
                    <a:prstClr val="black">
                      <a:lumMod val="75000"/>
                      <a:lumOff val="25000"/>
                      <a:alpha val="10000"/>
                    </a:prstClr>
                  </a:solidFill>
                </a:ln>
                <a:effectLst>
                  <a:outerShdw blurRad="9525" dist="25400" dir="14640000" algn="tl" rotWithShape="0">
                    <a:prstClr val="black">
                      <a:alpha val="30000"/>
                    </a:prstClr>
                  </a:outerShdw>
                </a:effectLst>
              </a:rPr>
              <a:t>Consult IRPIE if you are unsure if this is a survey that can be done without their involvement</a:t>
            </a: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r>
              <a:rPr lang="en-US">
                <a:ln>
                  <a:solidFill>
                    <a:prstClr val="black">
                      <a:lumMod val="75000"/>
                      <a:lumOff val="25000"/>
                      <a:alpha val="10000"/>
                    </a:prstClr>
                  </a:solidFill>
                </a:ln>
                <a:effectLst>
                  <a:outerShdw blurRad="9525" dist="25400" dir="14640000" algn="tl" rotWithShape="0">
                    <a:prstClr val="black">
                      <a:alpha val="30000"/>
                    </a:prstClr>
                  </a:outerShdw>
                </a:effectLst>
              </a:rPr>
              <a:t>IRPIE is available to consult on survey item development and reviewing draft surveys even when they are not deploying the survey</a:t>
            </a: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740202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832" y="280341"/>
            <a:ext cx="10353762" cy="970450"/>
          </a:xfrm>
        </p:spPr>
        <p:txBody>
          <a:bodyPr>
            <a:normAutofit fontScale="90000"/>
          </a:bodyPr>
          <a:lstStyle/>
          <a:p>
            <a:br>
              <a:rPr lang="en-US">
                <a:solidFill>
                  <a:schemeClr val="tx1">
                    <a:lumMod val="95000"/>
                  </a:schemeClr>
                </a:solidFill>
              </a:rPr>
            </a:br>
            <a:endParaRPr lang="en-US">
              <a:ln>
                <a:solidFill>
                  <a:prstClr val="black">
                    <a:lumMod val="75000"/>
                    <a:lumOff val="25000"/>
                    <a:alpha val="10000"/>
                  </a:prstClr>
                </a:solidFill>
              </a:ln>
              <a:solidFill>
                <a:schemeClr val="tx1">
                  <a:lumMod val="95000"/>
                </a:schemeClr>
              </a:solidFill>
              <a:effectLst>
                <a:outerShdw blurRad="9525" dist="25400" dir="14640000" algn="tl" rotWithShape="0">
                  <a:prstClr val="black">
                    <a:alpha val="30000"/>
                  </a:prstClr>
                </a:outerShdw>
              </a:effectLst>
            </a:endParaRPr>
          </a:p>
        </p:txBody>
      </p:sp>
      <p:sp>
        <p:nvSpPr>
          <p:cNvPr id="4" name="Title 1"/>
          <p:cNvSpPr txBox="1">
            <a:spLocks/>
          </p:cNvSpPr>
          <p:nvPr/>
        </p:nvSpPr>
        <p:spPr>
          <a:xfrm>
            <a:off x="394506" y="1661472"/>
            <a:ext cx="11407391" cy="3557486"/>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dirty="0"/>
          </a:p>
          <a:p>
            <a:endParaRPr lang="en-US" sz="2400" dirty="0">
              <a:solidFill>
                <a:srgbClr val="DADADA"/>
              </a:solidFill>
            </a:endParaRPr>
          </a:p>
          <a:p>
            <a:endParaRPr lang="en-US" sz="2400" b="1"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endParaRPr lang="en-US" sz="2400" b="1"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a:p>
            <a:pPr marL="342900" indent="-342900">
              <a:buFont typeface="Arial"/>
              <a:buChar char="•"/>
            </a:pPr>
            <a:r>
              <a:rPr lang="en-US" sz="2400" b="1" dirty="0">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rPr>
              <a:t>Phone/Email or Zoom an IRPIE friend or IIS friend (</a:t>
            </a:r>
            <a:r>
              <a:rPr lang="en-US" sz="2400" dirty="0"/>
              <a:t>Infrastructure and Information Security)</a:t>
            </a:r>
          </a:p>
          <a:p>
            <a:endParaRPr lang="en-US" sz="2400" b="1" dirty="0">
              <a:ln>
                <a:solidFill>
                  <a:prstClr val="black">
                    <a:lumMod val="75000"/>
                    <a:lumOff val="25000"/>
                    <a:alpha val="10000"/>
                  </a:prstClr>
                </a:solidFill>
              </a:ln>
              <a:solidFill>
                <a:schemeClr val="tx1">
                  <a:lumMod val="95000"/>
                </a:schemeClr>
              </a:solidFill>
              <a:effectLst>
                <a:outerShdw blurRad="9525" dist="25400" dir="14640000" algn="tl" rotWithShape="0">
                  <a:prstClr val="black">
                    <a:alpha val="30000"/>
                  </a:prstClr>
                </a:outerShdw>
              </a:effectLst>
            </a:endParaRPr>
          </a:p>
          <a:p>
            <a:endParaRPr lang="en-US" sz="2400" b="1" dirty="0">
              <a:ln>
                <a:solidFill>
                  <a:prstClr val="black">
                    <a:lumMod val="75000"/>
                    <a:lumOff val="25000"/>
                    <a:alpha val="10000"/>
                  </a:prstClr>
                </a:solidFill>
              </a:ln>
              <a:solidFill>
                <a:srgbClr val="F2F2F2"/>
              </a:solidFill>
              <a:effectLst>
                <a:outerShdw blurRad="9525" dist="25400" dir="14640000" algn="tl" rotWithShape="0">
                  <a:prstClr val="black">
                    <a:alpha val="30000"/>
                  </a:prstClr>
                </a:outerShdw>
              </a:effectLst>
            </a:endParaRPr>
          </a:p>
          <a:p>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3" name="Graphic 4" descr="Call center with solid fill">
            <a:extLst>
              <a:ext uri="{FF2B5EF4-FFF2-40B4-BE49-F238E27FC236}">
                <a16:creationId xmlns:a16="http://schemas.microsoft.com/office/drawing/2014/main" id="{E99654BF-A147-DFDB-8BCF-41A34EFC62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8752" y="5711099"/>
            <a:ext cx="914400" cy="914400"/>
          </a:xfrm>
          <a:prstGeom prst="rect">
            <a:avLst/>
          </a:prstGeom>
        </p:spPr>
      </p:pic>
      <p:pic>
        <p:nvPicPr>
          <p:cNvPr id="5" name="Graphic 5" descr="Receiver with solid fill">
            <a:extLst>
              <a:ext uri="{FF2B5EF4-FFF2-40B4-BE49-F238E27FC236}">
                <a16:creationId xmlns:a16="http://schemas.microsoft.com/office/drawing/2014/main" id="{801D5259-578D-974E-DAE8-D494C2C796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1345" y="5827817"/>
            <a:ext cx="680963" cy="680963"/>
          </a:xfrm>
          <a:prstGeom prst="rect">
            <a:avLst/>
          </a:prstGeom>
        </p:spPr>
      </p:pic>
      <p:pic>
        <p:nvPicPr>
          <p:cNvPr id="7" name="Picture 7" descr="Telemedicine with four doctors">
            <a:extLst>
              <a:ext uri="{FF2B5EF4-FFF2-40B4-BE49-F238E27FC236}">
                <a16:creationId xmlns:a16="http://schemas.microsoft.com/office/drawing/2014/main" id="{621C60DF-00F7-383D-9255-1141B03623C5}"/>
              </a:ext>
            </a:extLst>
          </p:cNvPr>
          <p:cNvPicPr>
            <a:picLocks noChangeAspect="1"/>
          </p:cNvPicPr>
          <p:nvPr/>
        </p:nvPicPr>
        <p:blipFill>
          <a:blip r:embed="rId7"/>
          <a:stretch>
            <a:fillRect/>
          </a:stretch>
        </p:blipFill>
        <p:spPr>
          <a:xfrm>
            <a:off x="5161223" y="4375941"/>
            <a:ext cx="1952979" cy="1301986"/>
          </a:xfrm>
          <a:prstGeom prst="rect">
            <a:avLst/>
          </a:prstGeom>
        </p:spPr>
      </p:pic>
      <p:pic>
        <p:nvPicPr>
          <p:cNvPr id="9" name="Picture 8">
            <a:extLst>
              <a:ext uri="{FF2B5EF4-FFF2-40B4-BE49-F238E27FC236}">
                <a16:creationId xmlns:a16="http://schemas.microsoft.com/office/drawing/2014/main" id="{F2D895BA-FE0F-6B6A-8689-D9F3646A86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908" y="694878"/>
            <a:ext cx="1665243" cy="1522508"/>
          </a:xfrm>
          <a:prstGeom prst="rect">
            <a:avLst/>
          </a:prstGeom>
        </p:spPr>
      </p:pic>
      <p:pic>
        <p:nvPicPr>
          <p:cNvPr id="6" name="Picture 7" descr="A group of women with their names&#10;&#10;Description automatically generated">
            <a:extLst>
              <a:ext uri="{FF2B5EF4-FFF2-40B4-BE49-F238E27FC236}">
                <a16:creationId xmlns:a16="http://schemas.microsoft.com/office/drawing/2014/main" id="{81CED957-219B-B98B-5FF7-7E30F4D426C1}"/>
              </a:ext>
            </a:extLst>
          </p:cNvPr>
          <p:cNvPicPr>
            <a:picLocks noChangeAspect="1"/>
          </p:cNvPicPr>
          <p:nvPr/>
        </p:nvPicPr>
        <p:blipFill>
          <a:blip r:embed="rId9"/>
          <a:stretch>
            <a:fillRect/>
          </a:stretch>
        </p:blipFill>
        <p:spPr>
          <a:xfrm>
            <a:off x="8929511" y="4087873"/>
            <a:ext cx="2743200" cy="2275885"/>
          </a:xfrm>
          <a:prstGeom prst="rect">
            <a:avLst/>
          </a:prstGeom>
        </p:spPr>
      </p:pic>
      <p:pic>
        <p:nvPicPr>
          <p:cNvPr id="8" name="Picture 7">
            <a:extLst>
              <a:ext uri="{FF2B5EF4-FFF2-40B4-BE49-F238E27FC236}">
                <a16:creationId xmlns:a16="http://schemas.microsoft.com/office/drawing/2014/main" id="{162B48ED-E7A3-40DF-87D0-9D489425FA11}"/>
              </a:ext>
            </a:extLst>
          </p:cNvPr>
          <p:cNvPicPr>
            <a:picLocks noChangeAspect="1"/>
          </p:cNvPicPr>
          <p:nvPr/>
        </p:nvPicPr>
        <p:blipFill>
          <a:blip r:embed="rId10"/>
          <a:stretch>
            <a:fillRect/>
          </a:stretch>
        </p:blipFill>
        <p:spPr>
          <a:xfrm>
            <a:off x="262347" y="4375942"/>
            <a:ext cx="4104640" cy="1618458"/>
          </a:xfrm>
          <a:prstGeom prst="rect">
            <a:avLst/>
          </a:prstGeom>
        </p:spPr>
      </p:pic>
    </p:spTree>
    <p:extLst>
      <p:ext uri="{BB962C8B-B14F-4D97-AF65-F5344CB8AC3E}">
        <p14:creationId xmlns:p14="http://schemas.microsoft.com/office/powerpoint/2010/main" val="706579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095F9F-AAF8-47B0-A532-E289D3B28D80}"/>
              </a:ext>
            </a:extLst>
          </p:cNvPr>
          <p:cNvSpPr/>
          <p:nvPr/>
        </p:nvSpPr>
        <p:spPr>
          <a:xfrm>
            <a:off x="670560" y="1321921"/>
            <a:ext cx="10627360" cy="3139321"/>
          </a:xfrm>
          <a:prstGeom prst="rect">
            <a:avLst/>
          </a:prstGeom>
        </p:spPr>
        <p:txBody>
          <a:bodyPr wrap="square" lIns="91440" tIns="45720" rIns="91440" bIns="45720" anchor="t">
            <a:spAutoFit/>
          </a:bodyPr>
          <a:lstStyle/>
          <a:p>
            <a:r>
              <a:rPr lang="en-US" b="1" dirty="0">
                <a:latin typeface="Arial"/>
                <a:ea typeface="Calibri" panose="020F0502020204030204" pitchFamily="34" charset="0"/>
                <a:cs typeface="Arial"/>
              </a:rPr>
              <a:t>Description</a:t>
            </a:r>
            <a:br>
              <a:rPr lang="en-US" dirty="0">
                <a:latin typeface="Arial" panose="020B0604020202020204" pitchFamily="34" charset="0"/>
                <a:ea typeface="Calibri" panose="020F0502020204030204" pitchFamily="34" charset="0"/>
              </a:rPr>
            </a:br>
            <a:r>
              <a:rPr lang="en-US" dirty="0">
                <a:latin typeface="Arial"/>
                <a:ea typeface="Calibri" panose="020F0502020204030204" pitchFamily="34" charset="0"/>
                <a:cs typeface="Arial"/>
              </a:rPr>
              <a:t>If you are someone who has to track, or collect, information from students as part of your courses and/or programs, this session will provide an overview of the existing tools and resources that are 'low risk' and District approved. As a bonus, we will share an overview of tips for designing surveys to yield intended results. </a:t>
            </a:r>
            <a:br>
              <a:rPr lang="en-US" dirty="0">
                <a:latin typeface="Arial" panose="020B0604020202020204" pitchFamily="34" charset="0"/>
                <a:ea typeface="Calibri" panose="020F0502020204030204" pitchFamily="34" charset="0"/>
              </a:rPr>
            </a:br>
            <a:endParaRPr lang="en-US" dirty="0">
              <a:latin typeface="Arial" panose="020B0604020202020204" pitchFamily="34" charset="0"/>
              <a:ea typeface="Calibri" panose="020F0502020204030204" pitchFamily="34" charset="0"/>
            </a:endParaRPr>
          </a:p>
          <a:p>
            <a:endParaRPr lang="en-US" b="1" dirty="0">
              <a:latin typeface="Arial" panose="020B0604020202020204" pitchFamily="34" charset="0"/>
              <a:ea typeface="Calibri" panose="020F0502020204030204" pitchFamily="34" charset="0"/>
            </a:endParaRPr>
          </a:p>
          <a:p>
            <a:r>
              <a:rPr lang="en-US" b="1" dirty="0">
                <a:latin typeface="Arial" panose="020B0604020202020204" pitchFamily="34" charset="0"/>
                <a:ea typeface="Calibri" panose="020F0502020204030204" pitchFamily="34" charset="0"/>
              </a:rPr>
              <a:t>Workshop Learning Outcome(s)</a:t>
            </a:r>
            <a:br>
              <a:rPr lang="en-US" dirty="0">
                <a:latin typeface="Arial" panose="020B0604020202020204" pitchFamily="34" charset="0"/>
                <a:ea typeface="Calibri" panose="020F0502020204030204" pitchFamily="34" charset="0"/>
              </a:rPr>
            </a:br>
            <a:r>
              <a:rPr lang="en-US" dirty="0">
                <a:latin typeface="Arial" panose="020B0604020202020204" pitchFamily="34" charset="0"/>
                <a:ea typeface="Calibri" panose="020F0502020204030204" pitchFamily="34" charset="0"/>
              </a:rPr>
              <a:t>Participants will be trained on existing 'form' tools that are available to all district employees and will learn how to assess when to use which tool, and how to ask questions on those tools. </a:t>
            </a:r>
            <a:br>
              <a:rPr lang="en-US" dirty="0">
                <a:latin typeface="Arial" panose="020B060402020202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47296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64CB7-072F-4E82-A427-E49F66C54120}"/>
              </a:ext>
            </a:extLst>
          </p:cNvPr>
          <p:cNvSpPr>
            <a:spLocks noGrp="1"/>
          </p:cNvSpPr>
          <p:nvPr>
            <p:ph type="title"/>
          </p:nvPr>
        </p:nvSpPr>
        <p:spPr>
          <a:xfrm>
            <a:off x="981529" y="347132"/>
            <a:ext cx="10353762" cy="750317"/>
          </a:xfrm>
        </p:spPr>
        <p:txBody>
          <a:bodyPr/>
          <a:lstStyle/>
          <a:p>
            <a:r>
              <a:rPr lang="en-US"/>
              <a:t>Types of Data Collection</a:t>
            </a:r>
          </a:p>
        </p:txBody>
      </p:sp>
      <p:sp>
        <p:nvSpPr>
          <p:cNvPr id="3" name="Content Placeholder 2">
            <a:extLst>
              <a:ext uri="{FF2B5EF4-FFF2-40B4-BE49-F238E27FC236}">
                <a16:creationId xmlns:a16="http://schemas.microsoft.com/office/drawing/2014/main" id="{52EF1956-87DA-4275-AD1A-1EB3C1992DF8}"/>
              </a:ext>
            </a:extLst>
          </p:cNvPr>
          <p:cNvSpPr>
            <a:spLocks noGrp="1"/>
          </p:cNvSpPr>
          <p:nvPr>
            <p:ph idx="1"/>
          </p:nvPr>
        </p:nvSpPr>
        <p:spPr>
          <a:xfrm>
            <a:off x="2751063" y="1385654"/>
            <a:ext cx="8052404" cy="4647414"/>
          </a:xfrm>
        </p:spPr>
        <p:txBody>
          <a:bodyPr>
            <a:normAutofit fontScale="70000" lnSpcReduction="20000"/>
          </a:bodyPr>
          <a:lstStyle/>
          <a:p>
            <a:pPr marL="36900" indent="0">
              <a:buNone/>
            </a:pPr>
            <a:endParaRPr lang="en-US" sz="2800" dirty="0"/>
          </a:p>
          <a:p>
            <a:r>
              <a:rPr lang="en-US" sz="2800" dirty="0">
                <a:solidFill>
                  <a:schemeClr val="tx1"/>
                </a:solidFill>
              </a:rPr>
              <a:t>Join Bowling League?</a:t>
            </a:r>
          </a:p>
          <a:p>
            <a:pPr marL="36900" indent="0">
              <a:buNone/>
            </a:pPr>
            <a:endParaRPr lang="en-US" sz="2800" dirty="0">
              <a:solidFill>
                <a:schemeClr val="tx1"/>
              </a:solidFill>
            </a:endParaRPr>
          </a:p>
          <a:p>
            <a:r>
              <a:rPr lang="en-US" sz="2800" dirty="0">
                <a:solidFill>
                  <a:schemeClr val="tx1"/>
                </a:solidFill>
              </a:rPr>
              <a:t>Classified Luncheon- Food Satisfaction</a:t>
            </a:r>
          </a:p>
          <a:p>
            <a:endParaRPr lang="en-US" sz="2800" dirty="0">
              <a:solidFill>
                <a:schemeClr val="tx1"/>
              </a:solidFill>
            </a:endParaRPr>
          </a:p>
          <a:p>
            <a:r>
              <a:rPr lang="en-US" sz="2800" dirty="0">
                <a:solidFill>
                  <a:schemeClr val="tx1"/>
                </a:solidFill>
              </a:rPr>
              <a:t>In- class surveys (data security, IRB implications)</a:t>
            </a:r>
          </a:p>
          <a:p>
            <a:endParaRPr lang="en-US" sz="2800" dirty="0">
              <a:solidFill>
                <a:schemeClr val="tx1"/>
              </a:solidFill>
            </a:endParaRPr>
          </a:p>
          <a:p>
            <a:r>
              <a:rPr lang="en-US" sz="2800" dirty="0">
                <a:solidFill>
                  <a:schemeClr val="tx1"/>
                </a:solidFill>
              </a:rPr>
              <a:t>Research/Assessment</a:t>
            </a:r>
          </a:p>
          <a:p>
            <a:endParaRPr lang="en-US" sz="2800" dirty="0">
              <a:solidFill>
                <a:schemeClr val="tx1"/>
              </a:solidFill>
            </a:endParaRPr>
          </a:p>
          <a:p>
            <a:r>
              <a:rPr lang="en-US" sz="2800" dirty="0">
                <a:solidFill>
                  <a:schemeClr val="tx1"/>
                </a:solidFill>
              </a:rPr>
              <a:t>District/Institutional Implications</a:t>
            </a:r>
          </a:p>
          <a:p>
            <a:endParaRPr lang="en-US" sz="2800" dirty="0">
              <a:solidFill>
                <a:schemeClr val="tx1"/>
              </a:solidFill>
            </a:endParaRPr>
          </a:p>
          <a:p>
            <a:pPr marL="36900" indent="0">
              <a:buNone/>
            </a:pPr>
            <a:r>
              <a:rPr lang="en-US" sz="2800" dirty="0">
                <a:solidFill>
                  <a:schemeClr val="tx1"/>
                </a:solidFill>
              </a:rPr>
              <a:t>					When in doubt contact IRPIE.</a:t>
            </a:r>
          </a:p>
          <a:p>
            <a:endParaRPr lang="en-US" dirty="0"/>
          </a:p>
        </p:txBody>
      </p:sp>
      <p:sp>
        <p:nvSpPr>
          <p:cNvPr id="4" name="Rectangle 3">
            <a:extLst>
              <a:ext uri="{FF2B5EF4-FFF2-40B4-BE49-F238E27FC236}">
                <a16:creationId xmlns:a16="http://schemas.microsoft.com/office/drawing/2014/main" id="{A03D5061-D278-4036-9554-F6A2469029B8}"/>
              </a:ext>
            </a:extLst>
          </p:cNvPr>
          <p:cNvSpPr/>
          <p:nvPr/>
        </p:nvSpPr>
        <p:spPr>
          <a:xfrm>
            <a:off x="981529" y="2967316"/>
            <a:ext cx="1183657" cy="369332"/>
          </a:xfrm>
          <a:prstGeom prst="rect">
            <a:avLst/>
          </a:prstGeom>
        </p:spPr>
        <p:txBody>
          <a:bodyPr wrap="none">
            <a:spAutoFit/>
          </a:bodyPr>
          <a:lstStyle/>
          <a:p>
            <a:pPr marL="36900" indent="0">
              <a:buNone/>
            </a:pPr>
            <a:r>
              <a:rPr lang="en-US"/>
              <a:t>Examples</a:t>
            </a:r>
          </a:p>
        </p:txBody>
      </p:sp>
    </p:spTree>
    <p:extLst>
      <p:ext uri="{BB962C8B-B14F-4D97-AF65-F5344CB8AC3E}">
        <p14:creationId xmlns:p14="http://schemas.microsoft.com/office/powerpoint/2010/main" val="361996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E6AD-CF30-4A2C-A59F-2B02FA8B1ADD}"/>
              </a:ext>
            </a:extLst>
          </p:cNvPr>
          <p:cNvSpPr>
            <a:spLocks noGrp="1"/>
          </p:cNvSpPr>
          <p:nvPr>
            <p:ph type="title"/>
          </p:nvPr>
        </p:nvSpPr>
        <p:spPr>
          <a:xfrm>
            <a:off x="919119" y="367906"/>
            <a:ext cx="10353762" cy="970450"/>
          </a:xfrm>
        </p:spPr>
        <p:txBody>
          <a:bodyPr/>
          <a:lstStyle/>
          <a:p>
            <a:r>
              <a:rPr lang="en-US" b="1" dirty="0"/>
              <a:t>Survey/Form 101 Tips</a:t>
            </a:r>
          </a:p>
        </p:txBody>
      </p:sp>
      <p:sp>
        <p:nvSpPr>
          <p:cNvPr id="3" name="Content Placeholder 2">
            <a:extLst>
              <a:ext uri="{FF2B5EF4-FFF2-40B4-BE49-F238E27FC236}">
                <a16:creationId xmlns:a16="http://schemas.microsoft.com/office/drawing/2014/main" id="{19CA21E3-7D5A-4DE7-B66E-9DB4C9AADB41}"/>
              </a:ext>
            </a:extLst>
          </p:cNvPr>
          <p:cNvSpPr>
            <a:spLocks noGrp="1"/>
          </p:cNvSpPr>
          <p:nvPr>
            <p:ph idx="1"/>
          </p:nvPr>
        </p:nvSpPr>
        <p:spPr>
          <a:xfrm>
            <a:off x="414867" y="1693955"/>
            <a:ext cx="6011333" cy="4918511"/>
          </a:xfrm>
        </p:spPr>
        <p:txBody>
          <a:bodyPr>
            <a:normAutofit/>
          </a:bodyPr>
          <a:lstStyle/>
          <a:p>
            <a:pPr marL="36830" indent="0">
              <a:buNone/>
            </a:pPr>
            <a:r>
              <a:rPr lang="en-US" sz="3100" dirty="0"/>
              <a:t>The</a:t>
            </a:r>
            <a:r>
              <a:rPr lang="en-US" sz="3100" i="1" dirty="0"/>
              <a:t> Why</a:t>
            </a:r>
            <a:endParaRPr lang="en-US" sz="3100" i="1"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449580" lvl="1" indent="0">
              <a:buNone/>
            </a:pPr>
            <a:r>
              <a:rPr lang="en-US" sz="2000" dirty="0"/>
              <a:t>Identify </a:t>
            </a:r>
          </a:p>
          <a:p>
            <a:pPr marL="719455" lvl="1" indent="-269875"/>
            <a:r>
              <a:rPr lang="en-US" sz="2000" dirty="0"/>
              <a:t>Purpose, including decisions survey results will inform</a:t>
            </a:r>
          </a:p>
          <a:p>
            <a:pPr marL="719455" lvl="1" indent="-269875"/>
            <a:r>
              <a:rPr lang="en-US" sz="2000" dirty="0">
                <a:ln>
                  <a:solidFill>
                    <a:prstClr val="black">
                      <a:lumMod val="75000"/>
                      <a:lumOff val="25000"/>
                      <a:alpha val="10000"/>
                    </a:prstClr>
                  </a:solidFill>
                </a:ln>
                <a:effectLst>
                  <a:outerShdw blurRad="9525" dist="25400" dir="14640000" algn="tl" rotWithShape="0">
                    <a:prstClr val="black">
                      <a:alpha val="30000"/>
                    </a:prstClr>
                  </a:outerShdw>
                </a:effectLst>
              </a:rPr>
              <a:t>Scope</a:t>
            </a:r>
          </a:p>
          <a:p>
            <a:pPr marL="719455" lvl="1" indent="-269875"/>
            <a:r>
              <a:rPr lang="en-US" sz="2000" dirty="0"/>
              <a:t>Implications</a:t>
            </a:r>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r>
              <a:rPr lang="en-US" sz="2000" dirty="0"/>
              <a:t>Class project</a:t>
            </a:r>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r>
              <a:rPr lang="en-US" sz="2000" dirty="0"/>
              <a:t>Elections/Voting</a:t>
            </a:r>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36830" indent="0">
              <a:buNone/>
            </a:pPr>
            <a:endParaRPr lang="en-US" sz="2200" dirty="0"/>
          </a:p>
          <a:p>
            <a:pPr indent="-30543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6" name="Content Placeholder 2">
            <a:extLst>
              <a:ext uri="{FF2B5EF4-FFF2-40B4-BE49-F238E27FC236}">
                <a16:creationId xmlns:a16="http://schemas.microsoft.com/office/drawing/2014/main" id="{70BDF073-800F-4C2F-A528-3E073788E6E1}"/>
              </a:ext>
            </a:extLst>
          </p:cNvPr>
          <p:cNvSpPr txBox="1">
            <a:spLocks/>
          </p:cNvSpPr>
          <p:nvPr/>
        </p:nvSpPr>
        <p:spPr>
          <a:xfrm>
            <a:off x="6688667" y="1127311"/>
            <a:ext cx="5181599" cy="491851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30" indent="0">
              <a:buFont typeface="Wingdings 2" charset="2"/>
              <a:buNone/>
            </a:pPr>
            <a:endParaRPr lang="en-US" sz="2200" dirty="0"/>
          </a:p>
          <a:p>
            <a:pPr marL="36830" indent="0">
              <a:buFont typeface="Wingdings 2" charset="2"/>
              <a:buNone/>
            </a:pPr>
            <a:r>
              <a:rPr lang="en-US" sz="3100" dirty="0"/>
              <a:t>The </a:t>
            </a:r>
            <a:r>
              <a:rPr lang="en-US" sz="3100" i="1" dirty="0"/>
              <a:t>Who</a:t>
            </a:r>
          </a:p>
          <a:p>
            <a:pPr marL="36830" indent="0">
              <a:buFont typeface="Wingdings 2" charset="2"/>
              <a:buNone/>
            </a:pPr>
            <a:endParaRPr lang="en-US" sz="3100" i="1"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403225"/>
            <a:r>
              <a:rPr lang="en-US" dirty="0"/>
              <a:t>Students (sub population)</a:t>
            </a:r>
          </a:p>
          <a:p>
            <a:pPr indent="403225"/>
            <a:r>
              <a:rPr lang="en-US" dirty="0"/>
              <a:t>Department Faculty</a:t>
            </a:r>
          </a:p>
          <a:p>
            <a:pPr indent="403225"/>
            <a:r>
              <a:rPr lang="en-US" dirty="0"/>
              <a:t>Committee Members</a:t>
            </a:r>
          </a:p>
          <a:p>
            <a:pPr marL="36900" indent="0">
              <a:buFont typeface="Wingdings 2" charset="2"/>
              <a:buNone/>
            </a:pPr>
            <a:endParaRPr lang="en-US" dirty="0"/>
          </a:p>
          <a:p>
            <a:pPr marL="37465" indent="0">
              <a:buFont typeface="Wingdings 2" charset="2"/>
              <a:buNone/>
            </a:pPr>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How will the contact information be obtained and used in data collection</a:t>
            </a:r>
          </a:p>
          <a:p>
            <a:pPr indent="-30543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45818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6C989-6609-4731-AF50-810230C1D664}"/>
              </a:ext>
            </a:extLst>
          </p:cNvPr>
          <p:cNvSpPr>
            <a:spLocks noGrp="1"/>
          </p:cNvSpPr>
          <p:nvPr>
            <p:ph type="title"/>
          </p:nvPr>
        </p:nvSpPr>
        <p:spPr>
          <a:xfrm>
            <a:off x="913795" y="162474"/>
            <a:ext cx="10353762" cy="970450"/>
          </a:xfrm>
        </p:spPr>
        <p:txBody>
          <a:bodyPr/>
          <a:lstStyle/>
          <a:p>
            <a:r>
              <a:rPr lang="en-US" b="1" dirty="0"/>
              <a:t>Survey/Form 101 Tips</a:t>
            </a:r>
            <a:r>
              <a:rPr lang="en-US" b="1"/>
              <a:t>, Cont'd</a:t>
            </a:r>
            <a:endParaRPr lang="en-US" dirty="0"/>
          </a:p>
        </p:txBody>
      </p:sp>
      <p:sp>
        <p:nvSpPr>
          <p:cNvPr id="4" name="Content Placeholder 2">
            <a:extLst>
              <a:ext uri="{FF2B5EF4-FFF2-40B4-BE49-F238E27FC236}">
                <a16:creationId xmlns:a16="http://schemas.microsoft.com/office/drawing/2014/main" id="{FA632283-31BC-469B-AC90-6AEDEED71FC7}"/>
              </a:ext>
            </a:extLst>
          </p:cNvPr>
          <p:cNvSpPr txBox="1">
            <a:spLocks/>
          </p:cNvSpPr>
          <p:nvPr/>
        </p:nvSpPr>
        <p:spPr>
          <a:xfrm>
            <a:off x="281953" y="1472272"/>
            <a:ext cx="5598731" cy="4886583"/>
          </a:xfrm>
          <a:prstGeom prst="rect">
            <a:avLst/>
          </a:prstGeom>
          <a:effectLst>
            <a:outerShdw blurRad="25400" dir="17880000">
              <a:srgbClr val="000000">
                <a:alpha val="46000"/>
              </a:srgbClr>
            </a:outerShdw>
          </a:effectLst>
        </p:spPr>
        <p:txBody>
          <a:bodyPr vert="horz" lIns="91440" tIns="45720" rIns="91440" bIns="45720" rtlCol="0" anchor="t">
            <a:normAutofit fontScale="70000" lnSpcReduction="2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830" indent="0">
              <a:buFont typeface="Wingdings 2" charset="2"/>
              <a:buNone/>
            </a:pPr>
            <a:r>
              <a:rPr lang="en-US" sz="4500" b="1" dirty="0">
                <a:solidFill>
                  <a:schemeClr val="tx1">
                    <a:lumMod val="95000"/>
                  </a:schemeClr>
                </a:solidFill>
              </a:rPr>
              <a:t>The</a:t>
            </a:r>
            <a:r>
              <a:rPr lang="en-US" sz="4500" b="1" i="1" dirty="0">
                <a:solidFill>
                  <a:schemeClr val="tx1">
                    <a:lumMod val="95000"/>
                  </a:schemeClr>
                </a:solidFill>
              </a:rPr>
              <a:t> What (who/why)</a:t>
            </a:r>
            <a:endParaRPr lang="en-US" sz="4500" b="1" dirty="0">
              <a:ln>
                <a:solidFill>
                  <a:prstClr val="black">
                    <a:lumMod val="75000"/>
                    <a:lumOff val="25000"/>
                    <a:alpha val="10000"/>
                  </a:prstClr>
                </a:solidFill>
              </a:ln>
              <a:solidFill>
                <a:schemeClr val="tx1">
                  <a:lumMod val="95000"/>
                </a:schemeClr>
              </a:solidFill>
              <a:effectLst>
                <a:outerShdw blurRad="9525" dist="25400" dir="14640000" algn="tl" rotWithShape="0">
                  <a:prstClr val="black">
                    <a:alpha val="30000"/>
                  </a:prstClr>
                </a:outerShdw>
              </a:effectLst>
            </a:endParaRPr>
          </a:p>
          <a:p>
            <a:pPr indent="-305435">
              <a:buFont typeface="Wingdings" panose="05000000000000000000" pitchFamily="2" charset="2"/>
              <a:buChar char="v"/>
            </a:pPr>
            <a:r>
              <a:rPr lang="en-US" sz="2600" dirty="0">
                <a:solidFill>
                  <a:schemeClr val="tx1">
                    <a:lumMod val="95000"/>
                  </a:schemeClr>
                </a:solidFill>
              </a:rPr>
              <a:t>Questions </a:t>
            </a:r>
          </a:p>
          <a:p>
            <a:pPr lvl="2" indent="-305435">
              <a:buFont typeface="Wingdings" panose="05000000000000000000" pitchFamily="2" charset="2"/>
              <a:buChar char="v"/>
            </a:pPr>
            <a:r>
              <a:rPr lang="en-US" sz="2600" dirty="0">
                <a:solidFill>
                  <a:schemeClr val="tx1">
                    <a:lumMod val="95000"/>
                  </a:schemeClr>
                </a:solidFill>
              </a:rPr>
              <a:t>Sensitive topics, providing resources to address risks)</a:t>
            </a:r>
            <a:endParaRPr lang="en-US" sz="2600" dirty="0">
              <a:ln>
                <a:solidFill>
                  <a:prstClr val="black">
                    <a:lumMod val="75000"/>
                    <a:lumOff val="25000"/>
                    <a:alpha val="10000"/>
                  </a:prstClr>
                </a:solidFill>
              </a:ln>
              <a:solidFill>
                <a:schemeClr val="tx1">
                  <a:lumMod val="95000"/>
                </a:schemeClr>
              </a:solidFill>
              <a:effectLst>
                <a:outerShdw blurRad="9525" dist="25400" dir="14640000" algn="tl" rotWithShape="0">
                  <a:prstClr val="black">
                    <a:alpha val="30000"/>
                  </a:prstClr>
                </a:outerShdw>
              </a:effectLst>
            </a:endParaRPr>
          </a:p>
          <a:p>
            <a:pPr lvl="2" indent="-305435">
              <a:buFont typeface="Wingdings" panose="05000000000000000000" pitchFamily="2" charset="2"/>
              <a:buChar char="v"/>
            </a:pPr>
            <a:r>
              <a:rPr lang="en-US" sz="2600" dirty="0">
                <a:solidFill>
                  <a:schemeClr val="tx1">
                    <a:lumMod val="95000"/>
                  </a:schemeClr>
                </a:solidFill>
              </a:rPr>
              <a:t>Never ask SSN/Home Address</a:t>
            </a:r>
          </a:p>
          <a:p>
            <a:pPr indent="-305435">
              <a:buFont typeface="Wingdings" panose="05000000000000000000" pitchFamily="2" charset="2"/>
              <a:buChar char="v"/>
            </a:pPr>
            <a:endParaRPr lang="en-US" sz="2600" dirty="0">
              <a:solidFill>
                <a:schemeClr val="tx1">
                  <a:lumMod val="95000"/>
                </a:schemeClr>
              </a:solidFill>
            </a:endParaRPr>
          </a:p>
          <a:p>
            <a:pPr indent="-305435">
              <a:buFont typeface="Wingdings" panose="05000000000000000000" pitchFamily="2" charset="2"/>
              <a:buChar char="v"/>
            </a:pPr>
            <a:r>
              <a:rPr lang="en-US" sz="2600" dirty="0">
                <a:solidFill>
                  <a:schemeClr val="tx1">
                    <a:lumMod val="95000"/>
                  </a:schemeClr>
                </a:solidFill>
              </a:rPr>
              <a:t>Consider the cognitive load of your respondents, limit to no more than 10 questions when possible.</a:t>
            </a:r>
          </a:p>
          <a:p>
            <a:pPr marL="36900" indent="0">
              <a:buNone/>
            </a:pPr>
            <a:endParaRPr lang="en-US" sz="2600" dirty="0">
              <a:solidFill>
                <a:schemeClr val="tx1">
                  <a:lumMod val="95000"/>
                </a:schemeClr>
              </a:solidFill>
            </a:endParaRPr>
          </a:p>
          <a:p>
            <a:pPr marL="36900" indent="0">
              <a:buNone/>
            </a:pPr>
            <a:r>
              <a:rPr lang="en-US" sz="2600" dirty="0">
                <a:solidFill>
                  <a:schemeClr val="tx1">
                    <a:lumMod val="95000"/>
                  </a:schemeClr>
                </a:solidFill>
              </a:rPr>
              <a:t>Question Wording:</a:t>
            </a:r>
          </a:p>
          <a:p>
            <a:pPr marL="36900" indent="0">
              <a:buNone/>
            </a:pPr>
            <a:r>
              <a:rPr lang="en-US" sz="2600" b="1" dirty="0">
                <a:solidFill>
                  <a:schemeClr val="tx1">
                    <a:lumMod val="95000"/>
                  </a:schemeClr>
                </a:solidFill>
              </a:rPr>
              <a:t>Research</a:t>
            </a:r>
            <a:r>
              <a:rPr lang="en-US" sz="2600" dirty="0">
                <a:solidFill>
                  <a:schemeClr val="tx1">
                    <a:lumMod val="95000"/>
                  </a:schemeClr>
                </a:solidFill>
              </a:rPr>
              <a:t> the topic to know response options (e.g. Gender Identity)</a:t>
            </a:r>
          </a:p>
          <a:p>
            <a:endParaRPr lang="en-US" sz="2600" dirty="0">
              <a:solidFill>
                <a:schemeClr val="tx1">
                  <a:lumMod val="95000"/>
                </a:schemeClr>
              </a:solidFill>
            </a:endParaRPr>
          </a:p>
          <a:p>
            <a:r>
              <a:rPr lang="en-US" sz="2600" b="1" dirty="0">
                <a:solidFill>
                  <a:schemeClr val="tx1">
                    <a:lumMod val="95000"/>
                  </a:schemeClr>
                </a:solidFill>
              </a:rPr>
              <a:t>Pre-test the question items</a:t>
            </a:r>
          </a:p>
          <a:p>
            <a:pPr marL="37465" indent="0">
              <a:buNone/>
            </a:pP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indent="-30543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
        <p:nvSpPr>
          <p:cNvPr id="3" name="Rectangle 2">
            <a:extLst>
              <a:ext uri="{FF2B5EF4-FFF2-40B4-BE49-F238E27FC236}">
                <a16:creationId xmlns:a16="http://schemas.microsoft.com/office/drawing/2014/main" id="{9B062C81-284B-46D0-B908-56ADE367AA53}"/>
              </a:ext>
            </a:extLst>
          </p:cNvPr>
          <p:cNvSpPr/>
          <p:nvPr/>
        </p:nvSpPr>
        <p:spPr>
          <a:xfrm>
            <a:off x="5983940" y="1628205"/>
            <a:ext cx="5735274" cy="3970318"/>
          </a:xfrm>
          <a:prstGeom prst="rect">
            <a:avLst/>
          </a:prstGeom>
        </p:spPr>
        <p:txBody>
          <a:bodyPr wrap="square">
            <a:spAutoFit/>
          </a:bodyPr>
          <a:lstStyle/>
          <a:p>
            <a:pPr marL="36900" indent="0">
              <a:buNone/>
            </a:pPr>
            <a:r>
              <a:rPr lang="en-US" b="1" u="sng" dirty="0">
                <a:solidFill>
                  <a:schemeClr val="tx2"/>
                </a:solidFill>
              </a:rPr>
              <a:t>Avoid</a:t>
            </a:r>
            <a:r>
              <a:rPr lang="en-US" b="1" dirty="0">
                <a:solidFill>
                  <a:schemeClr val="tx2"/>
                </a:solidFill>
              </a:rPr>
              <a:t>…</a:t>
            </a:r>
          </a:p>
          <a:p>
            <a:pPr marL="285750" indent="-285750">
              <a:buFont typeface="Arial" panose="020B0604020202020204" pitchFamily="34" charset="0"/>
              <a:buChar char="•"/>
            </a:pPr>
            <a:r>
              <a:rPr lang="en-US" dirty="0">
                <a:solidFill>
                  <a:schemeClr val="tx2"/>
                </a:solidFill>
              </a:rPr>
              <a:t>Double barreled questions -asking two questions at the same time (e.g. “Do you believe there are a variety of course offerings within your major and the times they are offered meet your needs?”) Yes/No. </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Leading and Biased questions e.g. “How much do you think enrollment should be capped at College of the Canyons?”. </a:t>
            </a:r>
          </a:p>
          <a:p>
            <a:endParaRPr lang="en-US" dirty="0">
              <a:solidFill>
                <a:schemeClr val="tx2"/>
              </a:solidFill>
            </a:endParaRPr>
          </a:p>
          <a:p>
            <a:pPr marL="285750" indent="-285750">
              <a:buFont typeface="Arial" panose="020B0604020202020204" pitchFamily="34" charset="0"/>
              <a:buChar char="•"/>
            </a:pPr>
            <a:r>
              <a:rPr lang="en-US" dirty="0">
                <a:solidFill>
                  <a:schemeClr val="tx2"/>
                </a:solidFill>
              </a:rPr>
              <a:t>Negative wording (e.g. “What factors would make you decide not to attend COC?”). </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r>
              <a:rPr lang="en-US" dirty="0">
                <a:solidFill>
                  <a:schemeClr val="tx2"/>
                </a:solidFill>
              </a:rPr>
              <a:t>Ambiguous terminology</a:t>
            </a:r>
          </a:p>
        </p:txBody>
      </p:sp>
    </p:spTree>
    <p:extLst>
      <p:ext uri="{BB962C8B-B14F-4D97-AF65-F5344CB8AC3E}">
        <p14:creationId xmlns:p14="http://schemas.microsoft.com/office/powerpoint/2010/main" val="108263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E3D3-F942-47F2-99A3-B543F375111F}"/>
              </a:ext>
            </a:extLst>
          </p:cNvPr>
          <p:cNvSpPr>
            <a:spLocks noGrp="1"/>
          </p:cNvSpPr>
          <p:nvPr>
            <p:ph type="title"/>
          </p:nvPr>
        </p:nvSpPr>
        <p:spPr/>
        <p:txBody>
          <a:bodyPr/>
          <a:lstStyle/>
          <a:p>
            <a:r>
              <a:rPr lang="en-US"/>
              <a:t>When to involve IRPIE?</a:t>
            </a:r>
          </a:p>
        </p:txBody>
      </p:sp>
      <p:sp>
        <p:nvSpPr>
          <p:cNvPr id="3" name="Content Placeholder 2">
            <a:extLst>
              <a:ext uri="{FF2B5EF4-FFF2-40B4-BE49-F238E27FC236}">
                <a16:creationId xmlns:a16="http://schemas.microsoft.com/office/drawing/2014/main" id="{8E7627AC-AFDC-4D66-A36C-E9B7B252E437}"/>
              </a:ext>
            </a:extLst>
          </p:cNvPr>
          <p:cNvSpPr>
            <a:spLocks noGrp="1"/>
          </p:cNvSpPr>
          <p:nvPr>
            <p:ph idx="1"/>
          </p:nvPr>
        </p:nvSpPr>
        <p:spPr>
          <a:xfrm>
            <a:off x="913795" y="1732449"/>
            <a:ext cx="10353762" cy="4405884"/>
          </a:xfrm>
        </p:spPr>
        <p:txBody>
          <a:bodyPr>
            <a:normAutofit fontScale="92500"/>
          </a:bodyPr>
          <a:lstStyle/>
          <a:p>
            <a:pPr indent="-305435"/>
            <a:r>
              <a:rPr lang="en-US" b="1" dirty="0">
                <a:effectLst/>
              </a:rPr>
              <a:t>When is IR involved?</a:t>
            </a:r>
            <a:endParaRPr lang="en-US" dirty="0"/>
          </a:p>
          <a:p>
            <a:pPr marL="719455" lvl="1" indent="-269875"/>
            <a:r>
              <a:rPr lang="en-US" dirty="0">
                <a:effectLst/>
              </a:rPr>
              <a:t>Number of intended responses, number of questions</a:t>
            </a:r>
            <a:endParaRPr lang="en-US" dirty="0">
              <a:ln>
                <a:solidFill>
                  <a:prstClr val="black">
                    <a:lumMod val="75000"/>
                    <a:lumOff val="25000"/>
                    <a:alpha val="10000"/>
                  </a:prstClr>
                </a:solidFill>
              </a:ln>
              <a:effectLst/>
            </a:endParaRPr>
          </a:p>
          <a:p>
            <a:pPr marL="719455" lvl="1" indent="-269875"/>
            <a:r>
              <a:rPr lang="en-US" dirty="0">
                <a:effectLst/>
              </a:rPr>
              <a:t>Tied to a larger institutional decision</a:t>
            </a:r>
            <a:endParaRPr lang="en-US" dirty="0">
              <a:ln>
                <a:solidFill>
                  <a:prstClr val="black">
                    <a:lumMod val="75000"/>
                    <a:lumOff val="25000"/>
                    <a:alpha val="10000"/>
                  </a:prstClr>
                </a:solidFill>
              </a:ln>
              <a:effectLst/>
            </a:endParaRPr>
          </a:p>
          <a:p>
            <a:pPr marL="719455" lvl="1" indent="-269875"/>
            <a:r>
              <a:rPr lang="en-US" dirty="0">
                <a:effectLst/>
              </a:rPr>
              <a:t>Part of accreditation</a:t>
            </a:r>
            <a:endParaRPr lang="en-US" dirty="0">
              <a:ln>
                <a:solidFill>
                  <a:prstClr val="black">
                    <a:lumMod val="75000"/>
                    <a:lumOff val="25000"/>
                    <a:alpha val="10000"/>
                  </a:prstClr>
                </a:solidFill>
              </a:ln>
              <a:effectLst/>
            </a:endParaRPr>
          </a:p>
          <a:p>
            <a:pPr marL="719455" lvl="1" indent="-269875"/>
            <a:r>
              <a:rPr lang="en-US" dirty="0">
                <a:effectLst/>
              </a:rPr>
              <a:t>Grant evaluations</a:t>
            </a:r>
            <a:endParaRPr lang="en-US" dirty="0">
              <a:ln>
                <a:solidFill>
                  <a:prstClr val="black">
                    <a:lumMod val="75000"/>
                    <a:lumOff val="25000"/>
                    <a:alpha val="10000"/>
                  </a:prstClr>
                </a:solidFill>
              </a:ln>
              <a:effectLst/>
            </a:endParaRPr>
          </a:p>
          <a:p>
            <a:pPr marL="719455" lvl="1" indent="-269875"/>
            <a:r>
              <a:rPr lang="en-US" dirty="0">
                <a:effectLst/>
              </a:rPr>
              <a:t>Pool of Respondents involves institutional data</a:t>
            </a:r>
            <a:endParaRPr lang="en-US" dirty="0">
              <a:ln>
                <a:solidFill>
                  <a:prstClr val="black">
                    <a:lumMod val="75000"/>
                    <a:lumOff val="25000"/>
                    <a:alpha val="10000"/>
                  </a:prstClr>
                </a:solidFill>
              </a:ln>
              <a:effectLst/>
            </a:endParaRPr>
          </a:p>
          <a:p>
            <a:pPr marL="449580" lvl="1" indent="0">
              <a:buNone/>
            </a:pPr>
            <a:endParaRPr lang="en-US" dirty="0">
              <a:ln>
                <a:solidFill>
                  <a:prstClr val="black">
                    <a:lumMod val="75000"/>
                    <a:lumOff val="25000"/>
                    <a:alpha val="10000"/>
                  </a:prstClr>
                </a:solidFill>
              </a:ln>
              <a:effectLst/>
            </a:endParaRPr>
          </a:p>
          <a:p>
            <a:pPr indent="-305435"/>
            <a:r>
              <a:rPr lang="en-US" dirty="0">
                <a:effectLst/>
              </a:rPr>
              <a:t> </a:t>
            </a:r>
            <a:r>
              <a:rPr lang="en-US" b="1" dirty="0">
                <a:effectLst/>
              </a:rPr>
              <a:t>IF IR is administering on your behalf…</a:t>
            </a:r>
            <a:endParaRPr lang="en-US" b="1" dirty="0">
              <a:ln>
                <a:solidFill>
                  <a:prstClr val="black">
                    <a:lumMod val="75000"/>
                    <a:lumOff val="25000"/>
                    <a:alpha val="10000"/>
                  </a:prstClr>
                </a:solidFill>
              </a:ln>
              <a:effectLst/>
            </a:endParaRPr>
          </a:p>
          <a:p>
            <a:pPr marL="719455" lvl="1" indent="-269875"/>
            <a:r>
              <a:rPr lang="en-US" dirty="0">
                <a:effectLst/>
              </a:rPr>
              <a:t>Will coordinate with other scheduled surveys</a:t>
            </a:r>
            <a:endParaRPr lang="en-US" dirty="0">
              <a:ln>
                <a:solidFill>
                  <a:prstClr val="black">
                    <a:lumMod val="75000"/>
                    <a:lumOff val="25000"/>
                    <a:alpha val="10000"/>
                  </a:prstClr>
                </a:solidFill>
              </a:ln>
              <a:effectLst/>
            </a:endParaRPr>
          </a:p>
          <a:p>
            <a:pPr marL="719455" lvl="1" indent="-269875"/>
            <a:r>
              <a:rPr lang="en-US" dirty="0">
                <a:effectLst/>
              </a:rPr>
              <a:t>Will need around 2 weeks for programming*, reviewing question wording and testing before launch</a:t>
            </a:r>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37465" indent="0">
              <a:buNone/>
            </a:pPr>
            <a:r>
              <a:rPr lang="en-US" dirty="0">
                <a:ln>
                  <a:solidFill>
                    <a:prstClr val="black">
                      <a:lumMod val="75000"/>
                      <a:lumOff val="25000"/>
                      <a:alpha val="10000"/>
                    </a:prstClr>
                  </a:solidFill>
                </a:ln>
                <a:effectLst>
                  <a:outerShdw blurRad="9525" dist="25400" dir="14640000" algn="tl" rotWithShape="0">
                    <a:prstClr val="black">
                      <a:alpha val="30000"/>
                    </a:prstClr>
                  </a:outerShdw>
                </a:effectLst>
              </a:rPr>
              <a:t>*this can be longer depending on existing office workload and surveys already in the queue</a:t>
            </a:r>
          </a:p>
        </p:txBody>
      </p:sp>
    </p:spTree>
    <p:extLst>
      <p:ext uri="{BB962C8B-B14F-4D97-AF65-F5344CB8AC3E}">
        <p14:creationId xmlns:p14="http://schemas.microsoft.com/office/powerpoint/2010/main" val="212076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85F6-FBD2-4057-B3EF-F07B03B9672E}"/>
              </a:ext>
            </a:extLst>
          </p:cNvPr>
          <p:cNvSpPr>
            <a:spLocks noGrp="1"/>
          </p:cNvSpPr>
          <p:nvPr>
            <p:ph type="title"/>
          </p:nvPr>
        </p:nvSpPr>
        <p:spPr>
          <a:xfrm>
            <a:off x="527901" y="2943775"/>
            <a:ext cx="10983496" cy="970450"/>
          </a:xfrm>
        </p:spPr>
        <p:txBody>
          <a:bodyPr>
            <a:normAutofit fontScale="90000"/>
          </a:bodyPr>
          <a:lstStyle/>
          <a:p>
            <a:r>
              <a:rPr lang="en-US" dirty="0">
                <a:effectLst/>
              </a:rPr>
              <a:t>Using non-district-owned tools/platforms to collect data that involves </a:t>
            </a:r>
            <a:r>
              <a:rPr lang="en-US" i="1" dirty="0">
                <a:effectLst/>
              </a:rPr>
              <a:t>personally identifying information</a:t>
            </a:r>
            <a:r>
              <a:rPr lang="en-US" dirty="0">
                <a:effectLst/>
              </a:rPr>
              <a:t> (PII)* is a threat to information security. </a:t>
            </a:r>
            <a:br>
              <a:rPr lang="en-US" dirty="0">
                <a:effectLst/>
              </a:rPr>
            </a:br>
            <a:br>
              <a:rPr lang="en-US" dirty="0">
                <a:effectLst/>
              </a:rPr>
            </a:br>
            <a:br>
              <a:rPr lang="en-US" dirty="0">
                <a:effectLst/>
              </a:rPr>
            </a:br>
            <a:r>
              <a:rPr lang="en-US" dirty="0">
                <a:effectLst/>
              </a:rPr>
              <a:t>*Personally Identifying Information (PII) includes Name, Address, Phone Numbers, IDs, SSNs</a:t>
            </a:r>
            <a:r>
              <a:rPr lang="en-US">
                <a:effectLst/>
              </a:rPr>
              <a:t>, Personal Emails </a:t>
            </a:r>
            <a:endParaRPr lang="en-US" dirty="0"/>
          </a:p>
        </p:txBody>
      </p:sp>
      <p:sp>
        <p:nvSpPr>
          <p:cNvPr id="4" name="Explosion: 8 Points 3">
            <a:extLst>
              <a:ext uri="{FF2B5EF4-FFF2-40B4-BE49-F238E27FC236}">
                <a16:creationId xmlns:a16="http://schemas.microsoft.com/office/drawing/2014/main" id="{02F9FFDF-6EF7-4CDA-AC6B-7753EAD78C7B}"/>
              </a:ext>
            </a:extLst>
          </p:cNvPr>
          <p:cNvSpPr/>
          <p:nvPr/>
        </p:nvSpPr>
        <p:spPr>
          <a:xfrm>
            <a:off x="8720667" y="0"/>
            <a:ext cx="2576506" cy="1910975"/>
          </a:xfrm>
          <a:prstGeom prst="irregularSeal1">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Warning</a:t>
            </a:r>
          </a:p>
        </p:txBody>
      </p:sp>
    </p:spTree>
    <p:extLst>
      <p:ext uri="{BB962C8B-B14F-4D97-AF65-F5344CB8AC3E}">
        <p14:creationId xmlns:p14="http://schemas.microsoft.com/office/powerpoint/2010/main" val="2918453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2A1B-C25E-4E24-9309-8F04195C8B74}"/>
              </a:ext>
            </a:extLst>
          </p:cNvPr>
          <p:cNvSpPr>
            <a:spLocks noGrp="1"/>
          </p:cNvSpPr>
          <p:nvPr>
            <p:ph type="title"/>
          </p:nvPr>
        </p:nvSpPr>
        <p:spPr/>
        <p:txBody>
          <a:bodyPr/>
          <a:lstStyle/>
          <a:p>
            <a:r>
              <a:rPr lang="en-US" dirty="0"/>
              <a:t>Information Security</a:t>
            </a:r>
          </a:p>
        </p:txBody>
      </p:sp>
      <p:sp>
        <p:nvSpPr>
          <p:cNvPr id="3" name="Content Placeholder 2">
            <a:extLst>
              <a:ext uri="{FF2B5EF4-FFF2-40B4-BE49-F238E27FC236}">
                <a16:creationId xmlns:a16="http://schemas.microsoft.com/office/drawing/2014/main" id="{7E7C207A-D830-4022-8147-A4738EEA0EC2}"/>
              </a:ext>
            </a:extLst>
          </p:cNvPr>
          <p:cNvSpPr>
            <a:spLocks noGrp="1"/>
          </p:cNvSpPr>
          <p:nvPr>
            <p:ph idx="1"/>
          </p:nvPr>
        </p:nvSpPr>
        <p:spPr>
          <a:xfrm>
            <a:off x="913795" y="2051464"/>
            <a:ext cx="10353762" cy="3598333"/>
          </a:xfrm>
        </p:spPr>
        <p:txBody>
          <a:bodyPr/>
          <a:lstStyle/>
          <a:p>
            <a:pPr marL="36900" indent="0">
              <a:buNone/>
            </a:pPr>
            <a:r>
              <a:rPr lang="en-US" sz="3200" dirty="0"/>
              <a:t>Collector has the Liability of…</a:t>
            </a:r>
          </a:p>
          <a:p>
            <a:pPr marL="36900" indent="0">
              <a:buNone/>
            </a:pPr>
            <a:endParaRPr lang="en-US" sz="3200" dirty="0"/>
          </a:p>
          <a:p>
            <a:r>
              <a:rPr lang="en-US" sz="2400" dirty="0"/>
              <a:t>Protecting the Respondents’ Information</a:t>
            </a:r>
          </a:p>
          <a:p>
            <a:r>
              <a:rPr lang="en-US" sz="2400" dirty="0"/>
              <a:t>Protecting the Collector’s process and protocols</a:t>
            </a:r>
          </a:p>
          <a:p>
            <a:r>
              <a:rPr lang="en-US" sz="2400" dirty="0"/>
              <a:t>Protecting the District from data security incidents</a:t>
            </a:r>
          </a:p>
        </p:txBody>
      </p:sp>
    </p:spTree>
    <p:extLst>
      <p:ext uri="{BB962C8B-B14F-4D97-AF65-F5344CB8AC3E}">
        <p14:creationId xmlns:p14="http://schemas.microsoft.com/office/powerpoint/2010/main" val="556579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13BE-624E-4CD8-8327-77846E2B9D08}"/>
              </a:ext>
            </a:extLst>
          </p:cNvPr>
          <p:cNvSpPr>
            <a:spLocks noGrp="1"/>
          </p:cNvSpPr>
          <p:nvPr>
            <p:ph type="title"/>
          </p:nvPr>
        </p:nvSpPr>
        <p:spPr/>
        <p:txBody>
          <a:bodyPr/>
          <a:lstStyle/>
          <a:p>
            <a:r>
              <a:rPr lang="en-US">
                <a:solidFill>
                  <a:schemeClr val="tx1"/>
                </a:solidFill>
              </a:rPr>
              <a:t>How to choose the right form tool?</a:t>
            </a:r>
            <a:endParaRPr lang="en-US">
              <a:ln>
                <a:solidFill>
                  <a:prstClr val="black">
                    <a:lumMod val="75000"/>
                    <a:lumOff val="25000"/>
                    <a:alpha val="10000"/>
                  </a:prstClr>
                </a:solidFill>
              </a:ln>
              <a:solidFill>
                <a:schemeClr val="tx1"/>
              </a:solidFill>
              <a:effectLst>
                <a:outerShdw blurRad="9525" dist="25400" dir="14640000" algn="tl" rotWithShape="0">
                  <a:prstClr val="black">
                    <a:alpha val="30000"/>
                  </a:prstClr>
                </a:outerShdw>
              </a:effectLst>
            </a:endParaRPr>
          </a:p>
        </p:txBody>
      </p:sp>
      <p:sp>
        <p:nvSpPr>
          <p:cNvPr id="3" name="Content Placeholder 2">
            <a:extLst>
              <a:ext uri="{FF2B5EF4-FFF2-40B4-BE49-F238E27FC236}">
                <a16:creationId xmlns:a16="http://schemas.microsoft.com/office/drawing/2014/main" id="{8D2B7165-8859-4EDF-8C5B-0A3FBFF7A063}"/>
              </a:ext>
            </a:extLst>
          </p:cNvPr>
          <p:cNvSpPr>
            <a:spLocks noGrp="1"/>
          </p:cNvSpPr>
          <p:nvPr>
            <p:ph idx="1"/>
          </p:nvPr>
        </p:nvSpPr>
        <p:spPr/>
        <p:txBody>
          <a:bodyPr>
            <a:normAutofit fontScale="92500" lnSpcReduction="10000"/>
          </a:bodyPr>
          <a:lstStyle/>
          <a:p>
            <a:r>
              <a:rPr lang="en-US" sz="2800" b="1" i="1">
                <a:effectLst/>
              </a:rPr>
              <a:t>Purpose of the form/ data collected</a:t>
            </a:r>
          </a:p>
          <a:p>
            <a:pPr marL="36900" indent="0">
              <a:buNone/>
            </a:pPr>
            <a:endParaRPr lang="en-US" sz="2800" b="1" i="1">
              <a:effectLst/>
            </a:endParaRPr>
          </a:p>
          <a:p>
            <a:r>
              <a:rPr lang="en-US" sz="2800" b="1" i="1">
                <a:effectLst/>
              </a:rPr>
              <a:t>Content of the questions</a:t>
            </a:r>
          </a:p>
          <a:p>
            <a:pPr lvl="1" fontAlgn="base"/>
            <a:r>
              <a:rPr lang="en-US" sz="2500">
                <a:effectLst/>
              </a:rPr>
              <a:t>Asking any personally identifying information (PII)? Or information that can be used to identify PII (e.g. Facebook Polls).</a:t>
            </a:r>
          </a:p>
          <a:p>
            <a:pPr marL="450000" lvl="1" indent="0" fontAlgn="base">
              <a:buNone/>
            </a:pPr>
            <a:endParaRPr lang="en-US" sz="2500">
              <a:effectLst/>
            </a:endParaRPr>
          </a:p>
          <a:p>
            <a:pPr fontAlgn="base"/>
            <a:r>
              <a:rPr lang="en-US" sz="3000">
                <a:effectLst/>
              </a:rPr>
              <a:t>Technical features</a:t>
            </a:r>
          </a:p>
          <a:p>
            <a:pPr lvl="1" fontAlgn="base"/>
            <a:r>
              <a:rPr lang="en-US" sz="2800">
                <a:effectLst/>
              </a:rPr>
              <a:t>Do you need folks to attach documents?</a:t>
            </a:r>
          </a:p>
          <a:p>
            <a:pPr lvl="1"/>
            <a:endParaRPr lang="en-US" b="1" i="1">
              <a:effectLst/>
            </a:endParaRPr>
          </a:p>
          <a:p>
            <a:endParaRPr lang="en-US">
              <a:effectLst/>
            </a:endParaRPr>
          </a:p>
          <a:p>
            <a:pPr marL="719455" lvl="1" indent="-26987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a:ln>
                <a:solidFill>
                  <a:prstClr val="black">
                    <a:lumMod val="75000"/>
                    <a:lumOff val="25000"/>
                    <a:alpha val="10000"/>
                  </a:prstClr>
                </a:solidFill>
              </a:ln>
              <a:effectLst>
                <a:outerShdw blurRad="9525" dist="25400" dir="14640000" algn="tl" rotWithShape="0">
                  <a:prstClr val="black">
                    <a:alpha val="30000"/>
                  </a:prstClr>
                </a:outerShdw>
              </a:effectLst>
            </a:endParaRPr>
          </a:p>
        </p:txBody>
      </p:sp>
    </p:spTree>
    <p:extLst>
      <p:ext uri="{BB962C8B-B14F-4D97-AF65-F5344CB8AC3E}">
        <p14:creationId xmlns:p14="http://schemas.microsoft.com/office/powerpoint/2010/main" val="23083507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b3cbac8-d2fc-4dbe-af61-9b16a8aff42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FC6063E9B00547A6CDF11FD0FA9E9C" ma:contentTypeVersion="16" ma:contentTypeDescription="Create a new document." ma:contentTypeScope="" ma:versionID="db770c921648e5d28755ee7a3fb43db4">
  <xsd:schema xmlns:xsd="http://www.w3.org/2001/XMLSchema" xmlns:xs="http://www.w3.org/2001/XMLSchema" xmlns:p="http://schemas.microsoft.com/office/2006/metadata/properties" xmlns:ns3="8d74a0c7-68d2-42b1-b02e-9052b5b9c7e0" xmlns:ns4="7b3cbac8-d2fc-4dbe-af61-9b16a8aff423" targetNamespace="http://schemas.microsoft.com/office/2006/metadata/properties" ma:root="true" ma:fieldsID="bb3f4fbfa7fe75b28807850563301610" ns3:_="" ns4:_="">
    <xsd:import namespace="8d74a0c7-68d2-42b1-b02e-9052b5b9c7e0"/>
    <xsd:import namespace="7b3cbac8-d2fc-4dbe-af61-9b16a8aff42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74a0c7-68d2-42b1-b02e-9052b5b9c7e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3cbac8-d2fc-4dbe-af61-9b16a8aff42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DC5A19-5913-4C3C-B477-708A435A8B6D}">
  <ds:schemaRefs>
    <ds:schemaRef ds:uri="http://schemas.microsoft.com/office/2006/metadata/properties"/>
    <ds:schemaRef ds:uri="8d74a0c7-68d2-42b1-b02e-9052b5b9c7e0"/>
    <ds:schemaRef ds:uri="http://schemas.openxmlformats.org/package/2006/metadata/core-properties"/>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7b3cbac8-d2fc-4dbe-af61-9b16a8aff423"/>
    <ds:schemaRef ds:uri="http://purl.org/dc/terms/"/>
  </ds:schemaRefs>
</ds:datastoreItem>
</file>

<file path=customXml/itemProps2.xml><?xml version="1.0" encoding="utf-8"?>
<ds:datastoreItem xmlns:ds="http://schemas.openxmlformats.org/officeDocument/2006/customXml" ds:itemID="{BFC8E834-DDF2-4A12-8C25-4E1AAF0FD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74a0c7-68d2-42b1-b02e-9052b5b9c7e0"/>
    <ds:schemaRef ds:uri="7b3cbac8-d2fc-4dbe-af61-9b16a8aff4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823FD7-06D0-4373-A806-DF0E935D27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Slate</Template>
  <TotalTime>303</TotalTime>
  <Words>1302</Words>
  <Application>Microsoft Office PowerPoint</Application>
  <PresentationFormat>Widescreen</PresentationFormat>
  <Paragraphs>219</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Calisto MT</vt:lpstr>
      <vt:lpstr>Segoe UI</vt:lpstr>
      <vt:lpstr>Trebuchet MS</vt:lpstr>
      <vt:lpstr>Wingdings</vt:lpstr>
      <vt:lpstr>Wingdings 2</vt:lpstr>
      <vt:lpstr>Slate</vt:lpstr>
      <vt:lpstr>How to Create surveys, and ensure Data Security?    </vt:lpstr>
      <vt:lpstr>PowerPoint Presentation</vt:lpstr>
      <vt:lpstr>Types of Data Collection</vt:lpstr>
      <vt:lpstr>Survey/Form 101 Tips</vt:lpstr>
      <vt:lpstr>Survey/Form 101 Tips, Cont'd</vt:lpstr>
      <vt:lpstr>When to involve IRPIE?</vt:lpstr>
      <vt:lpstr>Using non-district-owned tools/platforms to collect data that involves personally identifying information (PII)* is a threat to information security.    *Personally Identifying Information (PII) includes Name, Address, Phone Numbers, IDs, SSNs, Personal Emails </vt:lpstr>
      <vt:lpstr>Information Security</vt:lpstr>
      <vt:lpstr>How to choose the right form tool?</vt:lpstr>
      <vt:lpstr>Available District-Supported Form Tools</vt:lpstr>
      <vt:lpstr>GOOGLE FORMS- See Microsoft Forms </vt:lpstr>
      <vt:lpstr>SURVEY MONKEY</vt:lpstr>
      <vt:lpstr>CANVAS</vt:lpstr>
      <vt:lpstr>MICROSOFT FORMS </vt:lpstr>
      <vt:lpstr>OU/OMNI CMS CAMPUS </vt:lpstr>
      <vt:lpstr>DRUPAL</vt:lpstr>
      <vt:lpstr>Helpful Reminders from Today's Session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Manzo, Vida</dc:creator>
  <cp:lastModifiedBy>Saxena, Preeta</cp:lastModifiedBy>
  <cp:revision>6</cp:revision>
  <dcterms:created xsi:type="dcterms:W3CDTF">2020-11-02T18:25:27Z</dcterms:created>
  <dcterms:modified xsi:type="dcterms:W3CDTF">2024-04-23T19:57:54Z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0x010100E5FC6063E9B00547A6CDF11FD0FA9E9C</vt:lpwstr>
  </property>
</Properties>
</file>