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7" r:id="rId1"/>
  </p:sldMasterIdLst>
  <p:notesMasterIdLst>
    <p:notesMasterId r:id="rId34"/>
  </p:notesMasterIdLst>
  <p:sldIdLst>
    <p:sldId id="256" r:id="rId2"/>
    <p:sldId id="384" r:id="rId3"/>
    <p:sldId id="371" r:id="rId4"/>
    <p:sldId id="257" r:id="rId5"/>
    <p:sldId id="259" r:id="rId6"/>
    <p:sldId id="267" r:id="rId7"/>
    <p:sldId id="397" r:id="rId8"/>
    <p:sldId id="414" r:id="rId9"/>
    <p:sldId id="412" r:id="rId10"/>
    <p:sldId id="411" r:id="rId11"/>
    <p:sldId id="323" r:id="rId12"/>
    <p:sldId id="258" r:id="rId13"/>
    <p:sldId id="265" r:id="rId14"/>
    <p:sldId id="324" r:id="rId15"/>
    <p:sldId id="300" r:id="rId16"/>
    <p:sldId id="264" r:id="rId17"/>
    <p:sldId id="388" r:id="rId18"/>
    <p:sldId id="390" r:id="rId19"/>
    <p:sldId id="266" r:id="rId20"/>
    <p:sldId id="401" r:id="rId21"/>
    <p:sldId id="310" r:id="rId22"/>
    <p:sldId id="419" r:id="rId23"/>
    <p:sldId id="415" r:id="rId24"/>
    <p:sldId id="404" r:id="rId25"/>
    <p:sldId id="312" r:id="rId26"/>
    <p:sldId id="398" r:id="rId27"/>
    <p:sldId id="368" r:id="rId28"/>
    <p:sldId id="369" r:id="rId29"/>
    <p:sldId id="367" r:id="rId30"/>
    <p:sldId id="418" r:id="rId31"/>
    <p:sldId id="409" r:id="rId32"/>
    <p:sldId id="41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411" autoAdjust="0"/>
    <p:restoredTop sz="94632" autoAdjust="0"/>
  </p:normalViewPr>
  <p:slideViewPr>
    <p:cSldViewPr snapToGrid="0">
      <p:cViewPr>
        <p:scale>
          <a:sx n="73" d="100"/>
          <a:sy n="73" d="100"/>
        </p:scale>
        <p:origin x="821" y="254"/>
      </p:cViewPr>
      <p:guideLst/>
    </p:cSldViewPr>
  </p:slideViewPr>
  <p:outlineViewPr>
    <p:cViewPr>
      <p:scale>
        <a:sx n="33" d="100"/>
        <a:sy n="33" d="100"/>
      </p:scale>
      <p:origin x="0" y="-222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E2403-CA68-4565-8494-AD7445CD5B9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69689-3EC2-45C0-B254-186AAB9F6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3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5396F-6F0E-4E19-8C9D-442736978BF0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7031343-1255-439C-B09A-C63FCB73EBD7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2018 COC Women's Conference 3/17/18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SELF CARE:  I CHOOSE ME!</a:t>
            </a:r>
          </a:p>
        </p:txBody>
      </p:sp>
    </p:spTree>
    <p:extLst>
      <p:ext uri="{BB962C8B-B14F-4D97-AF65-F5344CB8AC3E}">
        <p14:creationId xmlns:p14="http://schemas.microsoft.com/office/powerpoint/2010/main" val="1469298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1829">
              <a:defRPr/>
            </a:pPr>
            <a:r>
              <a:rPr lang="en-US" b="0" dirty="0"/>
              <a:t>What</a:t>
            </a:r>
            <a:r>
              <a:rPr lang="en-US" b="0" baseline="0" dirty="0"/>
              <a:t> will the audience be able to do after this training is complete?</a:t>
            </a:r>
            <a:r>
              <a:rPr lang="en-US" dirty="0"/>
              <a:t> Briefly describe each objective how the audience</a:t>
            </a:r>
            <a:r>
              <a:rPr lang="en-US" baseline="0" dirty="0"/>
              <a:t> </a:t>
            </a:r>
            <a:r>
              <a:rPr lang="en-US" dirty="0"/>
              <a:t>will benefit from this</a:t>
            </a:r>
            <a:r>
              <a:rPr lang="en-US" baseline="0" dirty="0"/>
              <a:t>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AA25E31-138A-45A5-8912-1B4AE297AA64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2018 COC Women's Conference 3/17/18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In Relationship:  Style, Self, BEing</a:t>
            </a:r>
          </a:p>
        </p:txBody>
      </p:sp>
    </p:spTree>
    <p:extLst>
      <p:ext uri="{BB962C8B-B14F-4D97-AF65-F5344CB8AC3E}">
        <p14:creationId xmlns:p14="http://schemas.microsoft.com/office/powerpoint/2010/main" val="552036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5396F-6F0E-4E19-8C9D-442736978BF0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5323104-10EE-4DA2-B768-700C783B5F95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2021 COC Women's Conference 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SELF CARE:  I CHOOSE ME!</a:t>
            </a:r>
          </a:p>
        </p:txBody>
      </p:sp>
    </p:spTree>
    <p:extLst>
      <p:ext uri="{BB962C8B-B14F-4D97-AF65-F5344CB8AC3E}">
        <p14:creationId xmlns:p14="http://schemas.microsoft.com/office/powerpoint/2010/main" val="678086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5396F-6F0E-4E19-8C9D-442736978BF0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C2139F0-1CE9-48D9-9716-07188DCE054B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2021 COC Women's Conference 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SELF CARE:  I CHOOSE ME!</a:t>
            </a:r>
          </a:p>
        </p:txBody>
      </p:sp>
    </p:spTree>
    <p:extLst>
      <p:ext uri="{BB962C8B-B14F-4D97-AF65-F5344CB8AC3E}">
        <p14:creationId xmlns:p14="http://schemas.microsoft.com/office/powerpoint/2010/main" val="4069848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5396F-6F0E-4E19-8C9D-442736978BF0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3A71E3D-E21D-4B02-B8E6-C5551AD7D736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2018 COC Women's Conference 3/17/18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SELF CARE:  I CHOOSE ME!</a:t>
            </a:r>
          </a:p>
        </p:txBody>
      </p:sp>
    </p:spTree>
    <p:extLst>
      <p:ext uri="{BB962C8B-B14F-4D97-AF65-F5344CB8AC3E}">
        <p14:creationId xmlns:p14="http://schemas.microsoft.com/office/powerpoint/2010/main" val="1365226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5396F-6F0E-4E19-8C9D-442736978BF0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39A1DC0-518A-4454-BF81-CCEA2AED4377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2018 COC Women's Conference 3/17/18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SELF CARE:  I CHOOSE ME!</a:t>
            </a:r>
          </a:p>
        </p:txBody>
      </p:sp>
    </p:spTree>
    <p:extLst>
      <p:ext uri="{BB962C8B-B14F-4D97-AF65-F5344CB8AC3E}">
        <p14:creationId xmlns:p14="http://schemas.microsoft.com/office/powerpoint/2010/main" val="3544538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5396F-6F0E-4E19-8C9D-442736978BF0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1DCA32-3533-44AF-A76A-17B4CF3C1D7C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2018 COC Women's Conference 3/17/18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SELF CARE:  I CHOOSE ME!</a:t>
            </a:r>
          </a:p>
        </p:txBody>
      </p:sp>
    </p:spTree>
    <p:extLst>
      <p:ext uri="{BB962C8B-B14F-4D97-AF65-F5344CB8AC3E}">
        <p14:creationId xmlns:p14="http://schemas.microsoft.com/office/powerpoint/2010/main" val="3410634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5396F-6F0E-4E19-8C9D-442736978BF0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1DCA32-3533-44AF-A76A-17B4CF3C1D7C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2018 COC Women's Conference 3/17/18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SELF CARE:  I CHOOSE ME!</a:t>
            </a:r>
          </a:p>
        </p:txBody>
      </p:sp>
    </p:spTree>
    <p:extLst>
      <p:ext uri="{BB962C8B-B14F-4D97-AF65-F5344CB8AC3E}">
        <p14:creationId xmlns:p14="http://schemas.microsoft.com/office/powerpoint/2010/main" val="4272521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69689-3EC2-45C0-B254-186AAB9F67A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2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5B1C-7A9C-4D5E-9C33-D1AE6F73D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43F7E-CA34-4935-8FDD-1FFA0008E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43C2E-6A72-430F-8E50-B3BD0B2A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89D1-917F-4174-9B59-F30E8A37D271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F86DC-0532-4214-A27E-4BF7F4F56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9174D-B17F-4684-8E4C-5F33A7E9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547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BB6A5-D3B7-4AB9-A94A-6A8804E59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53129-7315-4C4C-BED4-7796AEF28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6F53A-170C-4353-B157-AFCB2BDB0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9E4F-F5DC-4A8B-ADB2-124872761BCE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D0A22-06C7-4236-8914-0CC454D1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1D54D-3F3F-4FD6-BB0C-12C8A274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315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CB8787-B1D6-438C-A0B0-35A9314C09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98534-E1B4-4DA4-9981-CF40E4AE9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3D08D-A8AB-4306-9C37-F3B04DEFC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20EA-0024-49AE-AAC4-02CA3EE193F3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9C40B-063C-41CB-90D1-31AA7EB3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3D697-5A42-475D-B9D6-199493976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195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143AA-B596-4183-9667-46E3FECF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4EDF4-1581-4A4E-B9A2-6544E1F45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9D2B2-42D6-4556-A8A8-4A4A32848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7A9F-96FB-40B9-A439-3CCD55DE596B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4C216-987B-465F-8C45-F7134C75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50CA9-B836-46E0-A6C9-E5921356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4710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E57C-E80A-45AD-AC10-9CCA6A54D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31010-A39B-4AD8-A431-9B2959937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51664-B315-4F02-A9DB-6A18644D2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F1BC-77CD-4D4B-854B-4ADD233B25DA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45490-11AC-4888-B6C6-064EA8CD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EBD8F-A24C-4365-8778-DD8DF3C1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7201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6D67B-711B-411E-9358-A9DCB42B0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92855-E6C3-4B09-8D1F-76F74D1B7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C961F-0C9B-4941-AD59-F1D6BAF24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C70C1-21CC-4DFC-BD71-EA07790E8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D275-B8F5-4675-8AD1-E7A878A825A0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7E510-3983-4051-89F6-84D992AE6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AC015-17D2-4FA1-943D-49A71C05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6038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2948E-2709-4576-980E-4EF3E99E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85D66-768E-465A-9E54-FFE83FE96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9E7B2-7674-424F-BC4B-22F7524D0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69BAA-702A-4FF5-BB9C-AADE370137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C7996A-D1A1-4BFF-9A08-5D284AFAA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8845C0-A5F6-4F0B-926F-FD973B4FF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3762-54C1-41B9-8A4D-664082F1B5BF}" type="datetime1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B752DD-4B8D-4D62-9957-30BFC3C3E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C7C482-912C-4AEB-8F23-1AE1C669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3944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3AFD-421C-40D8-B821-B29EBC460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2E3C87-CEB2-4D19-B834-DA18FD5D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4F5B-9835-472B-BBD5-57FF4A649DAC}" type="datetime1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501990-DFC5-4503-8F02-132C8620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57B82-CB9A-4ACE-A14B-955B9861D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2425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764D53-1762-48C9-9604-22529A8C2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1764-7DBB-4FF6-A52E-E423B0E394B4}" type="datetime1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4A6BF-9293-41BA-93A7-278B3249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4E276-C5CC-4DC2-A0CD-5F32C5167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7624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51D4E-82F9-49BE-B779-2385E22E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53935-7B12-4956-B8C1-525AA85F4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A4098-C8E9-498F-883F-402E0B118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AE1F8-85B9-46F6-A83B-A8166D757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CEC5-C34D-4B63-8516-593BA2AD9FD2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84DE9-E679-4E08-8EFD-CA9F6317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48827-225B-4A49-B1C1-4868B55F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2789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0556-0FF1-40E0-ABD1-E3DD8E5E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FF446-C2FD-429E-85EE-3D1AA8DB0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03360-D4CD-41C4-89FE-A79FC70DB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A9581-A048-4A27-B213-DEC14B2AE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DC4-7A7E-4014-88FD-91CD5BAF58D2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ED996-F1C2-4CEE-AB89-B58B9C9E7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B0845-3834-4448-A451-ECBB8197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6871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FCB7F1-1F2D-4420-974D-5E52E726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A42A5-1715-4F24-94A6-D8970417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7CD3F-51A0-4536-B717-522F132FAA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EB920-C537-4ABC-875A-3C89B25A81A5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C4E3F-CDC5-4DEC-8FE5-7B5188479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AD9F0-A4E3-4AD5-8638-81F49C122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1130C-A2DD-40CC-B627-76ED4B8F7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6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isteraibo.deviantart.com/art/Fire-31142152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hyperlink" Target="http://www.pngall.com/stress-png/download/37292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ataliewarnert.com/strategies-for-product-owner-across-multiple-teams-with-different-products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2designworks launches collection inspired by strong women and world events  | Toronto Business Daily">
            <a:extLst>
              <a:ext uri="{FF2B5EF4-FFF2-40B4-BE49-F238E27FC236}">
                <a16:creationId xmlns:a16="http://schemas.microsoft.com/office/drawing/2014/main" id="{DCAA3EC7-945B-4588-9014-469CF9F9F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8255">
            <a:off x="-108063" y="256693"/>
            <a:ext cx="6504776" cy="4328633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A680D9-213B-4615-B4F2-6A35F2B28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5360" y="3429000"/>
            <a:ext cx="7190559" cy="1779769"/>
          </a:xfrm>
        </p:spPr>
        <p:txBody>
          <a:bodyPr/>
          <a:lstStyle/>
          <a:p>
            <a:pPr algn="l"/>
            <a:r>
              <a:rPr lang="en-US" dirty="0"/>
              <a:t>SELF-CARE &amp;  </a:t>
            </a:r>
            <a:br>
              <a:rPr lang="en-US" dirty="0"/>
            </a:br>
            <a:r>
              <a:rPr lang="en-US" dirty="0"/>
              <a:t>       AVOID BURNOUT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AD65F-CA6B-4945-B339-6E9F5990C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7976" y="5208769"/>
            <a:ext cx="9144000" cy="1655762"/>
          </a:xfrm>
        </p:spPr>
        <p:txBody>
          <a:bodyPr/>
          <a:lstStyle/>
          <a:p>
            <a:pPr algn="r"/>
            <a:r>
              <a:rPr lang="en-US" dirty="0"/>
              <a:t>Doris Marie Zimmer</a:t>
            </a:r>
          </a:p>
          <a:p>
            <a:pPr algn="r"/>
            <a:r>
              <a:rPr lang="en-US" dirty="0"/>
              <a:t>COC Virtual Women’s Conference</a:t>
            </a:r>
          </a:p>
          <a:p>
            <a:pPr algn="r"/>
            <a:r>
              <a:rPr lang="en-US" dirty="0"/>
              <a:t>25-27 March 2021</a:t>
            </a:r>
          </a:p>
        </p:txBody>
      </p:sp>
    </p:spTree>
    <p:extLst>
      <p:ext uri="{BB962C8B-B14F-4D97-AF65-F5344CB8AC3E}">
        <p14:creationId xmlns:p14="http://schemas.microsoft.com/office/powerpoint/2010/main" val="1958144562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6743A3-336F-465B-8368-3C155286313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415674" y="4943060"/>
            <a:ext cx="1072806" cy="1764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C4D706-1AA8-462C-8904-2ADDBD6CC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3388" cy="1325563"/>
          </a:xfrm>
        </p:spPr>
        <p:txBody>
          <a:bodyPr/>
          <a:lstStyle/>
          <a:p>
            <a:r>
              <a:rPr lang="en-US" b="1" dirty="0"/>
              <a:t>         TOXIC DOWNERS UNDERMINE WELLNESS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17BD5-4BE4-4FC2-98F4-BBFF0C664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41377" y="1863793"/>
            <a:ext cx="4036909" cy="3039338"/>
          </a:xfrm>
        </p:spPr>
        <p:txBody>
          <a:bodyPr>
            <a:normAutofit/>
          </a:bodyPr>
          <a:lstStyle/>
          <a:p>
            <a:r>
              <a:rPr lang="en-US" sz="3200" dirty="0"/>
              <a:t>MULTI-TASKING</a:t>
            </a:r>
          </a:p>
          <a:p>
            <a:r>
              <a:rPr lang="en-US" sz="3200" dirty="0"/>
              <a:t>OVERWHELM</a:t>
            </a:r>
          </a:p>
          <a:p>
            <a:r>
              <a:rPr lang="en-US" sz="3200" dirty="0"/>
              <a:t>MENTAL FOG</a:t>
            </a:r>
          </a:p>
          <a:p>
            <a:r>
              <a:rPr lang="en-US" sz="3200" dirty="0"/>
              <a:t>OUT OF CONTROL</a:t>
            </a:r>
          </a:p>
          <a:p>
            <a:r>
              <a:rPr lang="en-US" sz="3200" dirty="0"/>
              <a:t>HOPELESS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9805D-ADAF-40E8-99CB-887481AEC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3053" y="1772504"/>
            <a:ext cx="4751673" cy="3389499"/>
          </a:xfrm>
        </p:spPr>
        <p:txBody>
          <a:bodyPr>
            <a:normAutofit/>
          </a:bodyPr>
          <a:lstStyle/>
          <a:p>
            <a:r>
              <a:rPr lang="en-US" sz="3200" dirty="0"/>
              <a:t>TIME SINKHOLES</a:t>
            </a:r>
          </a:p>
          <a:p>
            <a:r>
              <a:rPr lang="en-US" sz="3200" dirty="0"/>
              <a:t>BOUNDARY VIOLATIONS</a:t>
            </a:r>
          </a:p>
          <a:p>
            <a:r>
              <a:rPr lang="en-US" sz="3200" dirty="0"/>
              <a:t>TOXIC RELATIONSHIPS</a:t>
            </a:r>
          </a:p>
          <a:p>
            <a:r>
              <a:rPr lang="en-US" sz="3200" dirty="0"/>
              <a:t>NEGATIVE SELF-TALK</a:t>
            </a:r>
          </a:p>
          <a:p>
            <a:r>
              <a:rPr lang="en-US" sz="3200" dirty="0"/>
              <a:t>ROLE BLENDING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10871-357D-49C3-8B77-E291E72F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37BAF-654B-4886-85CA-A184F49ED20D}"/>
              </a:ext>
            </a:extLst>
          </p:cNvPr>
          <p:cNvSpPr txBox="1"/>
          <p:nvPr/>
        </p:nvSpPr>
        <p:spPr>
          <a:xfrm>
            <a:off x="514905" y="5229818"/>
            <a:ext cx="115143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UNRELIEVED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>
                <a:solidFill>
                  <a:srgbClr val="CC3300"/>
                </a:solidFill>
              </a:rPr>
              <a:t>                                                            LEADS TO </a:t>
            </a:r>
            <a:r>
              <a:rPr lang="en-US" sz="5400" dirty="0">
                <a:solidFill>
                  <a:srgbClr val="CC3300"/>
                </a:solidFill>
              </a:rPr>
              <a:t>BURNOUT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378CAF-1F06-4DF6-BF42-3B2F7BE81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197622" y="4903131"/>
            <a:ext cx="1867634" cy="1550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B17E45-D46D-4E98-B2B6-A3BDF0D06DC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2" y="230739"/>
            <a:ext cx="1785008" cy="1459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F00634-0947-4789-9F61-EFE1D3784106}"/>
              </a:ext>
            </a:extLst>
          </p:cNvPr>
          <p:cNvSpPr/>
          <p:nvPr/>
        </p:nvSpPr>
        <p:spPr>
          <a:xfrm>
            <a:off x="3105241" y="5031300"/>
            <a:ext cx="2164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i="1" cap="none" spc="0" dirty="0">
                <a:ln w="0"/>
                <a:solidFill>
                  <a:srgbClr val="CC33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STRESS</a:t>
            </a:r>
            <a:endParaRPr lang="en-US" sz="5400" b="0" cap="none" spc="0" dirty="0">
              <a:ln w="0"/>
              <a:solidFill>
                <a:srgbClr val="CC33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788615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98" y="1518577"/>
            <a:ext cx="3379877" cy="4213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08" y="1450127"/>
            <a:ext cx="3152294" cy="4199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2101" y="5811783"/>
            <a:ext cx="7269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….WELCOME STRESS </a:t>
            </a:r>
            <a:r>
              <a:rPr lang="en-US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246" y="265532"/>
            <a:ext cx="9720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LIFE SPINS OUT</a:t>
            </a:r>
          </a:p>
          <a:p>
            <a:endParaRPr lang="en-US" sz="5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FFF0B-E00F-4169-B6BF-6B5F2B42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284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86DB9E-7D8E-46D9-A30C-5853BF8FDBC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83581" y="432514"/>
            <a:ext cx="1438183" cy="1077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7E0C1E-06D5-47CF-A2F3-736EC9835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871" y="3657600"/>
            <a:ext cx="4661709" cy="2835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A3C6D-9DA5-4D0A-B330-1355EFA8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1" y="319295"/>
            <a:ext cx="10750118" cy="1198340"/>
          </a:xfrm>
        </p:spPr>
        <p:txBody>
          <a:bodyPr>
            <a:normAutofit/>
          </a:bodyPr>
          <a:lstStyle/>
          <a:p>
            <a:r>
              <a:rPr lang="en-US" sz="5400" b="1" dirty="0"/>
              <a:t>          BURNOUT… Must AVOID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91106-3EA6-49A8-B608-C5AA6634A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9861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3600" dirty="0"/>
              <a:t>SEVERE </a:t>
            </a:r>
            <a:r>
              <a:rPr lang="en-US" sz="3600" b="1" dirty="0"/>
              <a:t>STRESS</a:t>
            </a:r>
            <a:r>
              <a:rPr lang="en-US" sz="3600" dirty="0"/>
              <a:t> CONDITION:</a:t>
            </a:r>
          </a:p>
          <a:p>
            <a:pPr lvl="1">
              <a:spcAft>
                <a:spcPts val="1200"/>
              </a:spcAft>
            </a:pPr>
            <a:r>
              <a:rPr lang="en-US" sz="3200" dirty="0"/>
              <a:t>PHYSICAL, MENTAL &amp; EMOTIONAL </a:t>
            </a:r>
            <a:r>
              <a:rPr lang="en-US" sz="3200" b="1" dirty="0"/>
              <a:t>EXHAUSTION</a:t>
            </a:r>
          </a:p>
          <a:p>
            <a:pPr lvl="1">
              <a:spcAft>
                <a:spcPts val="1200"/>
              </a:spcAft>
            </a:pPr>
            <a:r>
              <a:rPr lang="en-US" sz="3200" dirty="0"/>
              <a:t>NO </a:t>
            </a:r>
            <a:r>
              <a:rPr lang="en-US" sz="3200" b="1" dirty="0"/>
              <a:t>ABILITY</a:t>
            </a:r>
            <a:r>
              <a:rPr lang="en-US" sz="3200" dirty="0"/>
              <a:t> TO </a:t>
            </a:r>
            <a:r>
              <a:rPr lang="en-US" sz="3200" i="1" dirty="0"/>
              <a:t>COPE </a:t>
            </a:r>
            <a:r>
              <a:rPr lang="en-US" sz="3200" dirty="0"/>
              <a:t>WITH </a:t>
            </a:r>
            <a:r>
              <a:rPr lang="en-US" sz="3200" b="1" dirty="0"/>
              <a:t>NEW STRESS</a:t>
            </a:r>
          </a:p>
          <a:p>
            <a:pPr lvl="1">
              <a:spcAft>
                <a:spcPts val="1200"/>
              </a:spcAft>
            </a:pPr>
            <a:r>
              <a:rPr lang="en-US" sz="3200" dirty="0"/>
              <a:t>TAKING ON </a:t>
            </a:r>
            <a:r>
              <a:rPr lang="en-US" sz="3200" b="1" i="1" dirty="0"/>
              <a:t>TOO MUCH </a:t>
            </a:r>
            <a:r>
              <a:rPr lang="en-US" sz="3200" b="1" dirty="0"/>
              <a:t>FOR </a:t>
            </a:r>
            <a:r>
              <a:rPr lang="en-US" sz="3200" b="1" i="1" dirty="0"/>
              <a:t>TOO LONG</a:t>
            </a:r>
            <a:br>
              <a:rPr lang="en-US" sz="3200" b="1" i="1" dirty="0"/>
            </a:br>
            <a:endParaRPr lang="en-US" sz="3200" b="1" dirty="0"/>
          </a:p>
          <a:p>
            <a:r>
              <a:rPr lang="en-US" sz="3600" dirty="0"/>
              <a:t>NOTHING left to GIVE: ON EMPTY</a:t>
            </a:r>
          </a:p>
          <a:p>
            <a:pPr lvl="1"/>
            <a:r>
              <a:rPr lang="en-US" sz="3200" dirty="0"/>
              <a:t>Does NOT </a:t>
            </a:r>
            <a:r>
              <a:rPr lang="en-US" sz="3200" b="1" dirty="0"/>
              <a:t>self-resolve</a:t>
            </a:r>
          </a:p>
          <a:p>
            <a:r>
              <a:rPr lang="en-US" sz="3600" b="1" dirty="0"/>
              <a:t>UNTREATED</a:t>
            </a:r>
            <a:r>
              <a:rPr lang="en-US" sz="3600" dirty="0"/>
              <a:t>:  Depression, </a:t>
            </a:r>
          </a:p>
          <a:p>
            <a:pPr marL="0" indent="0">
              <a:buNone/>
            </a:pPr>
            <a:r>
              <a:rPr lang="en-US" sz="3600" dirty="0"/>
              <a:t>               Heart Disease, Diabetes </a:t>
            </a:r>
          </a:p>
          <a:p>
            <a:endParaRPr lang="en-US" sz="3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DA7D0-90E3-4410-B4DC-9D0C77DD7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2015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07E3E-B6FA-4F9F-ADF5-FD92ED97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93" y="136525"/>
            <a:ext cx="10794507" cy="818515"/>
          </a:xfrm>
        </p:spPr>
        <p:txBody>
          <a:bodyPr>
            <a:normAutofit/>
          </a:bodyPr>
          <a:lstStyle/>
          <a:p>
            <a:r>
              <a:rPr lang="en-US" sz="4800" b="1" dirty="0"/>
              <a:t>WHAT SELF-CARE IS </a:t>
            </a:r>
            <a:r>
              <a:rPr lang="en-US" sz="4800" b="1" i="1" dirty="0">
                <a:solidFill>
                  <a:srgbClr val="C00000"/>
                </a:solidFill>
              </a:rPr>
              <a:t>NOT!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13E05-35B7-4DCC-9AEE-14DC84172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5040"/>
            <a:ext cx="10515600" cy="5667701"/>
          </a:xfrm>
        </p:spPr>
        <p:txBody>
          <a:bodyPr>
            <a:normAutofit fontScale="62500" lnSpcReduction="20000"/>
          </a:bodyPr>
          <a:lstStyle/>
          <a:p>
            <a:r>
              <a:rPr lang="en-US" sz="4400" dirty="0"/>
              <a:t>As popular print/online magazines suggest:</a:t>
            </a:r>
            <a:br>
              <a:rPr lang="en-US" sz="4400" dirty="0"/>
            </a:br>
            <a:endParaRPr lang="en-US" sz="4400" dirty="0"/>
          </a:p>
          <a:p>
            <a:pPr lvl="1"/>
            <a:r>
              <a:rPr lang="en-US" sz="4400" dirty="0"/>
              <a:t>“HOW TO” OR “TO DO” LISTS</a:t>
            </a:r>
          </a:p>
          <a:p>
            <a:pPr lvl="3"/>
            <a:r>
              <a:rPr lang="en-US" sz="4200" dirty="0"/>
              <a:t>‘7 tips to self-care’</a:t>
            </a:r>
          </a:p>
          <a:p>
            <a:pPr lvl="3"/>
            <a:r>
              <a:rPr lang="en-US" sz="4200" dirty="0"/>
              <a:t>Get better sleep</a:t>
            </a:r>
          </a:p>
          <a:p>
            <a:pPr lvl="3"/>
            <a:r>
              <a:rPr lang="en-US" sz="4200" dirty="0"/>
              <a:t>Beautiful People 1</a:t>
            </a:r>
            <a:r>
              <a:rPr lang="en-US" sz="4200" baseline="30000" dirty="0"/>
              <a:t>st</a:t>
            </a:r>
            <a:r>
              <a:rPr lang="en-US" sz="4200" dirty="0"/>
              <a:t> Class Diet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sz="4200" dirty="0"/>
              <a:t>Ultimate Exercise with 5 minutes a day</a:t>
            </a:r>
          </a:p>
          <a:p>
            <a:pPr lvl="1"/>
            <a:r>
              <a:rPr lang="en-US" sz="4400" dirty="0"/>
              <a:t>LISTS of recognized ACTIVITIES</a:t>
            </a:r>
          </a:p>
          <a:p>
            <a:pPr lvl="3"/>
            <a:r>
              <a:rPr lang="en-US" sz="4200" dirty="0"/>
              <a:t>Meditate, Exercise, 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sz="4200" dirty="0"/>
              <a:t>Treat Yourself Activities: Go to Spa, get nails done</a:t>
            </a:r>
          </a:p>
          <a:p>
            <a:pPr lvl="1"/>
            <a:r>
              <a:rPr lang="en-US" sz="4400" dirty="0"/>
              <a:t>THIS IS GREAT AND FUN (a place in life)</a:t>
            </a:r>
          </a:p>
          <a:p>
            <a:pPr lvl="3"/>
            <a:r>
              <a:rPr lang="en-US" sz="3800" dirty="0"/>
              <a:t>Simply Indulgences, Escapes or Timeouts.  </a:t>
            </a:r>
          </a:p>
          <a:p>
            <a:pPr lvl="3"/>
            <a:r>
              <a:rPr lang="en-US" sz="3800" dirty="0"/>
              <a:t>When complete, we are back where we began; needing a get-a-way </a:t>
            </a:r>
          </a:p>
          <a:p>
            <a:pPr lvl="1"/>
            <a:r>
              <a:rPr lang="en-US" sz="4400" dirty="0"/>
              <a:t>WHAT IN COMMON:  Easy Fixes, No Purpose/Plan</a:t>
            </a:r>
          </a:p>
          <a:p>
            <a:r>
              <a:rPr lang="en-US" sz="4800" dirty="0"/>
              <a:t>CONSIDER, instead. . . </a:t>
            </a:r>
          </a:p>
          <a:p>
            <a:endParaRPr lang="en-US" sz="44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775F4-03FA-495D-8B08-C3BA53EF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589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8339" y="0"/>
            <a:ext cx="9611061" cy="1676400"/>
          </a:xfrm>
        </p:spPr>
        <p:txBody>
          <a:bodyPr>
            <a:normAutofit fontScale="90000"/>
          </a:bodyPr>
          <a:lstStyle/>
          <a:p>
            <a:r>
              <a:rPr lang="en-US" sz="7300" dirty="0" err="1">
                <a:solidFill>
                  <a:srgbClr val="000000"/>
                </a:solidFill>
              </a:rPr>
              <a:t>Mentanoia</a:t>
            </a:r>
            <a:r>
              <a:rPr lang="en-US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  <a:effectLst/>
              </a:rPr>
              <a:t/>
            </a:r>
            <a:br>
              <a:rPr lang="en-US" dirty="0">
                <a:solidFill>
                  <a:srgbClr val="000000"/>
                </a:solidFill>
                <a:effectLst/>
              </a:rPr>
            </a:br>
            <a:r>
              <a:rPr lang="en-US" dirty="0">
                <a:solidFill>
                  <a:srgbClr val="000000"/>
                </a:solidFill>
                <a:effectLst/>
              </a:rPr>
              <a:t>Change Your Mind and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141257" y="2303034"/>
            <a:ext cx="6545645" cy="4198172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ClrTx/>
              <a:buSzPct val="75000"/>
              <a:buFont typeface="Wingdings" panose="05000000000000000000" pitchFamily="2" charset="2"/>
              <a:buChar char="Ø"/>
            </a:pPr>
            <a:r>
              <a:rPr lang="en-US" sz="3900" b="1" i="1" dirty="0"/>
              <a:t>Align values &amp; behavior</a:t>
            </a:r>
          </a:p>
          <a:p>
            <a:pPr>
              <a:lnSpc>
                <a:spcPct val="200000"/>
              </a:lnSpc>
              <a:buClrTx/>
              <a:buSzPct val="75000"/>
              <a:buFont typeface="Wingdings" panose="05000000000000000000" pitchFamily="2" charset="2"/>
              <a:buChar char="Ø"/>
            </a:pPr>
            <a:r>
              <a:rPr lang="en-US" sz="3900" b="1" i="1" dirty="0"/>
              <a:t>Reframe events &amp;  beliefs</a:t>
            </a:r>
          </a:p>
          <a:p>
            <a:pPr>
              <a:lnSpc>
                <a:spcPct val="200000"/>
              </a:lnSpc>
              <a:buClrTx/>
              <a:buSzPct val="75000"/>
              <a:buFont typeface="Wingdings" panose="05000000000000000000" pitchFamily="2" charset="2"/>
              <a:buChar char="Ø"/>
            </a:pPr>
            <a:r>
              <a:rPr lang="en-US" sz="3900" b="1" i="1" dirty="0"/>
              <a:t>Make and DO you own self-care</a:t>
            </a:r>
          </a:p>
          <a:p>
            <a:pPr>
              <a:lnSpc>
                <a:spcPct val="200000"/>
              </a:lnSpc>
            </a:pPr>
            <a:endParaRPr lang="en-US" sz="3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302" y="1797872"/>
            <a:ext cx="3420606" cy="4703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27628-AD73-4A0F-9BE5-AC8CB362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18380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LEARN:</a:t>
            </a:r>
            <a:r>
              <a:rPr lang="en-US" sz="4800" b="1" dirty="0">
                <a:solidFill>
                  <a:srgbClr val="FFC000"/>
                </a:solidFill>
              </a:rPr>
              <a:t>  </a:t>
            </a:r>
            <a:r>
              <a:rPr lang="en-US" sz="4800" dirty="0"/>
              <a:t>a De-STRESS model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534400" cy="5562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18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5400" b="1" cap="all" dirty="0">
                <a:solidFill>
                  <a:srgbClr val="C00000"/>
                </a:solidFill>
              </a:rPr>
              <a:t>L</a:t>
            </a:r>
            <a:r>
              <a:rPr lang="en-US" sz="5400" b="1" cap="all" dirty="0"/>
              <a:t>aughter</a:t>
            </a:r>
            <a:endParaRPr lang="en-US" sz="5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5400" b="1" cap="all" dirty="0">
                <a:solidFill>
                  <a:srgbClr val="C00000"/>
                </a:solidFill>
              </a:rPr>
              <a:t>E</a:t>
            </a:r>
            <a:r>
              <a:rPr lang="en-US" sz="5400" b="1" cap="all" dirty="0"/>
              <a:t>xercise</a:t>
            </a:r>
            <a:endParaRPr lang="en-US" sz="5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5400" b="1" cap="all" dirty="0">
                <a:solidFill>
                  <a:srgbClr val="C00000"/>
                </a:solidFill>
              </a:rPr>
              <a:t>A</a:t>
            </a:r>
            <a:r>
              <a:rPr lang="en-US" sz="5400" b="1" cap="all" dirty="0"/>
              <a:t>ttitude</a:t>
            </a:r>
            <a:endParaRPr lang="en-US" sz="54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5400" b="1" cap="all" dirty="0">
                <a:solidFill>
                  <a:srgbClr val="C00000"/>
                </a:solidFill>
              </a:rPr>
              <a:t>R</a:t>
            </a:r>
            <a:r>
              <a:rPr lang="en-US" sz="5400" b="1" cap="all" dirty="0"/>
              <a:t>elaxation</a:t>
            </a:r>
            <a:endParaRPr lang="en-US" sz="5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5400" b="1" cap="all" dirty="0">
                <a:solidFill>
                  <a:srgbClr val="C00000"/>
                </a:solidFill>
              </a:rPr>
              <a:t>N</a:t>
            </a:r>
            <a:r>
              <a:rPr lang="en-US" sz="5400" b="1" cap="all" dirty="0"/>
              <a:t>utrition</a:t>
            </a:r>
            <a:endParaRPr lang="en-US" sz="5400" dirty="0"/>
          </a:p>
          <a:p>
            <a:pPr marL="137160" indent="0" algn="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75000"/>
              <a:buNone/>
            </a:pPr>
            <a:r>
              <a:rPr lang="en-US" sz="1800" dirty="0"/>
              <a:t>Carole Klein, EmpowHER.com treatment model:  </a:t>
            </a:r>
            <a:r>
              <a:rPr lang="en-US" sz="1800" b="1" dirty="0"/>
              <a:t>L.E.A.R.N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7C3E-D3BB-4A40-A4CF-82808947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113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diverse women ">
            <a:extLst>
              <a:ext uri="{FF2B5EF4-FFF2-40B4-BE49-F238E27FC236}">
                <a16:creationId xmlns:a16="http://schemas.microsoft.com/office/drawing/2014/main" id="{837F0FF9-D7A0-4D6E-86F9-36587A27E1C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946" y="70542"/>
            <a:ext cx="6908800" cy="3994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C9C0A3-0A87-4965-BA26-53694CD14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470676">
            <a:off x="-26487" y="705993"/>
            <a:ext cx="6477031" cy="2723343"/>
          </a:xfrm>
        </p:spPr>
        <p:txBody>
          <a:bodyPr>
            <a:normAutofit/>
          </a:bodyPr>
          <a:lstStyle/>
          <a:p>
            <a:r>
              <a:rPr lang="en-US" sz="6000" b="1" dirty="0"/>
              <a:t>OUR SELF-CARE:</a:t>
            </a:r>
            <a:br>
              <a:rPr lang="en-US" sz="6000" b="1" dirty="0"/>
            </a:br>
            <a:r>
              <a:rPr lang="en-US" sz="6000" b="1" dirty="0"/>
              <a:t>AS UNIQUE AS WE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B20152-7AE2-4D48-9402-7F24ACB5DD3D}"/>
              </a:ext>
            </a:extLst>
          </p:cNvPr>
          <p:cNvSpPr txBox="1"/>
          <p:nvPr/>
        </p:nvSpPr>
        <p:spPr>
          <a:xfrm>
            <a:off x="145143" y="4064786"/>
            <a:ext cx="119017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/>
              <a:t>We know what our own wellness and happiness requires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/>
              <a:t>We already have everything we need to create a self-sustaining well-lived and well-Being LIFE PRACTICE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3C2D1-CD46-4D80-BE5E-4598DDAF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1404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A25BA-B7BD-4505-8F11-42A3D679D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9" y="365127"/>
            <a:ext cx="9534071" cy="930274"/>
          </a:xfrm>
        </p:spPr>
        <p:txBody>
          <a:bodyPr/>
          <a:lstStyle/>
          <a:p>
            <a:r>
              <a:rPr lang="en-US" b="1" dirty="0"/>
              <a:t>SELF-CARE, UNIQUELY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2D77C-1083-4110-A941-BBED3FF3C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79" y="1295401"/>
            <a:ext cx="9930492" cy="542607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DECIDE to do the </a:t>
            </a:r>
            <a:r>
              <a:rPr lang="en-US" sz="2400" b="1" dirty="0"/>
              <a:t>WORK </a:t>
            </a:r>
            <a:r>
              <a:rPr lang="en-US" sz="2400" dirty="0"/>
              <a:t>and the </a:t>
            </a:r>
            <a:r>
              <a:rPr lang="en-US" sz="2400" b="1" dirty="0"/>
              <a:t>DISCIPLINE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COMMIT to CREATE A </a:t>
            </a:r>
            <a:r>
              <a:rPr lang="en-US" sz="2400" b="1" dirty="0"/>
              <a:t>PRACTICE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WRITE the </a:t>
            </a:r>
            <a:r>
              <a:rPr lang="en-US" sz="2400" b="1" dirty="0"/>
              <a:t>PLAN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/>
              <a:t>DO THE PLAN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ENJOY sustainable </a:t>
            </a:r>
            <a:r>
              <a:rPr lang="en-US" sz="2400" b="1" dirty="0"/>
              <a:t>WELLNESS</a:t>
            </a:r>
            <a:r>
              <a:rPr lang="en-US" sz="2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Take </a:t>
            </a:r>
            <a:r>
              <a:rPr lang="en-US" sz="2400" b="1" dirty="0"/>
              <a:t>FIRST STEP</a:t>
            </a:r>
            <a:r>
              <a:rPr lang="en-US" sz="2400" dirty="0"/>
              <a:t>, Look </a:t>
            </a:r>
            <a:r>
              <a:rPr lang="en-US" sz="2400" b="1" dirty="0"/>
              <a:t>WITHIN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WORKING AND NOT WORKING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WHAT DO YOU </a:t>
            </a:r>
            <a:r>
              <a:rPr lang="en-US" sz="2000" b="1" dirty="0"/>
              <a:t>NEED</a:t>
            </a:r>
            <a:r>
              <a:rPr lang="en-US" sz="2000" dirty="0"/>
              <a:t> MORE OR LESS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We </a:t>
            </a:r>
            <a:r>
              <a:rPr lang="en-US" sz="2400" b="1" dirty="0"/>
              <a:t>EACH</a:t>
            </a:r>
            <a:r>
              <a:rPr lang="en-US" sz="2400" dirty="0"/>
              <a:t> are </a:t>
            </a:r>
            <a:r>
              <a:rPr lang="en-US" sz="2400" b="1" dirty="0"/>
              <a:t>UNIQUE</a:t>
            </a:r>
            <a:r>
              <a:rPr lang="en-US" sz="2400" dirty="0"/>
              <a:t>, even if we are ‘identical’ genetically we have different history, experience, thinking, self-concept &amp; relationships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My approach is grounded in our </a:t>
            </a:r>
            <a:r>
              <a:rPr lang="en-US" sz="2400" b="1" dirty="0"/>
              <a:t>UNIQUENESS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D5EC9-E694-49D4-BC64-BBAB4ECD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BFA3-E3B0-4FA2-85DF-463CC27772D2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01383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AF227-515D-4ADE-A74D-498D6897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276"/>
            <a:ext cx="10515600" cy="850489"/>
          </a:xfrm>
        </p:spPr>
        <p:txBody>
          <a:bodyPr/>
          <a:lstStyle/>
          <a:p>
            <a:r>
              <a:rPr lang="en-US" b="1" dirty="0"/>
              <a:t>Life Inventory: </a:t>
            </a:r>
            <a:r>
              <a:rPr lang="en-US" dirty="0"/>
              <a:t>what is </a:t>
            </a:r>
            <a:r>
              <a:rPr lang="en-US" sz="3200" b="1" dirty="0"/>
              <a:t>WORKING VS. NOT 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9C2EC-A33A-48AD-BBCC-FBB0BEF82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555"/>
            <a:ext cx="11221122" cy="523692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000" b="1" dirty="0"/>
              <a:t>MAKE A LIST</a:t>
            </a:r>
            <a:r>
              <a:rPr lang="en-US" sz="4000" dirty="0"/>
              <a:t>:  </a:t>
            </a:r>
            <a:r>
              <a:rPr lang="en-US" sz="3600" dirty="0"/>
              <a:t>Mind, Body, Spirit, Relationships, Work, Hobbies, Routines….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Write down EVERYTHING &amp; Rate if works or not for you</a:t>
            </a:r>
          </a:p>
          <a:p>
            <a:r>
              <a:rPr lang="en-US" sz="4000" b="1" dirty="0"/>
              <a:t>IMAGINE:</a:t>
            </a:r>
          </a:p>
          <a:p>
            <a:pPr lvl="1"/>
            <a:r>
              <a:rPr lang="en-US" sz="3600" dirty="0"/>
              <a:t>What Does My </a:t>
            </a:r>
            <a:r>
              <a:rPr lang="en-US" sz="3600" b="1" dirty="0"/>
              <a:t>WELL &amp; HAPPY </a:t>
            </a:r>
            <a:r>
              <a:rPr lang="en-US" sz="3600" dirty="0"/>
              <a:t>Look Like?</a:t>
            </a:r>
          </a:p>
          <a:p>
            <a:pPr lvl="2"/>
            <a:r>
              <a:rPr lang="en-US" sz="2600" dirty="0"/>
              <a:t>WORKING = Happy, Positive, Adventurous</a:t>
            </a:r>
          </a:p>
          <a:p>
            <a:pPr lvl="2"/>
            <a:r>
              <a:rPr lang="en-US" sz="2600" dirty="0"/>
              <a:t>Appropriate STRESS, RESOLVES &amp; RESILIENT</a:t>
            </a:r>
          </a:p>
          <a:p>
            <a:pPr lvl="1"/>
            <a:endParaRPr lang="en-US" dirty="0"/>
          </a:p>
          <a:p>
            <a:pPr lvl="1"/>
            <a:r>
              <a:rPr lang="en-US" sz="3600" dirty="0"/>
              <a:t>What Does My </a:t>
            </a:r>
            <a:r>
              <a:rPr lang="en-US" sz="3600" b="1" dirty="0"/>
              <a:t>UNWELL &amp; SAD </a:t>
            </a:r>
            <a:r>
              <a:rPr lang="en-US" sz="3600" dirty="0"/>
              <a:t>Look Like?</a:t>
            </a:r>
          </a:p>
          <a:p>
            <a:pPr lvl="2"/>
            <a:r>
              <a:rPr lang="en-US" sz="2400" dirty="0"/>
              <a:t>NON-WORKING = Stressed, Sad, Fear</a:t>
            </a:r>
          </a:p>
          <a:p>
            <a:pPr lvl="2"/>
            <a:r>
              <a:rPr lang="en-US" sz="2400" dirty="0"/>
              <a:t>NEGATIVE STRESS, HANGS ON AND NOT RESILIENT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5A5A7-D3ED-4C26-AC90-162C6C29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BFA3-E3B0-4FA2-85DF-463CC27772D2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217947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1E52-C0EA-447C-8E06-493718427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18255"/>
            <a:ext cx="10515600" cy="1325563"/>
          </a:xfrm>
        </p:spPr>
        <p:txBody>
          <a:bodyPr/>
          <a:lstStyle/>
          <a:p>
            <a:r>
              <a:rPr lang="en-US" b="1" dirty="0"/>
              <a:t>DESIGNING MY PLAN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B7F96-29C3-4204-9903-54F9CB27D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7900"/>
            <a:ext cx="10515600" cy="51990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Do the </a:t>
            </a:r>
            <a:r>
              <a:rPr lang="en-US" sz="3200" b="1" dirty="0"/>
              <a:t>WORKING/NON-WORKING INVENTORY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Do </a:t>
            </a:r>
            <a:r>
              <a:rPr lang="en-US" sz="3200" b="1" dirty="0"/>
              <a:t>VALUES</a:t>
            </a:r>
            <a:r>
              <a:rPr lang="en-US" sz="3200" dirty="0"/>
              <a:t> align with </a:t>
            </a:r>
            <a:r>
              <a:rPr lang="en-US" sz="3200" b="1" dirty="0"/>
              <a:t>TIME </a:t>
            </a:r>
            <a:r>
              <a:rPr lang="en-US" sz="3200" dirty="0"/>
              <a:t>I spend (Pie of Life)</a:t>
            </a:r>
            <a:endParaRPr lang="en-US" sz="3200" b="1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Decide:  What does my </a:t>
            </a:r>
            <a:r>
              <a:rPr lang="en-US" sz="3200" b="1" dirty="0"/>
              <a:t>WELLNESS</a:t>
            </a:r>
            <a:r>
              <a:rPr lang="en-US" sz="3200" dirty="0"/>
              <a:t> life look like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What am I doing, how much, how long: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What am I doing that undermines my wellbeing?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What am I doing that supports wellbeing?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What do I want to add to be the optimum ME?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Start the PLAN:  List what changes you want to do and the goal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NOW….</a:t>
            </a:r>
            <a:r>
              <a:rPr lang="en-US" sz="3200" b="1" dirty="0"/>
              <a:t>DO NOT CHOOSE TO DO IT ALL AT ONE TIME</a:t>
            </a:r>
            <a:r>
              <a:rPr lang="en-US" sz="3200" dirty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Select ONE or TWO goals that give the best outcome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Complete </a:t>
            </a:r>
            <a:r>
              <a:rPr lang="en-US" sz="3200" b="1" dirty="0"/>
              <a:t>S.M.A.R.T.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START NOW! Take is slow…Rome not built in a Day,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This is YOUR LIFE – YOU HAVE ALL THE TIME YOU NEED.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DO IT &amp; CELEBRATE MILESTONES!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EFCA7-1E5F-4434-8B51-CFB2373B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298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4CAAC7-3F11-4905-B378-261EEB94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Content Placeholder 4" descr="Put Yourself First! - Law of Attraction Coach - Gold Star Coaching">
            <a:extLst>
              <a:ext uri="{FF2B5EF4-FFF2-40B4-BE49-F238E27FC236}">
                <a16:creationId xmlns:a16="http://schemas.microsoft.com/office/drawing/2014/main" id="{C01BBDB3-2564-4F7C-BFB5-AE8ED88D940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16" y="923731"/>
            <a:ext cx="9676622" cy="5432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539473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74" y="152399"/>
            <a:ext cx="11336784" cy="162313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 OF LIFE: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 Time Activities to Values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en-US" sz="4000" dirty="0"/>
              <a:t>Identifying VALUES Conflict Source of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1737"/>
            <a:ext cx="9677400" cy="51054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000" b="1" i="1" dirty="0"/>
              <a:t>COMPLETE-</a:t>
            </a:r>
            <a:r>
              <a:rPr lang="en-US" sz="3000" i="1" dirty="0"/>
              <a:t> </a:t>
            </a:r>
            <a:r>
              <a:rPr lang="en-US" sz="3000" dirty="0"/>
              <a:t>24 hour/7 day activity record </a:t>
            </a:r>
          </a:p>
          <a:p>
            <a:pPr marL="834390" lvl="1" indent="-5143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600" i="1" dirty="0"/>
              <a:t>ADD </a:t>
            </a:r>
            <a:r>
              <a:rPr lang="en-US" sz="2600" dirty="0"/>
              <a:t>up hours by categories </a:t>
            </a:r>
          </a:p>
          <a:p>
            <a:pPr marL="834390" lvl="1" indent="-5143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600" i="1" dirty="0"/>
              <a:t>MAKE </a:t>
            </a:r>
            <a:r>
              <a:rPr lang="en-US" sz="2600" dirty="0"/>
              <a:t>a pie chart on time categories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000" b="1" i="1" dirty="0"/>
              <a:t>DECIDE</a:t>
            </a:r>
            <a:r>
              <a:rPr lang="en-US" sz="3000" dirty="0"/>
              <a:t>:  Does behavior ALIGN with Values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000" b="1" i="1" dirty="0"/>
              <a:t>ELIMINATE</a:t>
            </a:r>
            <a:r>
              <a:rPr lang="en-US" sz="3000" i="1" dirty="0"/>
              <a:t> </a:t>
            </a:r>
            <a:r>
              <a:rPr lang="en-US" sz="3000" dirty="0"/>
              <a:t>what does NOT, or decide to change Value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000" b="1" i="1" dirty="0"/>
              <a:t>CHOOSE</a:t>
            </a:r>
            <a:r>
              <a:rPr lang="en-US" sz="3000" i="1" dirty="0"/>
              <a:t> </a:t>
            </a:r>
            <a:r>
              <a:rPr lang="en-US" sz="3000" dirty="0"/>
              <a:t>behaviors to align Values &amp; Dreams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A6B0D-E523-4A0B-A16E-ACA957959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BFA3-E3B0-4FA2-85DF-463CC27772D2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0546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249362"/>
          </a:xfrm>
        </p:spPr>
        <p:txBody>
          <a:bodyPr>
            <a:normAutofit/>
          </a:bodyPr>
          <a:lstStyle/>
          <a:p>
            <a:r>
              <a:rPr lang="en-US" sz="6000" dirty="0"/>
              <a:t>S.M.A.R.T.</a:t>
            </a:r>
            <a:r>
              <a:rPr lang="en-US" dirty="0"/>
              <a:t> Goals:  </a:t>
            </a:r>
            <a:endParaRPr lang="en-US" sz="5300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895700"/>
              </p:ext>
            </p:extLst>
          </p:nvPr>
        </p:nvGraphicFramePr>
        <p:xfrm>
          <a:off x="1432561" y="1098549"/>
          <a:ext cx="8458199" cy="5257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1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5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376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95288" marR="95288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FFFFFF"/>
                          </a:solidFill>
                        </a:rPr>
                        <a:t>CATEGORY</a:t>
                      </a:r>
                    </a:p>
                  </a:txBody>
                  <a:tcPr marL="95288" marR="95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>
                          <a:solidFill>
                            <a:srgbClr val="FFFFFF"/>
                          </a:solidFill>
                        </a:rPr>
                        <a:t>DESCRIPTION </a:t>
                      </a:r>
                    </a:p>
                  </a:txBody>
                  <a:tcPr marL="95288" marR="952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885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CC0066"/>
                          </a:solidFill>
                        </a:rPr>
                        <a:t>S</a:t>
                      </a:r>
                    </a:p>
                  </a:txBody>
                  <a:tcPr marL="95288" marR="95288" anchor="ctr"/>
                </a:tc>
                <a:tc>
                  <a:txBody>
                    <a:bodyPr/>
                    <a:lstStyle/>
                    <a:p>
                      <a:r>
                        <a:rPr lang="en-US" sz="2400" b="1" i="1" dirty="0">
                          <a:solidFill>
                            <a:srgbClr val="CC0066"/>
                          </a:solidFill>
                        </a:rPr>
                        <a:t>SPECIFIC</a:t>
                      </a:r>
                    </a:p>
                  </a:txBody>
                  <a:tcPr marL="95288" marR="95288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do you want to achieve?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Who, What, How?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Does it need to be chunked?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88" marR="952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885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CC0066"/>
                          </a:solidFill>
                        </a:rPr>
                        <a:t>M</a:t>
                      </a:r>
                    </a:p>
                  </a:txBody>
                  <a:tcPr marL="95288" marR="95288" anchor="ctr"/>
                </a:tc>
                <a:tc>
                  <a:txBody>
                    <a:bodyPr/>
                    <a:lstStyle/>
                    <a:p>
                      <a:r>
                        <a:rPr lang="en-US" sz="2400" b="1" i="1" dirty="0">
                          <a:solidFill>
                            <a:srgbClr val="CC0066"/>
                          </a:solidFill>
                        </a:rPr>
                        <a:t>MEASURABLE</a:t>
                      </a:r>
                    </a:p>
                  </a:txBody>
                  <a:tcPr marL="95288" marR="95288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How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will you and others </a:t>
                      </a:r>
                      <a:r>
                        <a:rPr lang="en-US" b="1" i="1" baseline="0" dirty="0">
                          <a:solidFill>
                            <a:schemeClr val="tx1"/>
                          </a:solidFill>
                        </a:rPr>
                        <a:t>know</a:t>
                      </a:r>
                      <a:r>
                        <a:rPr lang="en-US" b="1" i="0" baseline="0" dirty="0">
                          <a:solidFill>
                            <a:schemeClr val="tx1"/>
                          </a:solidFill>
                        </a:rPr>
                        <a:t> if progress is made and goal is complete?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88" marR="95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885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CC0066"/>
                          </a:solidFill>
                        </a:rPr>
                        <a:t>A</a:t>
                      </a:r>
                    </a:p>
                  </a:txBody>
                  <a:tcPr marL="95288" marR="95288" anchor="ctr"/>
                </a:tc>
                <a:tc>
                  <a:txBody>
                    <a:bodyPr/>
                    <a:lstStyle/>
                    <a:p>
                      <a:r>
                        <a:rPr lang="en-US" sz="2400" b="1" i="1" dirty="0">
                          <a:solidFill>
                            <a:srgbClr val="CC0066"/>
                          </a:solidFill>
                        </a:rPr>
                        <a:t>ATTAINABLE</a:t>
                      </a:r>
                    </a:p>
                  </a:txBody>
                  <a:tcPr marL="95288" marR="95288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Realistic with effort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&amp;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commitment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Do you rely on others?  Who?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Do you need to reframe?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88" marR="95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9885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CC0066"/>
                          </a:solidFill>
                        </a:rPr>
                        <a:t>R</a:t>
                      </a:r>
                    </a:p>
                  </a:txBody>
                  <a:tcPr marL="95288" marR="95288" anchor="ctr"/>
                </a:tc>
                <a:tc>
                  <a:txBody>
                    <a:bodyPr/>
                    <a:lstStyle/>
                    <a:p>
                      <a:r>
                        <a:rPr lang="en-US" sz="2400" b="1" i="1" dirty="0">
                          <a:solidFill>
                            <a:srgbClr val="CC0066"/>
                          </a:solidFill>
                        </a:rPr>
                        <a:t>RELEVANT</a:t>
                      </a:r>
                    </a:p>
                  </a:txBody>
                  <a:tcPr marL="95288" marR="95288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Does goal support your purpose?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Values? Intention? Dreams?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WHY IS IT IMPORTANT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TO ME???</a:t>
                      </a:r>
                    </a:p>
                  </a:txBody>
                  <a:tcPr marL="95288" marR="952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9885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CC0066"/>
                          </a:solidFill>
                        </a:rPr>
                        <a:t>T</a:t>
                      </a:r>
                    </a:p>
                  </a:txBody>
                  <a:tcPr marL="95288" marR="95288" anchor="ctr"/>
                </a:tc>
                <a:tc>
                  <a:txBody>
                    <a:bodyPr/>
                    <a:lstStyle/>
                    <a:p>
                      <a:r>
                        <a:rPr lang="en-US" sz="2400" b="1" i="1" dirty="0">
                          <a:solidFill>
                            <a:srgbClr val="CC0066"/>
                          </a:solidFill>
                        </a:rPr>
                        <a:t>TIME BOUND</a:t>
                      </a:r>
                    </a:p>
                  </a:txBody>
                  <a:tcPr marL="95288" marR="95288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The DATE and TIME goal is done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Date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s of progress milestones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CELEBRATION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88" marR="952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C6FA0-796F-466D-81A6-82406714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BFA3-E3B0-4FA2-85DF-463CC27772D2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2214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C844-480D-499C-9240-2834CE2E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56C580A-19D9-4334-8A50-157659B9DF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31" y="250510"/>
            <a:ext cx="5002763" cy="6474165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6E286A4-3A9A-4E59-BB4B-F34B2832EF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77" y="250510"/>
            <a:ext cx="5002763" cy="647416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244D8-03E4-43E6-AF50-1A7A3D7D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24646" cy="365125"/>
          </a:xfrm>
        </p:spPr>
        <p:txBody>
          <a:bodyPr/>
          <a:lstStyle/>
          <a:p>
            <a:fld id="{1EF1130C-A2DD-40CC-B627-76ED4B8F79E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24539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ED828-0A18-4619-B81E-94596C18B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LAST OVERHAUL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1DB37-DF1B-486E-81CF-212195310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600"/>
            <a:ext cx="10515600" cy="467836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THIRTY GOALS on 8 1/2x11” spreadsheet, color coded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16-HOUR DAY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FOOD DIARY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DAILY CHECK IN WITH PARTNER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REVIEW EVALUATE….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LASTED ONE WEEK!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OVENEARLY KILLED ME!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1ABE1-23F7-4926-998F-C36EA9850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3556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9C4D-EE5E-449C-A3B6-D6F466A39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WITH A LITTLE HELP…</a:t>
            </a:r>
            <a:br>
              <a:rPr lang="en-US" b="1" dirty="0"/>
            </a:br>
            <a:r>
              <a:rPr lang="en-US" b="1" dirty="0"/>
              <a:t>                                            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A1B02-907F-43D2-8476-ED0F894A5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A4ADD-E460-49F8-8A51-4C628809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73088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64" y="1024932"/>
            <a:ext cx="7620263" cy="4461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195CE9-9E47-42A2-9695-4085D7EE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62098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9CE1D-FBF0-4475-B66E-8735E9A9D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CONTEXT FOR BEING </a:t>
            </a:r>
            <a:r>
              <a:rPr lang="en-US" b="1" i="1" dirty="0"/>
              <a:t>GROUNDED </a:t>
            </a:r>
            <a:br>
              <a:rPr lang="en-US" b="1" i="1" dirty="0"/>
            </a:br>
            <a:r>
              <a:rPr lang="en-US" b="1" i="1" dirty="0"/>
              <a:t>                                                        </a:t>
            </a:r>
            <a:r>
              <a:rPr lang="en-US" b="1" dirty="0"/>
              <a:t>IN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63CC-D7B8-4DAD-8521-63A83496E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172"/>
            <a:ext cx="10515600" cy="5090079"/>
          </a:xfrm>
        </p:spPr>
        <p:txBody>
          <a:bodyPr/>
          <a:lstStyle/>
          <a:p>
            <a:r>
              <a:rPr lang="en-US" b="1" dirty="0"/>
              <a:t>FOUR AGREEMENTS </a:t>
            </a:r>
            <a:r>
              <a:rPr lang="en-US" dirty="0"/>
              <a:t>of Don Miguel Ruiz</a:t>
            </a:r>
          </a:p>
          <a:p>
            <a:pPr lvl="1"/>
            <a:r>
              <a:rPr lang="en-US" dirty="0"/>
              <a:t>BE IMPECCABLE WITH YOUR </a:t>
            </a:r>
            <a:r>
              <a:rPr lang="en-US" b="1" dirty="0"/>
              <a:t>WORD</a:t>
            </a:r>
          </a:p>
          <a:p>
            <a:pPr lvl="1"/>
            <a:r>
              <a:rPr lang="en-US" dirty="0"/>
              <a:t>DON’T TAKE ANYTHING </a:t>
            </a:r>
            <a:r>
              <a:rPr lang="en-US" b="1" dirty="0"/>
              <a:t>PERSONALLY</a:t>
            </a:r>
          </a:p>
          <a:p>
            <a:pPr lvl="1"/>
            <a:r>
              <a:rPr lang="en-US" dirty="0"/>
              <a:t>DON’T MAKE </a:t>
            </a:r>
            <a:r>
              <a:rPr lang="en-US" b="1" dirty="0"/>
              <a:t>ASSUMPTIONS</a:t>
            </a:r>
          </a:p>
          <a:p>
            <a:pPr lvl="1"/>
            <a:r>
              <a:rPr lang="en-US" dirty="0"/>
              <a:t>ALWAYS DO YOUR </a:t>
            </a:r>
            <a:r>
              <a:rPr lang="en-US" b="1" dirty="0"/>
              <a:t>BEST</a:t>
            </a:r>
          </a:p>
          <a:p>
            <a:pPr lvl="1"/>
            <a:endParaRPr lang="en-US" dirty="0"/>
          </a:p>
          <a:p>
            <a:r>
              <a:rPr lang="en-US" dirty="0"/>
              <a:t>INTENTIONAL RELATIONSHIPS</a:t>
            </a:r>
          </a:p>
          <a:p>
            <a:pPr lvl="1"/>
            <a:r>
              <a:rPr lang="en-US" b="1" dirty="0"/>
              <a:t>COMMITMENT</a:t>
            </a:r>
          </a:p>
          <a:p>
            <a:pPr lvl="1"/>
            <a:r>
              <a:rPr lang="en-US" b="1" dirty="0"/>
              <a:t>TRUST</a:t>
            </a:r>
          </a:p>
          <a:p>
            <a:pPr lvl="1"/>
            <a:r>
              <a:rPr lang="en-US" b="1" dirty="0"/>
              <a:t>COMMUNICATION</a:t>
            </a:r>
          </a:p>
          <a:p>
            <a:pPr lvl="1"/>
            <a:endParaRPr lang="en-US" dirty="0"/>
          </a:p>
          <a:p>
            <a:r>
              <a:rPr lang="en-US" dirty="0"/>
              <a:t>I AM A</a:t>
            </a:r>
            <a:r>
              <a:rPr lang="en-US" i="1" dirty="0"/>
              <a:t> </a:t>
            </a:r>
            <a:r>
              <a:rPr lang="en-US" i="1" dirty="0">
                <a:solidFill>
                  <a:srgbClr val="CC3300"/>
                </a:solidFill>
              </a:rPr>
              <a:t>Courageous, Inspiring, Generous &amp; Playful Woman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470DC-2D3C-4379-AEEE-77B15A23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76721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86" y="152400"/>
            <a:ext cx="9590314" cy="1020762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ATTITUDE &amp;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921" y="1289958"/>
            <a:ext cx="10510157" cy="4754563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ATTITUDE</a:t>
            </a:r>
            <a:br>
              <a:rPr lang="en-US" sz="3600" b="1" dirty="0"/>
            </a:br>
            <a:endParaRPr lang="en-US" sz="3600" b="1" dirty="0"/>
          </a:p>
          <a:p>
            <a:pPr lvl="1"/>
            <a:r>
              <a:rPr lang="en-US" sz="3200" b="1" cap="small" dirty="0"/>
              <a:t>BE HERE NOW</a:t>
            </a:r>
            <a:r>
              <a:rPr lang="en-US" sz="3200" cap="small" dirty="0"/>
              <a:t>:  Yesterday Gone, Tomorrow Fantasy, Reality is Now</a:t>
            </a:r>
            <a:br>
              <a:rPr lang="en-US" sz="3200" cap="small" dirty="0"/>
            </a:br>
            <a:endParaRPr lang="en-US" sz="3200" cap="small" dirty="0"/>
          </a:p>
          <a:p>
            <a:pPr lvl="1"/>
            <a:r>
              <a:rPr lang="en-US" sz="3200" b="1" cap="small" dirty="0"/>
              <a:t>REFRAME</a:t>
            </a:r>
            <a:r>
              <a:rPr lang="en-US" sz="3200" cap="small" dirty="0"/>
              <a:t>:  Negative to Positive, Fear to Courage, Silver Lining.</a:t>
            </a:r>
            <a:br>
              <a:rPr lang="en-US" sz="3200" cap="small" dirty="0"/>
            </a:br>
            <a:endParaRPr lang="en-US" sz="3200" cap="small" dirty="0"/>
          </a:p>
          <a:p>
            <a:pPr lvl="1"/>
            <a:r>
              <a:rPr lang="en-US" sz="3200" b="1" cap="small" dirty="0"/>
              <a:t>Hat On &amp; Hat Off</a:t>
            </a:r>
            <a:r>
              <a:rPr lang="en-US" sz="3200" cap="small" dirty="0"/>
              <a:t>, Discrete Roles</a:t>
            </a:r>
            <a:br>
              <a:rPr lang="en-US" sz="3200" cap="small" dirty="0"/>
            </a:br>
            <a:endParaRPr lang="en-US" sz="3200" cap="small" dirty="0"/>
          </a:p>
          <a:p>
            <a:pPr lvl="1"/>
            <a:r>
              <a:rPr lang="en-US" sz="3200" b="1" cap="small" dirty="0"/>
              <a:t>Gratitude</a:t>
            </a:r>
            <a:r>
              <a:rPr lang="en-US" sz="3200" cap="small" dirty="0"/>
              <a:t> &amp; Acknowledgment (Journal)</a:t>
            </a:r>
          </a:p>
          <a:p>
            <a:pPr marL="457200" lvl="1" indent="0">
              <a:buNone/>
            </a:pPr>
            <a:endParaRPr lang="en-US" sz="3200" cap="small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CC833-8FBA-4CB6-96E8-E7A8BCB12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40169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3" y="0"/>
            <a:ext cx="9443357" cy="9906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ATTITUDE &amp;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90600"/>
            <a:ext cx="11250386" cy="5377543"/>
          </a:xfrm>
        </p:spPr>
        <p:txBody>
          <a:bodyPr>
            <a:noAutofit/>
          </a:bodyPr>
          <a:lstStyle/>
          <a:p>
            <a:r>
              <a:rPr lang="en-US" sz="3600" b="1" dirty="0"/>
              <a:t>PRACTICES</a:t>
            </a:r>
            <a:br>
              <a:rPr lang="en-US" sz="3600" b="1" dirty="0"/>
            </a:br>
            <a:endParaRPr lang="en-US" sz="3600" b="1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600" cap="small" dirty="0"/>
              <a:t>INTENTIONAL Days &amp; Reflection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600" cap="small" dirty="0"/>
              <a:t>DAILY Walks Trusted Source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600" cap="small" dirty="0"/>
              <a:t>5 MINUTE Vacation, Yoga, Meditation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600" cap="small" dirty="0"/>
              <a:t>Eat Healthy &amp; Take a Break &amp; 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AEB6E-DE5F-41E2-A60F-30C48F8D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14565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7" y="226785"/>
            <a:ext cx="10515600" cy="908504"/>
          </a:xfrm>
        </p:spPr>
        <p:txBody>
          <a:bodyPr/>
          <a:lstStyle/>
          <a:p>
            <a:r>
              <a:rPr lang="en-US" b="1" dirty="0"/>
              <a:t>OPEN &amp; CLOSE SPACE FOR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5289"/>
            <a:ext cx="10515600" cy="5495926"/>
          </a:xfrm>
        </p:spPr>
        <p:txBody>
          <a:bodyPr>
            <a:normAutofit lnSpcReduction="10000"/>
          </a:bodyPr>
          <a:lstStyle/>
          <a:p>
            <a:r>
              <a:rPr lang="en-US" sz="4000" b="1" cap="small" dirty="0"/>
              <a:t>Goddess &amp; Gremlin </a:t>
            </a:r>
          </a:p>
          <a:p>
            <a:pPr lvl="1"/>
            <a:r>
              <a:rPr lang="en-US" sz="3600" cap="small" dirty="0"/>
              <a:t>Self-Enhancing &amp; Self-Limiting Self Talk</a:t>
            </a:r>
            <a:br>
              <a:rPr lang="en-US" sz="3600" cap="small" dirty="0"/>
            </a:br>
            <a:endParaRPr lang="en-US" sz="3600" cap="small" dirty="0"/>
          </a:p>
          <a:p>
            <a:r>
              <a:rPr lang="en-US" sz="4000" b="1" cap="small" dirty="0"/>
              <a:t>Boundaries Violation</a:t>
            </a:r>
          </a:p>
          <a:p>
            <a:pPr lvl="1"/>
            <a:r>
              <a:rPr lang="en-US" sz="3600" cap="small" dirty="0"/>
              <a:t>  Draw your line in the sand</a:t>
            </a:r>
          </a:p>
          <a:p>
            <a:pPr lvl="1"/>
            <a:r>
              <a:rPr lang="en-US" sz="3600" cap="small" dirty="0"/>
              <a:t>  Say </a:t>
            </a:r>
            <a:r>
              <a:rPr lang="en-US" sz="3600" cap="small" dirty="0">
                <a:solidFill>
                  <a:srgbClr val="CC3300"/>
                </a:solidFill>
              </a:rPr>
              <a:t>NO</a:t>
            </a:r>
            <a:r>
              <a:rPr lang="en-US" sz="3600" cap="small" dirty="0"/>
              <a:t> or </a:t>
            </a:r>
            <a:r>
              <a:rPr lang="en-US" sz="3600" cap="small" dirty="0">
                <a:solidFill>
                  <a:srgbClr val="CC3300"/>
                </a:solidFill>
              </a:rPr>
              <a:t>YES</a:t>
            </a:r>
            <a:r>
              <a:rPr lang="en-US" sz="3600" cap="small" dirty="0"/>
              <a:t>, Stick to it</a:t>
            </a:r>
          </a:p>
          <a:p>
            <a:pPr marL="457200" lvl="1" indent="0">
              <a:buNone/>
            </a:pPr>
            <a:endParaRPr lang="en-US" sz="4000" cap="small" dirty="0"/>
          </a:p>
          <a:p>
            <a:r>
              <a:rPr lang="en-US" sz="4000" cap="small" dirty="0"/>
              <a:t>OVERWHELM:  </a:t>
            </a:r>
          </a:p>
          <a:p>
            <a:pPr lvl="1"/>
            <a:r>
              <a:rPr lang="en-US" sz="3600" cap="small" dirty="0"/>
              <a:t>When time and activities are more than manageable</a:t>
            </a:r>
          </a:p>
          <a:p>
            <a:pPr lvl="1"/>
            <a:r>
              <a:rPr lang="en-US" sz="3600" cap="small" dirty="0"/>
              <a:t>Chunk it Down, bite sized pieces</a:t>
            </a:r>
            <a:endParaRPr lang="en-US" sz="3600" cap="small" dirty="0">
              <a:solidFill>
                <a:srgbClr val="EC28DE"/>
              </a:solidFill>
            </a:endParaRPr>
          </a:p>
          <a:p>
            <a:endParaRPr lang="en-US" sz="4400" b="1" cap="small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DC4FB-986F-4DEB-9B8E-54C2B9B89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6170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8692" y="128046"/>
            <a:ext cx="1004828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The PROBLEM</a:t>
            </a:r>
          </a:p>
          <a:p>
            <a:pPr algn="ct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With putting others FIRST…</a:t>
            </a:r>
          </a:p>
          <a:p>
            <a:pPr algn="ctr"/>
            <a:endParaRPr lang="en-US" sz="4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4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4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4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4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4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I TEACH them that I will always come SECOND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49853" y="6073743"/>
            <a:ext cx="4653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 create my reality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4F6EC-C981-4A09-BDE3-32047F52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 Free Exhausted Woman Cliparts, Download Free Clip Art, Free Clip ...">
            <a:extLst>
              <a:ext uri="{FF2B5EF4-FFF2-40B4-BE49-F238E27FC236}">
                <a16:creationId xmlns:a16="http://schemas.microsoft.com/office/drawing/2014/main" id="{0C353A41-C9B5-49C3-91A3-1E1B26CE4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57" y="1852380"/>
            <a:ext cx="3492954" cy="348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940917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7" y="226785"/>
            <a:ext cx="10515600" cy="908504"/>
          </a:xfrm>
        </p:spPr>
        <p:txBody>
          <a:bodyPr/>
          <a:lstStyle/>
          <a:p>
            <a:r>
              <a:rPr lang="en-US" b="1" dirty="0"/>
              <a:t>OPEN &amp; CLOSE SPACE FOR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265" y="1141574"/>
            <a:ext cx="10862388" cy="5495926"/>
          </a:xfrm>
        </p:spPr>
        <p:txBody>
          <a:bodyPr>
            <a:normAutofit/>
          </a:bodyPr>
          <a:lstStyle/>
          <a:p>
            <a:r>
              <a:rPr lang="en-US" sz="4000" b="1" cap="small" dirty="0"/>
              <a:t>COMPLETES &amp; INCOMPLETES </a:t>
            </a:r>
          </a:p>
          <a:p>
            <a:pPr lvl="1"/>
            <a:r>
              <a:rPr lang="en-US" sz="3600" cap="small" dirty="0"/>
              <a:t>LIST all the Incompletes in you life</a:t>
            </a:r>
          </a:p>
          <a:p>
            <a:pPr lvl="1"/>
            <a:r>
              <a:rPr lang="en-US" sz="3600" cap="small" dirty="0"/>
              <a:t>Those that must be completed</a:t>
            </a:r>
          </a:p>
          <a:p>
            <a:pPr lvl="2"/>
            <a:r>
              <a:rPr lang="en-US" sz="3600" cap="small" dirty="0"/>
              <a:t>Set a deadline, do it &amp; Check-off</a:t>
            </a:r>
          </a:p>
          <a:p>
            <a:pPr lvl="1"/>
            <a:r>
              <a:rPr lang="en-US" sz="3600" cap="small" dirty="0"/>
              <a:t>If never going to do it, mark it complete, and move on</a:t>
            </a:r>
            <a:br>
              <a:rPr lang="en-US" sz="3600" cap="small" dirty="0"/>
            </a:br>
            <a:endParaRPr lang="en-US" sz="3600" cap="small" dirty="0"/>
          </a:p>
          <a:p>
            <a:r>
              <a:rPr lang="en-US" sz="4000" b="1" cap="small" dirty="0"/>
              <a:t>DECLUTTER</a:t>
            </a:r>
            <a:r>
              <a:rPr lang="en-US" sz="4400" b="1" cap="small" dirty="0"/>
              <a:t>  </a:t>
            </a:r>
          </a:p>
          <a:p>
            <a:pPr lvl="1"/>
            <a:r>
              <a:rPr lang="en-US" sz="3600" cap="small" dirty="0"/>
              <a:t>ID</a:t>
            </a:r>
            <a:r>
              <a:rPr lang="en-US" sz="3600" b="1" cap="small" dirty="0"/>
              <a:t> </a:t>
            </a:r>
            <a:r>
              <a:rPr lang="en-US" sz="3600" cap="small" dirty="0"/>
              <a:t>3 bags:  ‘give’, ‘trash’, ‘put away’</a:t>
            </a:r>
          </a:p>
          <a:p>
            <a:pPr lvl="1"/>
            <a:r>
              <a:rPr lang="en-US" sz="3600" cap="small" dirty="0"/>
              <a:t>Set timer or number limit:  15 minutes or 20+ items</a:t>
            </a:r>
            <a:endParaRPr lang="en-US" sz="3600" b="1" cap="small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CA9D9-DCA7-4A4F-8470-B0CCA0EF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62018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11091-AE07-49AF-869D-ECAB52E6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31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F4FB1D-6945-4177-83BE-9A54678FA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09" t="18526" r="5816" b="19114"/>
          <a:stretch/>
        </p:blipFill>
        <p:spPr>
          <a:xfrm>
            <a:off x="1738184" y="1281878"/>
            <a:ext cx="8213123" cy="467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3129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2designworks launches collection inspired by strong women and world events  | Toronto Business Daily">
            <a:extLst>
              <a:ext uri="{FF2B5EF4-FFF2-40B4-BE49-F238E27FC236}">
                <a16:creationId xmlns:a16="http://schemas.microsoft.com/office/drawing/2014/main" id="{DCAA3EC7-945B-4588-9014-469CF9F9F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8255">
            <a:off x="-108063" y="256693"/>
            <a:ext cx="6504776" cy="4328633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94AD65F-CA6B-4945-B339-6E9F5990C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6627" y="4927600"/>
            <a:ext cx="9144000" cy="1930400"/>
          </a:xfrm>
        </p:spPr>
        <p:txBody>
          <a:bodyPr/>
          <a:lstStyle/>
          <a:p>
            <a:pPr algn="r"/>
            <a:r>
              <a:rPr lang="en-US" dirty="0"/>
              <a:t>SELF-CARE &amp; AVOID BURNOUT</a:t>
            </a:r>
          </a:p>
          <a:p>
            <a:pPr algn="r"/>
            <a:r>
              <a:rPr lang="en-US" dirty="0"/>
              <a:t>Doris Marie Zimmer</a:t>
            </a:r>
          </a:p>
          <a:p>
            <a:pPr algn="r"/>
            <a:r>
              <a:rPr lang="en-US" dirty="0"/>
              <a:t>COC Virtual Women’s Conference</a:t>
            </a:r>
          </a:p>
          <a:p>
            <a:pPr algn="r"/>
            <a:r>
              <a:rPr lang="en-US" dirty="0"/>
              <a:t>25-27 March 2021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B0C08C-D465-47AF-9860-A79E82EA4960}"/>
              </a:ext>
            </a:extLst>
          </p:cNvPr>
          <p:cNvSpPr txBox="1">
            <a:spLocks/>
          </p:cNvSpPr>
          <p:nvPr/>
        </p:nvSpPr>
        <p:spPr>
          <a:xfrm>
            <a:off x="5429660" y="1957503"/>
            <a:ext cx="7190559" cy="17797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1D67B-8837-4F9D-895E-0C1A175F5458}"/>
              </a:ext>
            </a:extLst>
          </p:cNvPr>
          <p:cNvSpPr txBox="1"/>
          <p:nvPr/>
        </p:nvSpPr>
        <p:spPr>
          <a:xfrm>
            <a:off x="6119251" y="1678651"/>
            <a:ext cx="5811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THANK YOU FOR JOINING 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194C4D-B7DF-48D4-8E78-15CCB884F573}"/>
              </a:ext>
            </a:extLst>
          </p:cNvPr>
          <p:cNvSpPr txBox="1"/>
          <p:nvPr/>
        </p:nvSpPr>
        <p:spPr>
          <a:xfrm>
            <a:off x="84091" y="5849078"/>
            <a:ext cx="48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PowerPoint Notes &amp; SMART Goals may be downloaded from Canyons.edu</a:t>
            </a:r>
          </a:p>
        </p:txBody>
      </p:sp>
    </p:spTree>
    <p:extLst>
      <p:ext uri="{BB962C8B-B14F-4D97-AF65-F5344CB8AC3E}">
        <p14:creationId xmlns:p14="http://schemas.microsoft.com/office/powerpoint/2010/main" val="276655655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C484-A66E-4492-B15D-0903ACE1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933" y="365125"/>
            <a:ext cx="9050867" cy="1982964"/>
          </a:xfrm>
        </p:spPr>
        <p:txBody>
          <a:bodyPr/>
          <a:lstStyle/>
          <a:p>
            <a:r>
              <a:rPr lang="en-US" b="1" dirty="0"/>
              <a:t>EMPOWERED WOMEN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        </a:t>
            </a:r>
            <a:r>
              <a:rPr lang="en-US" b="1" i="1" dirty="0"/>
              <a:t>EMPOWER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3A07-7F96-4692-9E17-4D7E54957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2457450"/>
            <a:ext cx="10868025" cy="43053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6900" dirty="0">
                <a:latin typeface="Brush Script MT" panose="03060802040406070304" pitchFamily="66" charset="0"/>
              </a:rPr>
              <a:t>Promote</a:t>
            </a:r>
            <a:r>
              <a:rPr lang="en-US" sz="2700" dirty="0"/>
              <a:t>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000" dirty="0"/>
              <a:t>SELF-WORTH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000" dirty="0"/>
              <a:t>MAKE CHOICES &amp; CONTROL their DESTINY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000" dirty="0"/>
              <a:t>INFLUENCE SOCIAL CHANGE to benefit themselves and others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000" dirty="0"/>
              <a:t>COMPETE  for EDUCATION, EMPLOYMENT, SERVICES, GROUPS, SELF-ACTUALIZATION and HOLD positions of INFLUENCE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000" dirty="0"/>
              <a:t>EMPOWERMENT DRIVES:  Self-Care attitudes, dreams, behaviors, disciplines and practices. Our entire life.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FB247-6646-4365-AE37-DD347B8C7D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1" y="129822"/>
            <a:ext cx="2108201" cy="22182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2322F9-35D5-4089-BEF6-88F4E2864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4480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BD143A-A591-42BE-A1ED-1609D303F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-123825"/>
            <a:ext cx="7162800" cy="537210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3175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C01971-5368-4D70-B67F-50197DE04805}"/>
              </a:ext>
            </a:extLst>
          </p:cNvPr>
          <p:cNvSpPr txBox="1"/>
          <p:nvPr/>
        </p:nvSpPr>
        <p:spPr>
          <a:xfrm>
            <a:off x="5238750" y="5021818"/>
            <a:ext cx="769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FLY IN A LIMITLESS LIFE… I 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7B952-563C-4255-9E1A-3B416A5B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2487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2D04-035E-4399-A1E2-6EF8929E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EMPOWERED WOMEN: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1127C-2319-476E-8373-C7CB300AF8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/>
              <a:t>TIME</a:t>
            </a:r>
            <a:r>
              <a:rPr lang="en-US" sz="3600" dirty="0"/>
              <a:t> for Self-Care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/>
              <a:t>STAND</a:t>
            </a:r>
            <a:r>
              <a:rPr lang="en-US" sz="3600" dirty="0"/>
              <a:t> on Her Own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/>
              <a:t>MAKE </a:t>
            </a:r>
            <a:r>
              <a:rPr lang="en-US" sz="3600" b="1" dirty="0"/>
              <a:t>NO EXCUSES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/>
              <a:t>No TIME to </a:t>
            </a:r>
            <a:r>
              <a:rPr lang="en-US" sz="3600" b="1" dirty="0"/>
              <a:t>COMPLAIN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/>
              <a:t>CHALLENGES</a:t>
            </a:r>
            <a:r>
              <a:rPr lang="en-US" sz="3600" dirty="0"/>
              <a:t> SELF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/>
              <a:t>KNOW OWN </a:t>
            </a:r>
            <a:r>
              <a:rPr lang="en-US" sz="3600" b="1" dirty="0"/>
              <a:t>FINANCES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F6455-5901-4D57-AB90-BA1904BBB3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7"/>
            </a:pPr>
            <a:r>
              <a:rPr lang="en-US" sz="3600" dirty="0"/>
              <a:t>OPEN </a:t>
            </a:r>
            <a:r>
              <a:rPr lang="en-US" sz="3600" b="1" dirty="0"/>
              <a:t>MIND</a:t>
            </a:r>
            <a:r>
              <a:rPr lang="en-US" sz="3600" dirty="0"/>
              <a:t> &amp; LOVE </a:t>
            </a:r>
            <a:r>
              <a:rPr lang="en-US" sz="3600" b="1" dirty="0"/>
              <a:t>LEARNING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7"/>
            </a:pPr>
            <a:r>
              <a:rPr lang="en-US" sz="3600" dirty="0"/>
              <a:t>IMPROVE </a:t>
            </a:r>
            <a:r>
              <a:rPr lang="en-US" sz="3600" b="1" i="1" dirty="0"/>
              <a:t>ALL</a:t>
            </a:r>
            <a:r>
              <a:rPr lang="en-US" sz="3600" b="1" dirty="0"/>
              <a:t> FACETS</a:t>
            </a:r>
            <a:r>
              <a:rPr lang="en-US" sz="3600" dirty="0"/>
              <a:t>,OF LIFE NOT JUST JOB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7"/>
            </a:pPr>
            <a:r>
              <a:rPr lang="en-US" sz="3600" b="1" dirty="0"/>
              <a:t>HELP</a:t>
            </a:r>
            <a:r>
              <a:rPr lang="en-US" sz="3600" dirty="0"/>
              <a:t> OTHERS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7"/>
            </a:pPr>
            <a:r>
              <a:rPr lang="en-US" sz="3600" dirty="0"/>
              <a:t>MANAGE TIME </a:t>
            </a:r>
            <a:r>
              <a:rPr lang="en-US" sz="3600" b="1" i="1" dirty="0"/>
              <a:t>WISELY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7"/>
            </a:pPr>
            <a:r>
              <a:rPr lang="en-US" sz="3600" b="1" dirty="0"/>
              <a:t>  ARE SELF-MOTIVATING</a:t>
            </a:r>
          </a:p>
          <a:p>
            <a:pPr marL="514350" indent="-514350">
              <a:buFont typeface="+mj-lt"/>
              <a:buAutoNum type="arabicPeriod" startAt="7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C1FAE-3844-41DE-973B-FCC88AFA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7507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F0526-D51A-4B92-99F7-92B206D2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835"/>
          </a:xfrm>
        </p:spPr>
        <p:txBody>
          <a:bodyPr/>
          <a:lstStyle/>
          <a:p>
            <a:r>
              <a:rPr lang="en-US" b="1" dirty="0"/>
              <a:t>FOR TODAY’S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BC573-3778-47C1-8033-03384A19B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6960"/>
            <a:ext cx="10515600" cy="541591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PRESUMPTION</a:t>
            </a:r>
            <a:r>
              <a:rPr lang="en-US" dirty="0"/>
              <a:t>:  We ALL know about OUR wellness, AND we have all we need to achieve it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PERSPECTIVE</a:t>
            </a:r>
            <a:r>
              <a:rPr lang="en-US" dirty="0"/>
              <a:t> create a Self-Care </a:t>
            </a:r>
            <a:r>
              <a:rPr lang="en-US" b="1" dirty="0"/>
              <a:t>PRACTICE, </a:t>
            </a:r>
            <a:r>
              <a:rPr lang="en-US" dirty="0"/>
              <a:t>a Discipline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IGNORE SELF CARE:  </a:t>
            </a:r>
            <a:r>
              <a:rPr lang="en-US" dirty="0"/>
              <a:t>Consequences are dire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STRESS, </a:t>
            </a:r>
            <a:r>
              <a:rPr lang="en-US" dirty="0"/>
              <a:t>Illness, Disease, Hopeless, Dissatisfaction, Stress, BLUE </a:t>
            </a:r>
            <a:r>
              <a:rPr lang="en-US" dirty="0" err="1"/>
              <a:t>LIfe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PRACTICE SELF-CARE DISCIPLINES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Outcome:  Healthy Mind, Body, Emotion/Spirit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Rewarding Life &amp; Balance in obligations and entertainment</a:t>
            </a:r>
            <a:br>
              <a:rPr lang="en-US" dirty="0"/>
            </a:b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MOST IMPORTANTLY</a:t>
            </a:r>
            <a:r>
              <a:rPr lang="en-US" dirty="0"/>
              <a:t>:  Not everything will apply or work for you.  So, just </a:t>
            </a:r>
            <a:r>
              <a:rPr lang="en-US" b="1" dirty="0"/>
              <a:t>BE</a:t>
            </a:r>
            <a:r>
              <a:rPr lang="en-US" dirty="0"/>
              <a:t> with the information and Pick one or two for you to use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2D9BB-16E0-4513-B352-8B2C45BEA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5770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92294-82CB-4058-BCEA-D4249D932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233045"/>
            <a:ext cx="10515600" cy="823595"/>
          </a:xfrm>
        </p:spPr>
        <p:txBody>
          <a:bodyPr/>
          <a:lstStyle/>
          <a:p>
            <a:r>
              <a:rPr lang="en-US" dirty="0"/>
              <a:t>STRESS FRIEND OR FOE?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734DE-2FC6-4D29-BEBF-D9EA21D1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4" descr="The Resilience Factor ~ The Stress Nest">
            <a:extLst>
              <a:ext uri="{FF2B5EF4-FFF2-40B4-BE49-F238E27FC236}">
                <a16:creationId xmlns:a16="http://schemas.microsoft.com/office/drawing/2014/main" id="{169EF0A4-037E-4932-90E2-1E8DC165DDD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1280160"/>
            <a:ext cx="9316720" cy="544131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584091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34DBE-9CB9-4760-84EE-92A19E6B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STRESS: MY SABOTEUR PARTNER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BAFD0-39DE-45B8-8F16-6105808CA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Clr>
                <a:schemeClr val="bg1">
                  <a:lumMod val="95000"/>
                  <a:lumOff val="5000"/>
                </a:schemeClr>
              </a:buClr>
              <a:buSzPct val="107000"/>
              <a:buFont typeface="Wingdings" panose="05000000000000000000" pitchFamily="2" charset="2"/>
              <a:buChar char="Ø"/>
            </a:pPr>
            <a:r>
              <a:rPr lang="en-US" b="1" dirty="0"/>
              <a:t>WHAT CAUSES STRESS</a:t>
            </a:r>
            <a:r>
              <a:rPr lang="en-US" dirty="0"/>
              <a:t>?</a:t>
            </a:r>
          </a:p>
          <a:p>
            <a:pPr lvl="1">
              <a:spcAft>
                <a:spcPts val="600"/>
              </a:spcAft>
              <a:buClr>
                <a:schemeClr val="bg1">
                  <a:lumMod val="95000"/>
                  <a:lumOff val="5000"/>
                </a:schemeClr>
              </a:buClr>
              <a:buSzPct val="107000"/>
              <a:buFont typeface="Wingdings" panose="05000000000000000000" pitchFamily="2" charset="2"/>
              <a:buChar char="Ø"/>
            </a:pPr>
            <a:r>
              <a:rPr lang="en-US" sz="2800" dirty="0"/>
              <a:t>Values conflict</a:t>
            </a:r>
          </a:p>
          <a:p>
            <a:pPr lvl="1">
              <a:spcAft>
                <a:spcPts val="600"/>
              </a:spcAft>
              <a:buClr>
                <a:schemeClr val="bg1">
                  <a:lumMod val="95000"/>
                  <a:lumOff val="5000"/>
                </a:schemeClr>
              </a:buClr>
              <a:buSzPct val="107000"/>
              <a:buFont typeface="Wingdings" panose="05000000000000000000" pitchFamily="2" charset="2"/>
              <a:buChar char="Ø"/>
            </a:pPr>
            <a:r>
              <a:rPr lang="en-US" sz="2800" dirty="0"/>
              <a:t>Overwhelm, overwork, overpromise, </a:t>
            </a:r>
          </a:p>
          <a:p>
            <a:pPr lvl="1">
              <a:spcAft>
                <a:spcPts val="600"/>
              </a:spcAft>
              <a:buClr>
                <a:schemeClr val="bg1">
                  <a:lumMod val="95000"/>
                  <a:lumOff val="5000"/>
                </a:schemeClr>
              </a:buClr>
              <a:buSzPct val="107000"/>
              <a:buFont typeface="Wingdings" panose="05000000000000000000" pitchFamily="2" charset="2"/>
              <a:buChar char="Ø"/>
            </a:pPr>
            <a:r>
              <a:rPr lang="en-US" sz="2800" dirty="0"/>
              <a:t>No time, no joy, no fun, no love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19678-AD51-4DAA-A274-FB1B49B56A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Clr>
                <a:schemeClr val="bg1">
                  <a:lumMod val="95000"/>
                  <a:lumOff val="5000"/>
                </a:schemeClr>
              </a:buClr>
              <a:buSzPct val="107000"/>
              <a:buFont typeface="Wingdings" panose="05000000000000000000" pitchFamily="2" charset="2"/>
              <a:buChar char="Ø"/>
            </a:pPr>
            <a:r>
              <a:rPr lang="en-US" sz="3200" b="1" dirty="0"/>
              <a:t>ACUTE versus CHRONIC</a:t>
            </a:r>
          </a:p>
          <a:p>
            <a:pPr lvl="1">
              <a:spcAft>
                <a:spcPts val="600"/>
              </a:spcAft>
              <a:buClr>
                <a:schemeClr val="bg1">
                  <a:lumMod val="95000"/>
                  <a:lumOff val="5000"/>
                </a:schemeClr>
              </a:buClr>
              <a:buSzPct val="107000"/>
              <a:buFont typeface="Wingdings" panose="05000000000000000000" pitchFamily="2" charset="2"/>
              <a:buChar char="Ø"/>
            </a:pPr>
            <a:r>
              <a:rPr lang="en-US" sz="2800" b="1" dirty="0"/>
              <a:t>Acute</a:t>
            </a:r>
            <a:r>
              <a:rPr lang="en-US" sz="2800" dirty="0"/>
              <a:t> is normal, when return to stasis, rest</a:t>
            </a:r>
          </a:p>
          <a:p>
            <a:pPr lvl="1">
              <a:spcAft>
                <a:spcPts val="600"/>
              </a:spcAft>
              <a:buClr>
                <a:schemeClr val="bg1">
                  <a:lumMod val="95000"/>
                  <a:lumOff val="5000"/>
                </a:schemeClr>
              </a:buClr>
              <a:buSzPct val="107000"/>
              <a:buFont typeface="Wingdings" panose="05000000000000000000" pitchFamily="2" charset="2"/>
              <a:buChar char="Ø"/>
            </a:pPr>
            <a:r>
              <a:rPr lang="en-US" sz="2800" b="1" dirty="0"/>
              <a:t>Chronic</a:t>
            </a:r>
            <a:r>
              <a:rPr lang="en-US" sz="2800" dirty="0"/>
              <a:t> health problem</a:t>
            </a:r>
          </a:p>
          <a:p>
            <a:pPr lvl="2">
              <a:spcAft>
                <a:spcPts val="600"/>
              </a:spcAft>
              <a:buClr>
                <a:schemeClr val="bg1">
                  <a:lumMod val="95000"/>
                  <a:lumOff val="5000"/>
                </a:schemeClr>
              </a:buClr>
              <a:buSzPct val="107000"/>
              <a:buFont typeface="Wingdings" panose="05000000000000000000" pitchFamily="2" charset="2"/>
              <a:buChar char="Ø"/>
            </a:pPr>
            <a:r>
              <a:rPr lang="en-US" sz="2800" dirty="0"/>
              <a:t>Underlying anxiety and depression</a:t>
            </a:r>
          </a:p>
          <a:p>
            <a:pPr lvl="2">
              <a:spcAft>
                <a:spcPts val="600"/>
              </a:spcAft>
              <a:buClr>
                <a:schemeClr val="bg1">
                  <a:lumMod val="95000"/>
                  <a:lumOff val="5000"/>
                </a:schemeClr>
              </a:buClr>
              <a:buSzPct val="107000"/>
              <a:buFont typeface="Wingdings" panose="05000000000000000000" pitchFamily="2" charset="2"/>
              <a:buChar char="Ø"/>
            </a:pPr>
            <a:r>
              <a:rPr lang="en-US" sz="2800" dirty="0"/>
              <a:t>Feeling out of control</a:t>
            </a:r>
          </a:p>
          <a:p>
            <a:pPr lvl="2">
              <a:spcAft>
                <a:spcPts val="600"/>
              </a:spcAft>
              <a:buClr>
                <a:schemeClr val="bg1">
                  <a:lumMod val="95000"/>
                  <a:lumOff val="5000"/>
                </a:schemeClr>
              </a:buClr>
              <a:buSzPct val="107000"/>
              <a:buFont typeface="Wingdings" panose="05000000000000000000" pitchFamily="2" charset="2"/>
              <a:buChar char="Ø"/>
            </a:pPr>
            <a:r>
              <a:rPr lang="en-US" sz="2800" dirty="0"/>
              <a:t>No bounce back to resting/relaxation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8A83F-1F22-4662-8B4E-DECD12032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130C-A2DD-40CC-B627-76ED4B8F79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02388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</TotalTime>
  <Words>1204</Words>
  <Application>Microsoft Office PowerPoint</Application>
  <PresentationFormat>Widescreen</PresentationFormat>
  <Paragraphs>303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Brush Script MT</vt:lpstr>
      <vt:lpstr>Calibri</vt:lpstr>
      <vt:lpstr>Calibri Light</vt:lpstr>
      <vt:lpstr>Wingdings</vt:lpstr>
      <vt:lpstr>Office Theme</vt:lpstr>
      <vt:lpstr>SELF-CARE &amp;          AVOID BURNOUT</vt:lpstr>
      <vt:lpstr>PowerPoint Presentation</vt:lpstr>
      <vt:lpstr>PowerPoint Presentation</vt:lpstr>
      <vt:lpstr>EMPOWERED WOMEN                                   EMPOWER WOMEN</vt:lpstr>
      <vt:lpstr>PowerPoint Presentation</vt:lpstr>
      <vt:lpstr>EMPOWERED WOMEN:</vt:lpstr>
      <vt:lpstr>FOR TODAY’S TALK</vt:lpstr>
      <vt:lpstr>STRESS FRIEND OR FOE?</vt:lpstr>
      <vt:lpstr>STRESS: MY SABOTEUR PARTNER</vt:lpstr>
      <vt:lpstr>         TOXIC DOWNERS UNDERMINE WELLNESS</vt:lpstr>
      <vt:lpstr>PowerPoint Presentation</vt:lpstr>
      <vt:lpstr>          BURNOUT… Must AVOID</vt:lpstr>
      <vt:lpstr>WHAT SELF-CARE IS NOT!</vt:lpstr>
      <vt:lpstr>Mentanoia: Change Your Mind and Behavior</vt:lpstr>
      <vt:lpstr>LEARN:  a De-STRESS model</vt:lpstr>
      <vt:lpstr>OUR SELF-CARE: AS UNIQUE AS WE</vt:lpstr>
      <vt:lpstr>SELF-CARE, UNIQUELY ME</vt:lpstr>
      <vt:lpstr>Life Inventory: what is WORKING VS. NOT WORKING</vt:lpstr>
      <vt:lpstr>DESIGNING MY PLAN </vt:lpstr>
      <vt:lpstr>PIE OF LIFE:  Compare Time Activities to Values                Identifying VALUES Conflict Source of STRESS</vt:lpstr>
      <vt:lpstr>S.M.A.R.T. Goals:  </vt:lpstr>
      <vt:lpstr>PowerPoint Presentation</vt:lpstr>
      <vt:lpstr>MY LAST OVERHAUL</vt:lpstr>
      <vt:lpstr>WITH A LITTLE HELP…                                                </vt:lpstr>
      <vt:lpstr>PowerPoint Presentation</vt:lpstr>
      <vt:lpstr>CONTEXT FOR BEING GROUNDED                                                          IN THE WORLD</vt:lpstr>
      <vt:lpstr>ATTITUDE &amp; PRACTICES</vt:lpstr>
      <vt:lpstr>ATTITUDE &amp; PRACTICES</vt:lpstr>
      <vt:lpstr>OPEN &amp; CLOSE SPACE FOR ME</vt:lpstr>
      <vt:lpstr>OPEN &amp; CLOSE SPACE FOR 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Doris Marie Zimmer</dc:creator>
  <cp:lastModifiedBy>Carr, Leslie</cp:lastModifiedBy>
  <cp:revision>81</cp:revision>
  <dcterms:created xsi:type="dcterms:W3CDTF">2021-03-24T19:17:19Z</dcterms:created>
  <dcterms:modified xsi:type="dcterms:W3CDTF">2021-03-29T20:36:59Z</dcterms:modified>
</cp:coreProperties>
</file>