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8" r:id="rId2"/>
  </p:sldMasterIdLst>
  <p:notesMasterIdLst>
    <p:notesMasterId r:id="rId25"/>
  </p:notesMasterIdLst>
  <p:handoutMasterIdLst>
    <p:handoutMasterId r:id="rId26"/>
  </p:handoutMasterIdLst>
  <p:sldIdLst>
    <p:sldId id="256" r:id="rId3"/>
    <p:sldId id="300" r:id="rId4"/>
    <p:sldId id="278" r:id="rId5"/>
    <p:sldId id="301" r:id="rId6"/>
    <p:sldId id="280" r:id="rId7"/>
    <p:sldId id="298" r:id="rId8"/>
    <p:sldId id="287" r:id="rId9"/>
    <p:sldId id="299" r:id="rId10"/>
    <p:sldId id="289" r:id="rId11"/>
    <p:sldId id="290" r:id="rId12"/>
    <p:sldId id="291" r:id="rId13"/>
    <p:sldId id="281" r:id="rId14"/>
    <p:sldId id="258" r:id="rId15"/>
    <p:sldId id="293" r:id="rId16"/>
    <p:sldId id="292" r:id="rId17"/>
    <p:sldId id="259" r:id="rId18"/>
    <p:sldId id="262" r:id="rId19"/>
    <p:sldId id="274" r:id="rId20"/>
    <p:sldId id="284" r:id="rId21"/>
    <p:sldId id="277" r:id="rId22"/>
    <p:sldId id="302" r:id="rId23"/>
    <p:sldId id="279" r:id="rId2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004" userDrawn="1">
          <p15:clr>
            <a:srgbClr val="A4A3A4"/>
          </p15:clr>
        </p15:guide>
        <p15:guide id="4" orient="horz" pos="168" userDrawn="1">
          <p15:clr>
            <a:srgbClr val="A4A3A4"/>
          </p15:clr>
        </p15:guide>
        <p15:guide id="5" pos="52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68" autoAdjust="0"/>
    <p:restoredTop sz="76592" autoAdjust="0"/>
  </p:normalViewPr>
  <p:slideViewPr>
    <p:cSldViewPr snapToGrid="0">
      <p:cViewPr varScale="1">
        <p:scale>
          <a:sx n="51" d="100"/>
          <a:sy n="51" d="100"/>
        </p:scale>
        <p:origin x="1240" y="40"/>
      </p:cViewPr>
      <p:guideLst>
        <p:guide orient="horz" pos="2160"/>
        <p:guide pos="2880"/>
        <p:guide pos="5004"/>
        <p:guide orient="horz" pos="168"/>
        <p:guide pos="529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68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84C55-34AB-4F04-8C6E-103378987567}" type="datetimeFigureOut">
              <a:rPr lang="en-US" smtClean="0"/>
              <a:t>10-Sep-20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82C9A-B1C0-4AB3-B851-094A8352B5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160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32DD9-7C6A-4C91-8CF1-0788B8213502}" type="datetimeFigureOut">
              <a:rPr lang="en-US" smtClean="0"/>
              <a:t>10-Sep-20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033CE-42BD-48B0-899B-D9D2A3E08D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559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areer-pathfinder.hr.lacounty.gov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033CE-42BD-48B0-899B-D9D2A3E08DB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350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033CE-42BD-48B0-899B-D9D2A3E08DB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026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033CE-42BD-48B0-899B-D9D2A3E08DB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574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033CE-42BD-48B0-899B-D9D2A3E08DB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652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033CE-42BD-48B0-899B-D9D2A3E08DB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275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033CE-42BD-48B0-899B-D9D2A3E08DB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012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033CE-42BD-48B0-899B-D9D2A3E08DB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9917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033CE-42BD-48B0-899B-D9D2A3E08DB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275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033CE-42BD-48B0-899B-D9D2A3E08DB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4068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CAREER PLANNING: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Resources to help current and prospective employees plan a career with Los Angeles County are available.  To explore career paths to and from nearly all job titles, please visit out interactive Career </a:t>
            </a:r>
            <a:r>
              <a:rPr lang="en-US" dirty="0" err="1">
                <a:effectLst/>
              </a:rPr>
              <a:t>PathFinder</a:t>
            </a:r>
            <a:r>
              <a:rPr lang="en-US" dirty="0">
                <a:effectLst/>
              </a:rPr>
              <a:t> application at </a:t>
            </a:r>
            <a:r>
              <a:rPr lang="en-US" dirty="0">
                <a:effectLst/>
                <a:hlinkClick r:id="rId3"/>
              </a:rPr>
              <a:t>http://career-pathfinder.hr.lacounty.gov</a:t>
            </a:r>
            <a:r>
              <a:rPr lang="en-US" dirty="0">
                <a:effectLst/>
              </a:rPr>
              <a:t>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033CE-42BD-48B0-899B-D9D2A3E08DB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9584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033CE-42BD-48B0-899B-D9D2A3E08DB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323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033CE-42BD-48B0-899B-D9D2A3E08DB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203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033CE-42BD-48B0-899B-D9D2A3E08DB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53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033CE-42BD-48B0-899B-D9D2A3E08DB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571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033CE-42BD-48B0-899B-D9D2A3E08DB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325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</a:t>
            </a:r>
            <a:r>
              <a:rPr lang="en-US" baseline="0" dirty="0"/>
              <a:t> get started with setting up your profile, you can create one through LA County’s website, hr.lacounty.gov or through www.governmentjobs.com</a:t>
            </a:r>
          </a:p>
          <a:p>
            <a:endParaRPr lang="en-US" baseline="0" dirty="0"/>
          </a:p>
          <a:p>
            <a:r>
              <a:rPr lang="en-US" baseline="0" dirty="0"/>
              <a:t>Both use the same application platform.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033CE-42BD-48B0-899B-D9D2A3E08DB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88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033CE-42BD-48B0-899B-D9D2A3E08DB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80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033CE-42BD-48B0-899B-D9D2A3E08DB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632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033CE-42BD-48B0-899B-D9D2A3E08DB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38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8A57DA2E-A198-42B8-A77A-6063A9DC8646}" type="datetime1">
              <a:rPr lang="en-US" smtClean="0"/>
              <a:t>10-Sep-20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17" name="Freeform 16"/>
          <p:cNvSpPr>
            <a:spLocks/>
          </p:cNvSpPr>
          <p:nvPr userDrawn="1"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2">
              <a:lumMod val="75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68580" tIns="34290" rIns="68580" bIns="34290" anchor="t" compatLnSpc="1"/>
          <a:lstStyle/>
          <a:p>
            <a:endParaRPr kumimoji="0" lang="en-US" sz="1350" dirty="0"/>
          </a:p>
        </p:txBody>
      </p:sp>
      <p:sp>
        <p:nvSpPr>
          <p:cNvPr id="18" name="Freeform 17"/>
          <p:cNvSpPr>
            <a:spLocks/>
          </p:cNvSpPr>
          <p:nvPr userDrawn="1"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68580" tIns="34290" rIns="68580" bIns="34290" anchor="t" compatLnSpc="1"/>
          <a:lstStyle/>
          <a:p>
            <a:endParaRPr kumimoji="0" lang="en-US" sz="1350" dirty="0"/>
          </a:p>
        </p:txBody>
      </p:sp>
    </p:spTree>
    <p:extLst>
      <p:ext uri="{BB962C8B-B14F-4D97-AF65-F5344CB8AC3E}">
        <p14:creationId xmlns:p14="http://schemas.microsoft.com/office/powerpoint/2010/main" val="119582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04DB-BE65-47F8-B877-7DBE6DFA71B8}" type="datetime1">
              <a:rPr lang="en-US" smtClean="0"/>
              <a:t>10-Sep-20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36805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04DB-BE65-47F8-B877-7DBE6DFA71B8}" type="datetime1">
              <a:rPr lang="en-US" smtClean="0"/>
              <a:t>10-Sep-20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58368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04DB-BE65-47F8-B877-7DBE6DFA71B8}" type="datetime1">
              <a:rPr lang="en-US" smtClean="0"/>
              <a:t>10-Sep-20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82042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04DB-BE65-47F8-B877-7DBE6DFA71B8}" type="datetime1">
              <a:rPr lang="en-US" smtClean="0"/>
              <a:t>10-Sep-20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7563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04DB-BE65-47F8-B877-7DBE6DFA71B8}" type="datetime1">
              <a:rPr lang="en-US" smtClean="0"/>
              <a:t>10-Sep-20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33896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04DB-BE65-47F8-B877-7DBE6DFA71B8}" type="datetime1">
              <a:rPr lang="en-US" smtClean="0"/>
              <a:t>10-Sep-20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1709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467C-85F7-469C-B16D-CF41F04F5F22}" type="datetime1">
              <a:rPr lang="en-US" smtClean="0"/>
              <a:t>10-Sep-20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49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9436-BD82-44D9-9B6F-6D45FC4FB282}" type="datetime1">
              <a:rPr lang="en-US" smtClean="0"/>
              <a:t>10-Sep-20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34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6955B0D3-E9C4-4790-9AFC-472238E9D978}" type="datetime1">
              <a:rPr lang="en-US" smtClean="0"/>
              <a:t>10-Sep-20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77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B39F-05CF-4198-9763-0EA4BE92E0D0}" type="datetime1">
              <a:rPr lang="en-US" smtClean="0"/>
              <a:t>10-Sep-20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6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91D0-1B86-4F30-8D90-913BBBB0A4F2}" type="datetime1">
              <a:rPr lang="en-US" smtClean="0"/>
              <a:t>10-Sep-20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87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D5D4-22BE-49CA-89DE-DEB7778B4EA0}" type="datetime1">
              <a:rPr lang="en-US" smtClean="0"/>
              <a:t>10-Sep-20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59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42CB-856E-4E4B-8C89-197AEAE66A5F}" type="datetime1">
              <a:rPr lang="en-US" smtClean="0"/>
              <a:t>10-Sep-20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08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5A565-20AE-4CD1-A4DD-E062216372E9}" type="datetime1">
              <a:rPr lang="en-US" smtClean="0"/>
              <a:t>10-Sep-20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37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9077-B497-459B-927D-21898BE78E1B}" type="datetime1">
              <a:rPr lang="en-US" smtClean="0"/>
              <a:t>10-Sep-20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8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71151-446F-4595-B3D3-21EF3A6E9BFE}" type="datetime1">
              <a:rPr lang="en-US" smtClean="0"/>
              <a:t>10-Sep-20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58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71E04DB-BE65-47F8-B877-7DBE6DFA71B8}" type="datetime1">
              <a:rPr lang="en-US" smtClean="0"/>
              <a:t>10-Sep-20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8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hr.lacounty.gov/job-search-toolki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ldirect.com/practice_tests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r.lacounty.gov/interview-tips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r.lacounty.gov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m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tmp"/><Relationship Id="rId5" Type="http://schemas.openxmlformats.org/officeDocument/2006/relationships/image" Target="../media/image23.tmp"/><Relationship Id="rId4" Type="http://schemas.openxmlformats.org/officeDocument/2006/relationships/image" Target="../media/image22.tm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ernmentjobs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hyperlink" Target="https://www.governmentjobs.com/careers/lacounty/classspec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2701" y="844850"/>
            <a:ext cx="6457071" cy="1933628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900" dirty="0">
                <a:latin typeface="Andalus" panose="02020603050405020304" pitchFamily="18" charset="-78"/>
                <a:cs typeface="Andalus" panose="02020603050405020304" pitchFamily="18" charset="-78"/>
              </a:rPr>
              <a:t>How to Navigate, Search, and Apply for </a:t>
            </a:r>
            <a:br>
              <a:rPr lang="en-US" sz="4900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4900" dirty="0">
                <a:latin typeface="Andalus" panose="02020603050405020304" pitchFamily="18" charset="-78"/>
                <a:cs typeface="Andalus" panose="02020603050405020304" pitchFamily="18" charset="-78"/>
              </a:rPr>
              <a:t>LA County Jobs</a:t>
            </a:r>
          </a:p>
        </p:txBody>
      </p:sp>
      <p:sp>
        <p:nvSpPr>
          <p:cNvPr id="18" name="Subtitle 17"/>
          <p:cNvSpPr>
            <a:spLocks noGrp="1"/>
          </p:cNvSpPr>
          <p:nvPr>
            <p:ph type="subTitle" idx="1"/>
          </p:nvPr>
        </p:nvSpPr>
        <p:spPr>
          <a:xfrm>
            <a:off x="3340722" y="3044756"/>
            <a:ext cx="4509050" cy="2393005"/>
          </a:xfrm>
        </p:spPr>
        <p:txBody>
          <a:bodyPr>
            <a:normAutofit/>
          </a:bodyPr>
          <a:lstStyle/>
          <a:p>
            <a:r>
              <a:rPr lang="en-US" sz="2300" dirty="0">
                <a:latin typeface="Andalus" panose="02020603050405020304" pitchFamily="18" charset="-78"/>
                <a:cs typeface="Andalus" panose="02020603050405020304" pitchFamily="18" charset="-78"/>
              </a:rPr>
              <a:t>Countywide Talent Assessment</a:t>
            </a:r>
          </a:p>
          <a:p>
            <a:r>
              <a:rPr lang="en-US" sz="2300" dirty="0">
                <a:latin typeface="Andalus" panose="02020603050405020304" pitchFamily="18" charset="-78"/>
                <a:cs typeface="Andalus" panose="02020603050405020304" pitchFamily="18" charset="-78"/>
              </a:rPr>
              <a:t>Talent Solutions</a:t>
            </a:r>
          </a:p>
          <a:p>
            <a:endParaRPr lang="en-US" sz="12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300" i="1" dirty="0">
                <a:latin typeface="Andalus" panose="02020603050405020304" pitchFamily="18" charset="-78"/>
                <a:cs typeface="Andalus" panose="02020603050405020304" pitchFamily="18" charset="-78"/>
              </a:rPr>
              <a:t>August 12, 2020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870" y="5534784"/>
            <a:ext cx="842892" cy="8428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322" y="5557705"/>
            <a:ext cx="2696450" cy="73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5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273" y="2040835"/>
            <a:ext cx="7286491" cy="3887525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1054706" y="683307"/>
            <a:ext cx="5999237" cy="79683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Setting Up Your Job Profile</a:t>
            </a:r>
          </a:p>
        </p:txBody>
      </p:sp>
    </p:spTree>
    <p:extLst>
      <p:ext uri="{BB962C8B-B14F-4D97-AF65-F5344CB8AC3E}">
        <p14:creationId xmlns:p14="http://schemas.microsoft.com/office/powerpoint/2010/main" val="35916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779" y="2074783"/>
            <a:ext cx="7487886" cy="3520202"/>
          </a:xfr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040192" y="718459"/>
            <a:ext cx="5999237" cy="796832"/>
          </a:xfrm>
        </p:spPr>
        <p:txBody>
          <a:bodyPr>
            <a:normAutofit/>
          </a:bodyPr>
          <a:lstStyle/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Setting Up Your Job Profile</a:t>
            </a:r>
          </a:p>
        </p:txBody>
      </p:sp>
    </p:spTree>
    <p:extLst>
      <p:ext uri="{BB962C8B-B14F-4D97-AF65-F5344CB8AC3E}">
        <p14:creationId xmlns:p14="http://schemas.microsoft.com/office/powerpoint/2010/main" val="49569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04912" y="407142"/>
            <a:ext cx="7330440" cy="1523999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Resources for Job Searching and Profile Set Up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14475" y="1979983"/>
            <a:ext cx="7420664" cy="1734767"/>
          </a:xfrm>
        </p:spPr>
        <p:txBody>
          <a:bodyPr>
            <a:normAutofit/>
          </a:bodyPr>
          <a:lstStyle/>
          <a:p>
            <a:r>
              <a:rPr lang="en-US" dirty="0"/>
              <a:t>Getting help with navigating the County process</a:t>
            </a:r>
          </a:p>
          <a:p>
            <a:pPr lvl="1"/>
            <a:r>
              <a:rPr lang="en-US" dirty="0"/>
              <a:t>Job search guide at </a:t>
            </a:r>
            <a:r>
              <a:rPr lang="en-US" dirty="0">
                <a:hlinkClick r:id="rId3"/>
              </a:rPr>
              <a:t>http://hr.lacounty.gov/job-search-toolkit/</a:t>
            </a:r>
            <a:endParaRPr lang="en-US" dirty="0"/>
          </a:p>
          <a:p>
            <a:pPr lvl="1"/>
            <a:r>
              <a:rPr lang="en-US" dirty="0"/>
              <a:t>Detailed assistance for reviewing job listings, setting up a profile, application information, and much more!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364" y="3763592"/>
            <a:ext cx="5618785" cy="285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6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920" y="457201"/>
            <a:ext cx="4678680" cy="924971"/>
          </a:xfrm>
        </p:spPr>
        <p:txBody>
          <a:bodyPr/>
          <a:lstStyle/>
          <a:p>
            <a:pPr algn="l"/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Job Posting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0" y="1508760"/>
            <a:ext cx="4367025" cy="504444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895600" y="2508814"/>
            <a:ext cx="1685581" cy="3468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4258019" y="5054738"/>
            <a:ext cx="1685581" cy="371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67777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560" y="457201"/>
            <a:ext cx="2849880" cy="1234439"/>
          </a:xfrm>
        </p:spPr>
        <p:txBody>
          <a:bodyPr/>
          <a:lstStyle/>
          <a:p>
            <a:pPr algn="l"/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Job Posting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881" y="1447800"/>
            <a:ext cx="6263640" cy="5120640"/>
          </a:xfrm>
        </p:spPr>
        <p:txBody>
          <a:bodyPr>
            <a:normAutofit/>
          </a:bodyPr>
          <a:lstStyle/>
          <a:p>
            <a:r>
              <a:rPr lang="en-US" dirty="0"/>
              <a:t>Minimum/Selection Requirements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Terms</a:t>
            </a:r>
          </a:p>
          <a:p>
            <a:pPr lvl="1"/>
            <a:r>
              <a:rPr lang="en-US" dirty="0"/>
              <a:t>“…at the level of….”</a:t>
            </a:r>
          </a:p>
          <a:p>
            <a:pPr lvl="1"/>
            <a:r>
              <a:rPr lang="en-US" dirty="0"/>
              <a:t>“…as a….”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675" y="3569735"/>
            <a:ext cx="6797039" cy="145650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675" y="2057086"/>
            <a:ext cx="6574184" cy="125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0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644" y="692796"/>
            <a:ext cx="3570596" cy="811070"/>
          </a:xfrm>
        </p:spPr>
        <p:txBody>
          <a:bodyPr/>
          <a:lstStyle/>
          <a:p>
            <a:pPr algn="l"/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Job Posting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206" y="1642123"/>
            <a:ext cx="4236720" cy="1543989"/>
          </a:xfrm>
        </p:spPr>
        <p:txBody>
          <a:bodyPr>
            <a:normAutofit/>
          </a:bodyPr>
          <a:lstStyle/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The Exam Plan</a:t>
            </a:r>
          </a:p>
          <a:p>
            <a:pPr lvl="1"/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Test “hurdles”</a:t>
            </a:r>
          </a:p>
          <a:p>
            <a:pPr lvl="1"/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Possible test types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206" y="3352945"/>
            <a:ext cx="6875108" cy="314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0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303" y="836889"/>
            <a:ext cx="4464591" cy="830938"/>
          </a:xfrm>
        </p:spPr>
        <p:txBody>
          <a:bodyPr/>
          <a:lstStyle/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Job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301240"/>
            <a:ext cx="7178040" cy="2545080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/>
              <a:t>Very important components of the Job Application!</a:t>
            </a:r>
          </a:p>
          <a:p>
            <a:pPr lvl="1"/>
            <a:r>
              <a:rPr lang="en-US" sz="2200" dirty="0"/>
              <a:t>Duty Statements</a:t>
            </a:r>
          </a:p>
          <a:p>
            <a:pPr lvl="1"/>
            <a:r>
              <a:rPr lang="en-US" sz="2200" dirty="0"/>
              <a:t>The Supplemental Questionnaire</a:t>
            </a:r>
          </a:p>
          <a:p>
            <a:pPr marL="33604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40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312" y="764608"/>
            <a:ext cx="6172200" cy="845118"/>
          </a:xfrm>
        </p:spPr>
        <p:txBody>
          <a:bodyPr>
            <a:noAutofit/>
          </a:bodyPr>
          <a:lstStyle/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The Examination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5924" y="1881821"/>
            <a:ext cx="6238875" cy="3360739"/>
          </a:xfrm>
        </p:spPr>
        <p:txBody>
          <a:bodyPr/>
          <a:lstStyle/>
          <a:p>
            <a:r>
              <a:rPr lang="en-US" dirty="0"/>
              <a:t>Schedule notifications are typically emailed </a:t>
            </a:r>
          </a:p>
          <a:p>
            <a:pPr lvl="1"/>
            <a:r>
              <a:rPr lang="en-US" dirty="0"/>
              <a:t>Make sure email address is correct </a:t>
            </a:r>
          </a:p>
          <a:p>
            <a:pPr lvl="1"/>
            <a:r>
              <a:rPr lang="en-US" dirty="0"/>
              <a:t>Prevent emails from being identified as spam</a:t>
            </a:r>
          </a:p>
          <a:p>
            <a:pPr lvl="1"/>
            <a:r>
              <a:rPr lang="en-US" dirty="0"/>
              <a:t>Applicant portal “Inbox” </a:t>
            </a:r>
          </a:p>
        </p:txBody>
      </p:sp>
    </p:spTree>
    <p:extLst>
      <p:ext uri="{BB962C8B-B14F-4D97-AF65-F5344CB8AC3E}">
        <p14:creationId xmlns:p14="http://schemas.microsoft.com/office/powerpoint/2010/main" val="109442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2133" y="457202"/>
            <a:ext cx="6150187" cy="1357312"/>
          </a:xfrm>
        </p:spPr>
        <p:txBody>
          <a:bodyPr/>
          <a:lstStyle/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Practice Tests and Links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85938" y="2377440"/>
            <a:ext cx="6900862" cy="3332816"/>
          </a:xfrm>
        </p:spPr>
        <p:txBody>
          <a:bodyPr/>
          <a:lstStyle/>
          <a:p>
            <a:pPr marL="27432" indent="0">
              <a:buNone/>
            </a:pPr>
            <a:r>
              <a:rPr lang="en-US" dirty="0"/>
              <a:t>Written practice tests</a:t>
            </a:r>
          </a:p>
          <a:p>
            <a:pPr lvl="1"/>
            <a:r>
              <a:rPr lang="en-US" dirty="0"/>
              <a:t>www.hr.lacounty.gov, go to Find A Job, then Job Search Toolkit, then Employment Test Assistance</a:t>
            </a:r>
          </a:p>
          <a:p>
            <a:pPr lvl="1"/>
            <a:r>
              <a:rPr lang="en-US" dirty="0">
                <a:hlinkClick r:id="rId3"/>
              </a:rPr>
              <a:t>www.shldirect.com/practice_tests.html</a:t>
            </a:r>
            <a:endParaRPr lang="en-US" dirty="0"/>
          </a:p>
          <a:p>
            <a:pPr lvl="1"/>
            <a:endParaRPr lang="en-US" dirty="0"/>
          </a:p>
          <a:p>
            <a:pPr marL="27432" indent="0">
              <a:buNone/>
            </a:pPr>
            <a:r>
              <a:rPr lang="en-US" dirty="0"/>
              <a:t>Interview Tips</a:t>
            </a:r>
          </a:p>
          <a:p>
            <a:pPr lvl="1"/>
            <a:r>
              <a:rPr lang="en-US" dirty="0">
                <a:hlinkClick r:id="rId4"/>
              </a:rPr>
              <a:t>http://hr.lacounty.gov/interview-tips/</a:t>
            </a:r>
            <a:endParaRPr lang="en-US" dirty="0"/>
          </a:p>
          <a:p>
            <a:pPr marL="33604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7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2133" y="457202"/>
            <a:ext cx="4218517" cy="1071561"/>
          </a:xfrm>
        </p:spPr>
        <p:txBody>
          <a:bodyPr/>
          <a:lstStyle/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Eligibility List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22183" y="1528763"/>
            <a:ext cx="5440680" cy="4886325"/>
          </a:xfrm>
        </p:spPr>
        <p:txBody>
          <a:bodyPr>
            <a:noAutofit/>
          </a:bodyPr>
          <a:lstStyle/>
          <a:p>
            <a:r>
              <a:rPr lang="en-US" sz="2600" dirty="0">
                <a:latin typeface="Andalus" panose="02020603050405020304" pitchFamily="18" charset="-78"/>
                <a:cs typeface="Andalus" panose="02020603050405020304" pitchFamily="18" charset="-78"/>
              </a:rPr>
              <a:t>Banding Process</a:t>
            </a:r>
          </a:p>
          <a:p>
            <a:pPr marL="27432" indent="0">
              <a:buNone/>
            </a:pPr>
            <a:endParaRPr lang="en-US" sz="26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27432" indent="0">
              <a:buNone/>
            </a:pPr>
            <a:endParaRPr lang="en-US" sz="26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sz="26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sz="26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sz="26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sz="26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600" dirty="0">
                <a:latin typeface="Andalus" panose="02020603050405020304" pitchFamily="18" charset="-78"/>
                <a:cs typeface="Andalus" panose="02020603050405020304" pitchFamily="18" charset="-78"/>
              </a:rPr>
              <a:t>Selection/Hiring Interviews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835409"/>
              </p:ext>
            </p:extLst>
          </p:nvPr>
        </p:nvGraphicFramePr>
        <p:xfrm>
          <a:off x="2824442" y="2428875"/>
          <a:ext cx="3776384" cy="2957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50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50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100.01 – 110.0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50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94.5 – 100.0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50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88.5 - 94.4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50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82.5 – 88.4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50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76.5 – 82.4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50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70.0 – 76.4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36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2133" y="457201"/>
            <a:ext cx="3315547" cy="975359"/>
          </a:xfrm>
        </p:spPr>
        <p:txBody>
          <a:bodyPr/>
          <a:lstStyle/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Job Search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96292" y="1441269"/>
            <a:ext cx="5486400" cy="833886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Andalus" panose="02020603050405020304" pitchFamily="18" charset="-78"/>
                <a:cs typeface="Andalus" panose="02020603050405020304" pitchFamily="18" charset="-78"/>
                <a:hlinkClick r:id="rId3"/>
              </a:rPr>
              <a:t>https://hr.lacounty.gov</a:t>
            </a:r>
            <a:r>
              <a:rPr lang="en-US" sz="26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218" y="2283864"/>
            <a:ext cx="6220669" cy="40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6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8720" y="457202"/>
            <a:ext cx="3483293" cy="1014411"/>
          </a:xfrm>
        </p:spPr>
        <p:txBody>
          <a:bodyPr/>
          <a:lstStyle/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Notifications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57324" y="2266950"/>
            <a:ext cx="7343775" cy="2305050"/>
          </a:xfrm>
        </p:spPr>
        <p:txBody>
          <a:bodyPr/>
          <a:lstStyle/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Final result notifications are sent by email and/or USPS</a:t>
            </a:r>
            <a:endParaRPr lang="en-US" i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Make sure contact information is up to date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01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2133" y="457201"/>
            <a:ext cx="4382347" cy="929639"/>
          </a:xfrm>
        </p:spPr>
        <p:txBody>
          <a:bodyPr/>
          <a:lstStyle/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Career Planning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3" y="1474203"/>
            <a:ext cx="3666067" cy="187014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660" y="1469211"/>
            <a:ext cx="3771903" cy="187513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1" y="3495562"/>
            <a:ext cx="3792940" cy="209085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660" y="3495562"/>
            <a:ext cx="3771903" cy="209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7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2134" y="457202"/>
            <a:ext cx="6590242" cy="1128712"/>
          </a:xfrm>
        </p:spPr>
        <p:txBody>
          <a:bodyPr/>
          <a:lstStyle/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Questions/Comments?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42160" y="2270162"/>
            <a:ext cx="6233160" cy="3703918"/>
          </a:xfrm>
        </p:spPr>
        <p:txBody>
          <a:bodyPr>
            <a:normAutofit fontScale="55000" lnSpcReduction="20000"/>
          </a:bodyPr>
          <a:lstStyle/>
          <a:p>
            <a:r>
              <a:rPr lang="en-US" sz="3300" dirty="0">
                <a:latin typeface="Andalus" panose="02020603050405020304" pitchFamily="18" charset="-78"/>
                <a:cs typeface="Andalus" panose="02020603050405020304" pitchFamily="18" charset="-78"/>
              </a:rPr>
              <a:t>For any questions/comments, please feel free to contact:</a:t>
            </a:r>
          </a:p>
          <a:p>
            <a:pPr marL="27432" indent="0">
              <a:buNone/>
            </a:pPr>
            <a:r>
              <a:rPr lang="en-US" sz="3300" b="1" dirty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</a:p>
          <a:p>
            <a:pPr marL="27432" indent="0">
              <a:buNone/>
            </a:pPr>
            <a:r>
              <a:rPr lang="en-US" sz="3300" b="1" dirty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en-US" sz="3000" dirty="0">
                <a:latin typeface="Andalus" panose="02020603050405020304" pitchFamily="18" charset="-78"/>
                <a:cs typeface="Andalus" panose="02020603050405020304" pitchFamily="18" charset="-78"/>
              </a:rPr>
              <a:t>Countywide Talent Assessment</a:t>
            </a:r>
          </a:p>
          <a:p>
            <a:pPr marL="27432" indent="0">
              <a:buNone/>
            </a:pPr>
            <a:r>
              <a:rPr lang="en-US" sz="3000" dirty="0">
                <a:latin typeface="Andalus" panose="02020603050405020304" pitchFamily="18" charset="-78"/>
                <a:cs typeface="Andalus" panose="02020603050405020304" pitchFamily="18" charset="-78"/>
              </a:rPr>
              <a:t>	213.738.2084</a:t>
            </a:r>
          </a:p>
          <a:p>
            <a:pPr marL="27432" indent="0">
              <a:buNone/>
            </a:pPr>
            <a:br>
              <a:rPr lang="en-US" sz="3000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3000" dirty="0">
                <a:latin typeface="Andalus" panose="02020603050405020304" pitchFamily="18" charset="-78"/>
                <a:cs typeface="Andalus" panose="02020603050405020304" pitchFamily="18" charset="-78"/>
              </a:rPr>
              <a:t>	Talent Solutions</a:t>
            </a:r>
          </a:p>
          <a:p>
            <a:pPr marL="27432" indent="0">
              <a:buNone/>
            </a:pPr>
            <a:r>
              <a:rPr lang="en-US" sz="3300" dirty="0">
                <a:latin typeface="Andalus" panose="02020603050405020304" pitchFamily="18" charset="-78"/>
                <a:cs typeface="Andalus" panose="02020603050405020304" pitchFamily="18" charset="-78"/>
              </a:rPr>
              <a:t>	213.974.2382</a:t>
            </a:r>
          </a:p>
          <a:p>
            <a:pPr marL="27432" indent="0">
              <a:buNone/>
            </a:pPr>
            <a:r>
              <a:rPr lang="en-US" sz="3300" dirty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</a:p>
          <a:p>
            <a:pPr marL="27432" indent="0">
              <a:buNone/>
            </a:pPr>
            <a:r>
              <a:rPr lang="en-US" b="1" dirty="0"/>
              <a:t>	</a:t>
            </a:r>
          </a:p>
          <a:p>
            <a:pPr marL="27432" indent="0">
              <a:buNone/>
            </a:pPr>
            <a:r>
              <a:rPr lang="en-US" b="1" dirty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54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2133" y="457201"/>
            <a:ext cx="3341673" cy="905771"/>
          </a:xfrm>
        </p:spPr>
        <p:txBody>
          <a:bodyPr/>
          <a:lstStyle/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Job Search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07028" y="1362972"/>
            <a:ext cx="6020466" cy="122790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 www.governmentjobs.com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400" dirty="0"/>
              <a:t>Lots of organizations!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271" y="2954847"/>
            <a:ext cx="6512379" cy="33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3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2133" y="548640"/>
            <a:ext cx="3250233" cy="731520"/>
          </a:xfrm>
        </p:spPr>
        <p:txBody>
          <a:bodyPr/>
          <a:lstStyle/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Job Search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70" y="1668379"/>
            <a:ext cx="7370683" cy="442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5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2134" y="457202"/>
            <a:ext cx="4543456" cy="809896"/>
          </a:xfrm>
        </p:spPr>
        <p:txBody>
          <a:bodyPr/>
          <a:lstStyle/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Job Interest Card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72640" y="1417320"/>
            <a:ext cx="3230880" cy="1067762"/>
          </a:xfrm>
        </p:spPr>
        <p:txBody>
          <a:bodyPr/>
          <a:lstStyle/>
          <a:p>
            <a:r>
              <a:rPr lang="en-US" dirty="0"/>
              <a:t>by Category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43" y="2485082"/>
            <a:ext cx="7991818" cy="289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8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891"/>
          <a:stretch/>
        </p:blipFill>
        <p:spPr>
          <a:xfrm>
            <a:off x="1299410" y="1524687"/>
            <a:ext cx="7462875" cy="438682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2134" y="457202"/>
            <a:ext cx="4543456" cy="809896"/>
          </a:xfrm>
        </p:spPr>
        <p:txBody>
          <a:bodyPr/>
          <a:lstStyle/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Job Interest Card</a:t>
            </a:r>
          </a:p>
        </p:txBody>
      </p:sp>
    </p:spTree>
    <p:extLst>
      <p:ext uri="{BB962C8B-B14F-4D97-AF65-F5344CB8AC3E}">
        <p14:creationId xmlns:p14="http://schemas.microsoft.com/office/powerpoint/2010/main" val="376319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2134" y="457202"/>
            <a:ext cx="4465078" cy="809896"/>
          </a:xfrm>
        </p:spPr>
        <p:txBody>
          <a:bodyPr/>
          <a:lstStyle/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Job Interest Card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1404497"/>
            <a:ext cx="7569925" cy="1247264"/>
          </a:xfrm>
        </p:spPr>
        <p:txBody>
          <a:bodyPr/>
          <a:lstStyle/>
          <a:p>
            <a:r>
              <a:rPr lang="en-US" dirty="0"/>
              <a:t>Job Interest Card by Classification Title</a:t>
            </a:r>
          </a:p>
          <a:p>
            <a:pPr lvl="1"/>
            <a:r>
              <a:rPr lang="en-US" dirty="0">
                <a:hlinkClick r:id="rId2"/>
              </a:rPr>
              <a:t>https://www.governmentjobs.com/careers/lacounty/classspecs/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65" y="2789161"/>
            <a:ext cx="6593012" cy="365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1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2134" y="457202"/>
            <a:ext cx="5999237" cy="796832"/>
          </a:xfrm>
        </p:spPr>
        <p:txBody>
          <a:bodyPr>
            <a:normAutofit/>
          </a:bodyPr>
          <a:lstStyle/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Setting Up Your Job Profile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862" y="1417321"/>
            <a:ext cx="4104641" cy="295570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296" y="3409509"/>
            <a:ext cx="4676503" cy="307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4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50274" y="1383594"/>
            <a:ext cx="5606180" cy="648056"/>
          </a:xfrm>
        </p:spPr>
        <p:txBody>
          <a:bodyPr/>
          <a:lstStyle/>
          <a:p>
            <a:r>
              <a:rPr lang="en-US" dirty="0"/>
              <a:t>Job posting contains link to apply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7388"/>
          <a:stretch/>
        </p:blipFill>
        <p:spPr>
          <a:xfrm>
            <a:off x="1798320" y="2256362"/>
            <a:ext cx="5897880" cy="360965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525162" y="2157058"/>
            <a:ext cx="1025015" cy="659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653" y="4323806"/>
            <a:ext cx="2204750" cy="2225039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1257217" y="649273"/>
            <a:ext cx="5999237" cy="79683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Setting Up Your Job Profile</a:t>
            </a:r>
          </a:p>
        </p:txBody>
      </p:sp>
    </p:spTree>
    <p:extLst>
      <p:ext uri="{BB962C8B-B14F-4D97-AF65-F5344CB8AC3E}">
        <p14:creationId xmlns:p14="http://schemas.microsoft.com/office/powerpoint/2010/main" val="172999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756AA02-1025-42B3-947D-D7D298381D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0</TotalTime>
  <Words>471</Words>
  <Application>Microsoft Office PowerPoint</Application>
  <PresentationFormat>On-screen Show (4:3)</PresentationFormat>
  <Paragraphs>119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Andalus</vt:lpstr>
      <vt:lpstr>Arial</vt:lpstr>
      <vt:lpstr>Calibri</vt:lpstr>
      <vt:lpstr>Corbel</vt:lpstr>
      <vt:lpstr>Parallax</vt:lpstr>
      <vt:lpstr> How to Navigate, Search, and Apply for  LA County Jobs</vt:lpstr>
      <vt:lpstr>Job Search</vt:lpstr>
      <vt:lpstr>Job Search</vt:lpstr>
      <vt:lpstr>Job Search</vt:lpstr>
      <vt:lpstr>Job Interest Card</vt:lpstr>
      <vt:lpstr>Job Interest Card</vt:lpstr>
      <vt:lpstr>Job Interest Card</vt:lpstr>
      <vt:lpstr>Setting Up Your Job Profile</vt:lpstr>
      <vt:lpstr>PowerPoint Presentation</vt:lpstr>
      <vt:lpstr>PowerPoint Presentation</vt:lpstr>
      <vt:lpstr>Setting Up Your Job Profile</vt:lpstr>
      <vt:lpstr>Resources for Job Searching and Profile Set Up</vt:lpstr>
      <vt:lpstr>Job Posting</vt:lpstr>
      <vt:lpstr>Job Posting</vt:lpstr>
      <vt:lpstr>Job Posting</vt:lpstr>
      <vt:lpstr>Job Application</vt:lpstr>
      <vt:lpstr>The Examination Process</vt:lpstr>
      <vt:lpstr>Practice Tests and Links</vt:lpstr>
      <vt:lpstr>Eligibility List</vt:lpstr>
      <vt:lpstr>Notifications</vt:lpstr>
      <vt:lpstr>Career Planning</vt:lpstr>
      <vt:lpstr>Questions/Comments?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2016-10-03T18:17:49Z</dcterms:created>
  <dcterms:modified xsi:type="dcterms:W3CDTF">2020-09-10T16:46:19Z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TC034605479991</vt:lpwstr>
  </property>
</Properties>
</file>